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22" autoAdjust="0"/>
  </p:normalViewPr>
  <p:slideViewPr>
    <p:cSldViewPr>
      <p:cViewPr varScale="1">
        <p:scale>
          <a:sx n="62" d="100"/>
          <a:sy n="62" d="100"/>
        </p:scale>
        <p:origin x="72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WIGI_Spain_2024_Gendered_Infrastructure_Index_V4.pptx#-1,18,Presentaci&#243;n de PowerPoint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WIGI_Spain_2024_Gendered_Infrastructure_Index_V4.pptx#19. Presentaci&#243;n de PowerPoin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WIGI_Spain_2024_Gendered_Infrastructure_Index_V4.pptx#-1,20,Presentaci&#243;n de PowerPoint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WIGI_Spain_2024_Gendered_Infrastructure_Index_V4.pptx#-1,14,Presentaci&#243;n de PowerPoin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WIGI_Spain_2024_Gendered_Infrastructure_Index_V4.pptx#-1,15,Presentaci&#243;n de PowerPoint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WIGI_Spain_2024_Gendered_Infrastructure_Index_V4.pptx#-1,16,Presentaci&#243;n de PowerPoint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WIGI_Spain_2024_Gendered_Infrastructure_Index_V4.pptx#-1,17,Presentaci&#243;n de PowerPoin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267700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8&amp;slidetitle=Presentación de PowerPoint"/>
          </p:cNvPr>
          <p:cNvSpPr txBox="1"/>
          <p:nvPr/>
        </p:nvSpPr>
        <p:spPr>
          <a:xfrm>
            <a:off x="1270000" y="8458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5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343900"/>
          </a:xfrm>
          <a:prstGeom prst="rect">
            <a:avLst/>
          </a:prstGeom>
        </p:spPr>
      </p:pic>
      <p:sp>
        <p:nvSpPr>
          <p:cNvPr id="4" name="CuadroTexto 3">
            <a:hlinkClick r:id="rId3" action="ppaction://hlinkpres?slideindex=19&amp;slidetitle=Presentación de PowerPoint"/>
          </p:cNvPr>
          <p:cNvSpPr txBox="1"/>
          <p:nvPr/>
        </p:nvSpPr>
        <p:spPr>
          <a:xfrm>
            <a:off x="1270000" y="8534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267700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20&amp;slidetitle=Presentación de PowerPoint"/>
          </p:cNvPr>
          <p:cNvSpPr txBox="1"/>
          <p:nvPr/>
        </p:nvSpPr>
        <p:spPr>
          <a:xfrm>
            <a:off x="1041400" y="85344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7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4619516" y="3144"/>
            <a:ext cx="2502204" cy="2354677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649595" y="8044888"/>
            <a:ext cx="860491" cy="860491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1248" y="7628144"/>
            <a:ext cx="3015953" cy="1515854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9BB44BA-5245-8BDE-CC8C-BC3A09549B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072603"/>
              </p:ext>
            </p:extLst>
          </p:nvPr>
        </p:nvGraphicFramePr>
        <p:xfrm>
          <a:off x="4661417" y="-68057"/>
          <a:ext cx="10238159" cy="9151650"/>
        </p:xfrm>
        <a:graphic>
          <a:graphicData uri="http://schemas.openxmlformats.org/drawingml/2006/table">
            <a:tbl>
              <a:tblPr firstRow="1" bandRow="1"/>
              <a:tblGrid>
                <a:gridCol w="2961673">
                  <a:extLst>
                    <a:ext uri="{9D8B030D-6E8A-4147-A177-3AD203B41FA5}">
                      <a16:colId xmlns:a16="http://schemas.microsoft.com/office/drawing/2014/main" val="2911500919"/>
                    </a:ext>
                  </a:extLst>
                </a:gridCol>
                <a:gridCol w="1820196">
                  <a:extLst>
                    <a:ext uri="{9D8B030D-6E8A-4147-A177-3AD203B41FA5}">
                      <a16:colId xmlns:a16="http://schemas.microsoft.com/office/drawing/2014/main" val="2977548842"/>
                    </a:ext>
                  </a:extLst>
                </a:gridCol>
                <a:gridCol w="1218270">
                  <a:extLst>
                    <a:ext uri="{9D8B030D-6E8A-4147-A177-3AD203B41FA5}">
                      <a16:colId xmlns:a16="http://schemas.microsoft.com/office/drawing/2014/main" val="4249870509"/>
                    </a:ext>
                  </a:extLst>
                </a:gridCol>
                <a:gridCol w="1246338">
                  <a:extLst>
                    <a:ext uri="{9D8B030D-6E8A-4147-A177-3AD203B41FA5}">
                      <a16:colId xmlns:a16="http://schemas.microsoft.com/office/drawing/2014/main" val="1714779661"/>
                    </a:ext>
                  </a:extLst>
                </a:gridCol>
                <a:gridCol w="1474009">
                  <a:extLst>
                    <a:ext uri="{9D8B030D-6E8A-4147-A177-3AD203B41FA5}">
                      <a16:colId xmlns:a16="http://schemas.microsoft.com/office/drawing/2014/main" val="305752569"/>
                    </a:ext>
                  </a:extLst>
                </a:gridCol>
                <a:gridCol w="1517673">
                  <a:extLst>
                    <a:ext uri="{9D8B030D-6E8A-4147-A177-3AD203B41FA5}">
                      <a16:colId xmlns:a16="http://schemas.microsoft.com/office/drawing/2014/main" val="2894760946"/>
                    </a:ext>
                  </a:extLst>
                </a:gridCol>
              </a:tblGrid>
              <a:tr h="29712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Observations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Mean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Std Dev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Minimum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Maximum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036429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Characteristics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8632996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Female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1,502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0.5100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0.5001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729683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Age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1,502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50.1012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17.1045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5840456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Married or in union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1,495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0.5431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0.4983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678445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Children under 18 years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0.2865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0.4523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353997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Other dependents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0.1845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0.3881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0767421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Religious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1,471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0.6179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0.4861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1332373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Heterosexual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1,457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0.9307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0.2541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364049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Education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029824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Secondary or less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1,499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0.1755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0.3805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822921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Intermediate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1,499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0.3976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0.4896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4564192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Higher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1,499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0.4270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0.4948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17967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Monthly income (euros)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259104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 to 1,200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1,356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0.4004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0.4902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6227817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1,201 to 2,400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1,356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0.4403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0.4966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299413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More than 2,401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1,356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0.1593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0.3661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209136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Employment Status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163370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Students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0.0420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0.2006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786031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Retired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0.2725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0.4454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632895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Unemployed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0.0926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0.2900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2380963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Homemaker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0.0300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0.1706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12246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Private employee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0.3411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0.4742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192647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Civil servant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0.1073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0.3095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186063"/>
                  </a:ext>
                </a:extLst>
              </a:tr>
              <a:tr h="29712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Self-employed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1,501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0.1113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0.3146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40845" marR="40845" marT="30633" marB="30633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23597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5D6F79DE-52BF-F774-8A0A-DA927368D070}"/>
              </a:ext>
            </a:extLst>
          </p:cNvPr>
          <p:cNvSpPr txBox="1"/>
          <p:nvPr/>
        </p:nvSpPr>
        <p:spPr>
          <a:xfrm>
            <a:off x="378444" y="1295400"/>
            <a:ext cx="3677653" cy="5683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000"/>
              </a:spcBef>
              <a:spcAft>
                <a:spcPts val="400"/>
              </a:spcAft>
              <a:buNone/>
            </a:pPr>
            <a:r>
              <a:rPr lang="en-US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Table 1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Aft>
                <a:spcPts val="800"/>
              </a:spcAft>
              <a:buNone/>
            </a:pP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Sociodemographic Characteristics of the Sample for the Survey on Infrastructure for Daily Life from the Feminist Economy of Well-Being 2024</a:t>
            </a:r>
          </a:p>
        </p:txBody>
      </p:sp>
    </p:spTree>
    <p:extLst>
      <p:ext uri="{BB962C8B-B14F-4D97-AF65-F5344CB8AC3E}">
        <p14:creationId xmlns:p14="http://schemas.microsoft.com/office/powerpoint/2010/main" val="396234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156076-95CC-14B8-C7A3-A5D55B92E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5998" cy="9143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B3B95B2-156F-7573-3E81-6C4141F23ACC}"/>
              </a:ext>
            </a:extLst>
          </p:cNvPr>
          <p:cNvSpPr txBox="1"/>
          <p:nvPr/>
        </p:nvSpPr>
        <p:spPr>
          <a:xfrm>
            <a:off x="1056197" y="2837228"/>
            <a:ext cx="3111671" cy="318346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400"/>
              </a:spcAft>
            </a:pPr>
            <a:r>
              <a:rPr lang="en-US" sz="40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Table 2</a:t>
            </a:r>
            <a:endParaRPr lang="en-US" sz="40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Access to and Importance of Everyday Infrastructure in Spain 2024</a:t>
            </a:r>
            <a:endParaRPr lang="en-US" sz="4000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979989"/>
            <a:ext cx="975360" cy="897947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4263560" y="0"/>
            <a:ext cx="1992440" cy="914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1080" y="522514"/>
            <a:ext cx="8012488" cy="80227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460EC47-22A4-76D2-F0D6-8B4B147BD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184204"/>
              </p:ext>
            </p:extLst>
          </p:nvPr>
        </p:nvGraphicFramePr>
        <p:xfrm>
          <a:off x="4699000" y="152400"/>
          <a:ext cx="11033123" cy="8190340"/>
        </p:xfrm>
        <a:graphic>
          <a:graphicData uri="http://schemas.openxmlformats.org/drawingml/2006/table">
            <a:tbl>
              <a:tblPr firstRow="1" bandRow="1"/>
              <a:tblGrid>
                <a:gridCol w="3878445">
                  <a:extLst>
                    <a:ext uri="{9D8B030D-6E8A-4147-A177-3AD203B41FA5}">
                      <a16:colId xmlns:a16="http://schemas.microsoft.com/office/drawing/2014/main" val="2162547970"/>
                    </a:ext>
                  </a:extLst>
                </a:gridCol>
                <a:gridCol w="1024885">
                  <a:extLst>
                    <a:ext uri="{9D8B030D-6E8A-4147-A177-3AD203B41FA5}">
                      <a16:colId xmlns:a16="http://schemas.microsoft.com/office/drawing/2014/main" val="342167608"/>
                    </a:ext>
                  </a:extLst>
                </a:gridCol>
                <a:gridCol w="1066200">
                  <a:extLst>
                    <a:ext uri="{9D8B030D-6E8A-4147-A177-3AD203B41FA5}">
                      <a16:colId xmlns:a16="http://schemas.microsoft.com/office/drawing/2014/main" val="4242811037"/>
                    </a:ext>
                  </a:extLst>
                </a:gridCol>
                <a:gridCol w="927506">
                  <a:extLst>
                    <a:ext uri="{9D8B030D-6E8A-4147-A177-3AD203B41FA5}">
                      <a16:colId xmlns:a16="http://schemas.microsoft.com/office/drawing/2014/main" val="3022782905"/>
                    </a:ext>
                  </a:extLst>
                </a:gridCol>
                <a:gridCol w="2231820">
                  <a:extLst>
                    <a:ext uri="{9D8B030D-6E8A-4147-A177-3AD203B41FA5}">
                      <a16:colId xmlns:a16="http://schemas.microsoft.com/office/drawing/2014/main" val="4080555541"/>
                    </a:ext>
                  </a:extLst>
                </a:gridCol>
                <a:gridCol w="1904267">
                  <a:extLst>
                    <a:ext uri="{9D8B030D-6E8A-4147-A177-3AD203B41FA5}">
                      <a16:colId xmlns:a16="http://schemas.microsoft.com/office/drawing/2014/main" val="2579539013"/>
                    </a:ext>
                  </a:extLst>
                </a:gridCol>
              </a:tblGrid>
              <a:tr h="470599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Sample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Difference Without controls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Difference With controls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87587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Access to Infrastructure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676079"/>
                  </a:ext>
                </a:extLst>
              </a:tr>
              <a:tr h="47059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Childcare centers for children under 3 years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7.0846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7.2647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6.9383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0.3264**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0.3454*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216908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Health centers and hospitals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7.5567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7.6501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7.4701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0.1800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0.1292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0344604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Care centers for dependent persons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5.6258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5.7153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5.5698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0.1454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0.1292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497552"/>
                  </a:ext>
                </a:extLst>
              </a:tr>
              <a:tr h="47059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Streets, sidewalks, lighting, parks and green areas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7.6533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7.7546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7.5679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0.1866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0.1901*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03451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Markets and shopping centers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7.0662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7.1165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7.0747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0.0418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-0.0399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971926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Public transportation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6.4517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6.6000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6.3420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0.2580*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0.1555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692337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Leisure, cultural and sports facilities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6.8203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6.8366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6.8844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-0.0478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-0.0805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259422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Industrial parks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5.6956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5.5356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5.9113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-0.3757**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-0.4000***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092891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Importance of Infrastructure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830834"/>
                  </a:ext>
                </a:extLst>
              </a:tr>
              <a:tr h="47059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Childcare centers for children under 3 years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7.7437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7.8259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7.6571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0.1688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0.1627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887231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Health centers and hospitals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9.1643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9.2627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9.0462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0.2165***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0.2130***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995882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Care centers for dependent persons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7.4281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7.6232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7.2202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0.4029**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0.3997***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7946061"/>
                  </a:ext>
                </a:extLst>
              </a:tr>
              <a:tr h="47059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Streets, sidewalks, lighting, parks and green areas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8.6714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8.9398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8.3777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0.5621***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0.5518***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3332709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Markets and shopping centers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7.8718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8.1451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7.6033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0.5418***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0.5067***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987581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Public transportation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8.2072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8.5079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7.8721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0.6357***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0.6029***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147767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Leisure, cultural and sports facilities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8.0941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8.1872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7.9946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0.1926*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0.1865*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598133"/>
                  </a:ext>
                </a:extLst>
              </a:tr>
              <a:tr h="2810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Industrial parks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6.1575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5.8987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6.4259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-0.5272***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-0.5039***</a:t>
                      </a:r>
                    </a:p>
                  </a:txBody>
                  <a:tcPr marL="30707" marR="30707" marT="23030" marB="2303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693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0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704" y="3431674"/>
            <a:ext cx="4340126" cy="24384"/>
          </a:xfrm>
          <a:custGeom>
            <a:avLst/>
            <a:gdLst>
              <a:gd name="csX0" fmla="*/ 0 w 4340126"/>
              <a:gd name="csY0" fmla="*/ 0 h 24384"/>
              <a:gd name="csX1" fmla="*/ 576617 w 4340126"/>
              <a:gd name="csY1" fmla="*/ 0 h 24384"/>
              <a:gd name="csX2" fmla="*/ 1066431 w 4340126"/>
              <a:gd name="csY2" fmla="*/ 0 h 24384"/>
              <a:gd name="csX3" fmla="*/ 1599646 w 4340126"/>
              <a:gd name="csY3" fmla="*/ 0 h 24384"/>
              <a:gd name="csX4" fmla="*/ 2263066 w 4340126"/>
              <a:gd name="csY4" fmla="*/ 0 h 24384"/>
              <a:gd name="csX5" fmla="*/ 2839682 w 4340126"/>
              <a:gd name="csY5" fmla="*/ 0 h 24384"/>
              <a:gd name="csX6" fmla="*/ 3372898 w 4340126"/>
              <a:gd name="csY6" fmla="*/ 0 h 24384"/>
              <a:gd name="csX7" fmla="*/ 4340126 w 4340126"/>
              <a:gd name="csY7" fmla="*/ 0 h 24384"/>
              <a:gd name="csX8" fmla="*/ 4340126 w 4340126"/>
              <a:gd name="csY8" fmla="*/ 24384 h 24384"/>
              <a:gd name="csX9" fmla="*/ 3720108 w 4340126"/>
              <a:gd name="csY9" fmla="*/ 24384 h 24384"/>
              <a:gd name="csX10" fmla="*/ 3186893 w 4340126"/>
              <a:gd name="csY10" fmla="*/ 24384 h 24384"/>
              <a:gd name="csX11" fmla="*/ 2480072 w 4340126"/>
              <a:gd name="csY11" fmla="*/ 24384 h 24384"/>
              <a:gd name="csX12" fmla="*/ 1903455 w 4340126"/>
              <a:gd name="csY12" fmla="*/ 24384 h 24384"/>
              <a:gd name="csX13" fmla="*/ 1413641 w 4340126"/>
              <a:gd name="csY13" fmla="*/ 24384 h 24384"/>
              <a:gd name="csX14" fmla="*/ 750222 w 4340126"/>
              <a:gd name="csY14" fmla="*/ 24384 h 24384"/>
              <a:gd name="csX15" fmla="*/ 0 w 4340126"/>
              <a:gd name="csY15" fmla="*/ 24384 h 24384"/>
              <a:gd name="csX16" fmla="*/ 0 w 4340126"/>
              <a:gd name="csY16" fmla="*/ 0 h 243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0126" h="24384" fill="none" extrusionOk="0">
                <a:moveTo>
                  <a:pt x="0" y="0"/>
                </a:moveTo>
                <a:cubicBezTo>
                  <a:pt x="179598" y="4488"/>
                  <a:pt x="288601" y="18977"/>
                  <a:pt x="576617" y="0"/>
                </a:cubicBezTo>
                <a:cubicBezTo>
                  <a:pt x="864633" y="-18977"/>
                  <a:pt x="925867" y="614"/>
                  <a:pt x="1066431" y="0"/>
                </a:cubicBezTo>
                <a:cubicBezTo>
                  <a:pt x="1206995" y="-614"/>
                  <a:pt x="1386427" y="-2303"/>
                  <a:pt x="1599646" y="0"/>
                </a:cubicBezTo>
                <a:cubicBezTo>
                  <a:pt x="1812866" y="2303"/>
                  <a:pt x="1979310" y="2310"/>
                  <a:pt x="2263066" y="0"/>
                </a:cubicBezTo>
                <a:cubicBezTo>
                  <a:pt x="2546822" y="-2310"/>
                  <a:pt x="2655664" y="-9765"/>
                  <a:pt x="2839682" y="0"/>
                </a:cubicBezTo>
                <a:cubicBezTo>
                  <a:pt x="3023700" y="9765"/>
                  <a:pt x="3193310" y="-25922"/>
                  <a:pt x="3372898" y="0"/>
                </a:cubicBezTo>
                <a:cubicBezTo>
                  <a:pt x="3552486" y="25922"/>
                  <a:pt x="3933650" y="40169"/>
                  <a:pt x="4340126" y="0"/>
                </a:cubicBezTo>
                <a:cubicBezTo>
                  <a:pt x="4340220" y="11132"/>
                  <a:pt x="4339191" y="14114"/>
                  <a:pt x="4340126" y="24384"/>
                </a:cubicBezTo>
                <a:cubicBezTo>
                  <a:pt x="4059299" y="8730"/>
                  <a:pt x="3916724" y="42365"/>
                  <a:pt x="3720108" y="24384"/>
                </a:cubicBezTo>
                <a:cubicBezTo>
                  <a:pt x="3523492" y="6403"/>
                  <a:pt x="3414958" y="37613"/>
                  <a:pt x="3186893" y="24384"/>
                </a:cubicBezTo>
                <a:cubicBezTo>
                  <a:pt x="2958829" y="11155"/>
                  <a:pt x="2710205" y="55791"/>
                  <a:pt x="2480072" y="24384"/>
                </a:cubicBezTo>
                <a:cubicBezTo>
                  <a:pt x="2249939" y="-7023"/>
                  <a:pt x="2138136" y="43475"/>
                  <a:pt x="1903455" y="24384"/>
                </a:cubicBezTo>
                <a:cubicBezTo>
                  <a:pt x="1668774" y="5293"/>
                  <a:pt x="1622633" y="10066"/>
                  <a:pt x="1413641" y="24384"/>
                </a:cubicBezTo>
                <a:cubicBezTo>
                  <a:pt x="1204649" y="38702"/>
                  <a:pt x="1040781" y="53163"/>
                  <a:pt x="750222" y="24384"/>
                </a:cubicBezTo>
                <a:cubicBezTo>
                  <a:pt x="459663" y="-4395"/>
                  <a:pt x="248129" y="-6105"/>
                  <a:pt x="0" y="24384"/>
                </a:cubicBezTo>
                <a:cubicBezTo>
                  <a:pt x="323" y="15996"/>
                  <a:pt x="-358" y="5417"/>
                  <a:pt x="0" y="0"/>
                </a:cubicBezTo>
                <a:close/>
              </a:path>
              <a:path w="4340126" h="24384" stroke="0" extrusionOk="0">
                <a:moveTo>
                  <a:pt x="0" y="0"/>
                </a:moveTo>
                <a:cubicBezTo>
                  <a:pt x="288215" y="-9264"/>
                  <a:pt x="349355" y="-8949"/>
                  <a:pt x="576617" y="0"/>
                </a:cubicBezTo>
                <a:cubicBezTo>
                  <a:pt x="803879" y="8949"/>
                  <a:pt x="924721" y="23078"/>
                  <a:pt x="1066431" y="0"/>
                </a:cubicBezTo>
                <a:cubicBezTo>
                  <a:pt x="1208141" y="-23078"/>
                  <a:pt x="1579995" y="-2062"/>
                  <a:pt x="1773251" y="0"/>
                </a:cubicBezTo>
                <a:cubicBezTo>
                  <a:pt x="1966507" y="2062"/>
                  <a:pt x="2132917" y="-6432"/>
                  <a:pt x="2349868" y="0"/>
                </a:cubicBezTo>
                <a:cubicBezTo>
                  <a:pt x="2566819" y="6432"/>
                  <a:pt x="2705762" y="-1232"/>
                  <a:pt x="2926485" y="0"/>
                </a:cubicBezTo>
                <a:cubicBezTo>
                  <a:pt x="3147208" y="1232"/>
                  <a:pt x="3430172" y="12774"/>
                  <a:pt x="3633305" y="0"/>
                </a:cubicBezTo>
                <a:cubicBezTo>
                  <a:pt x="3836438" y="-12774"/>
                  <a:pt x="4146610" y="-21575"/>
                  <a:pt x="4340126" y="0"/>
                </a:cubicBezTo>
                <a:cubicBezTo>
                  <a:pt x="4338935" y="11404"/>
                  <a:pt x="4339423" y="15618"/>
                  <a:pt x="4340126" y="24384"/>
                </a:cubicBezTo>
                <a:cubicBezTo>
                  <a:pt x="4176838" y="26460"/>
                  <a:pt x="4007812" y="40796"/>
                  <a:pt x="3806911" y="24384"/>
                </a:cubicBezTo>
                <a:cubicBezTo>
                  <a:pt x="3606011" y="7972"/>
                  <a:pt x="3390923" y="35454"/>
                  <a:pt x="3186893" y="24384"/>
                </a:cubicBezTo>
                <a:cubicBezTo>
                  <a:pt x="2982863" y="13314"/>
                  <a:pt x="2795322" y="-3292"/>
                  <a:pt x="2566875" y="24384"/>
                </a:cubicBezTo>
                <a:cubicBezTo>
                  <a:pt x="2338428" y="52060"/>
                  <a:pt x="2229810" y="49622"/>
                  <a:pt x="1990258" y="24384"/>
                </a:cubicBezTo>
                <a:cubicBezTo>
                  <a:pt x="1750706" y="-854"/>
                  <a:pt x="1486920" y="30001"/>
                  <a:pt x="1283437" y="24384"/>
                </a:cubicBezTo>
                <a:cubicBezTo>
                  <a:pt x="1079954" y="18767"/>
                  <a:pt x="892974" y="9368"/>
                  <a:pt x="576617" y="24384"/>
                </a:cubicBezTo>
                <a:cubicBezTo>
                  <a:pt x="260260" y="39400"/>
                  <a:pt x="163860" y="-1790"/>
                  <a:pt x="0" y="24384"/>
                </a:cubicBezTo>
                <a:cubicBezTo>
                  <a:pt x="-247" y="16189"/>
                  <a:pt x="-946" y="841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D9784B-DD04-E427-B99D-BD9326BB7AB0}"/>
              </a:ext>
            </a:extLst>
          </p:cNvPr>
          <p:cNvSpPr txBox="1"/>
          <p:nvPr/>
        </p:nvSpPr>
        <p:spPr>
          <a:xfrm>
            <a:off x="0" y="533400"/>
            <a:ext cx="3100713" cy="45476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Table 3</a:t>
            </a:r>
            <a:endParaRPr lang="en-US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>
              <a:lnSpc>
                <a:spcPct val="90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Everyday Infrastructure in the Formation of Minimum, Maximum, and Median Capabilities in Spain 2024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1927D20-FA49-53FE-C9D6-CDDDCDF19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51919"/>
              </p:ext>
            </p:extLst>
          </p:nvPr>
        </p:nvGraphicFramePr>
        <p:xfrm>
          <a:off x="2946400" y="304800"/>
          <a:ext cx="13182599" cy="8030918"/>
        </p:xfrm>
        <a:graphic>
          <a:graphicData uri="http://schemas.openxmlformats.org/drawingml/2006/table">
            <a:tbl>
              <a:tblPr firstRow="1" bandRow="1"/>
              <a:tblGrid>
                <a:gridCol w="3965426">
                  <a:extLst>
                    <a:ext uri="{9D8B030D-6E8A-4147-A177-3AD203B41FA5}">
                      <a16:colId xmlns:a16="http://schemas.microsoft.com/office/drawing/2014/main" val="355749661"/>
                    </a:ext>
                  </a:extLst>
                </a:gridCol>
                <a:gridCol w="1019269">
                  <a:extLst>
                    <a:ext uri="{9D8B030D-6E8A-4147-A177-3AD203B41FA5}">
                      <a16:colId xmlns:a16="http://schemas.microsoft.com/office/drawing/2014/main" val="1951750283"/>
                    </a:ext>
                  </a:extLst>
                </a:gridCol>
                <a:gridCol w="1035105">
                  <a:extLst>
                    <a:ext uri="{9D8B030D-6E8A-4147-A177-3AD203B41FA5}">
                      <a16:colId xmlns:a16="http://schemas.microsoft.com/office/drawing/2014/main" val="4197652926"/>
                    </a:ext>
                  </a:extLst>
                </a:gridCol>
                <a:gridCol w="2453848">
                  <a:extLst>
                    <a:ext uri="{9D8B030D-6E8A-4147-A177-3AD203B41FA5}">
                      <a16:colId xmlns:a16="http://schemas.microsoft.com/office/drawing/2014/main" val="3070681096"/>
                    </a:ext>
                  </a:extLst>
                </a:gridCol>
                <a:gridCol w="975152">
                  <a:extLst>
                    <a:ext uri="{9D8B030D-6E8A-4147-A177-3AD203B41FA5}">
                      <a16:colId xmlns:a16="http://schemas.microsoft.com/office/drawing/2014/main" val="1789811019"/>
                    </a:ext>
                  </a:extLst>
                </a:gridCol>
                <a:gridCol w="2685392">
                  <a:extLst>
                    <a:ext uri="{9D8B030D-6E8A-4147-A177-3AD203B41FA5}">
                      <a16:colId xmlns:a16="http://schemas.microsoft.com/office/drawing/2014/main" val="3187667101"/>
                    </a:ext>
                  </a:extLst>
                </a:gridCol>
                <a:gridCol w="1048407">
                  <a:extLst>
                    <a:ext uri="{9D8B030D-6E8A-4147-A177-3AD203B41FA5}">
                      <a16:colId xmlns:a16="http://schemas.microsoft.com/office/drawing/2014/main" val="2214500417"/>
                    </a:ext>
                  </a:extLst>
                </a:gridCol>
              </a:tblGrid>
              <a:tr h="25685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Infrastructure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Minimum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Maximum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Median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33691"/>
                  </a:ext>
                </a:extLst>
              </a:tr>
              <a:tr h="25685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Score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Capability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Score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Capability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Score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964393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Infant Schools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0.5710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0.7549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Physical and Mental Health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0.6326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5103052"/>
                  </a:ext>
                </a:extLst>
              </a:tr>
              <a:tr h="25685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0.4808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Mobility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0.7052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Education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0.5424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2462108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Health Centers and Hospitals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0.4085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0.8935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Physical and Mental Health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0.5754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1044756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0.3825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0.8495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Physical and Mental Health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0.5182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775528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Care Centers for Dependent Persons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0.5156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0.6779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Domestic and Care Work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0.5773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0230844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0.4319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0.6480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Domestic and Care Work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0.5406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5937335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Sidewalks, Streets, Parks, Lighting and Green Areas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0.4469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0.7956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Physical and Mental Health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0.7222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4636425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0.4309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0.7466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0.6711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00783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Markets and Shopping Centers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0.4683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0.6504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0.5474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493008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0.4119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Domestic and Care Work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0.6104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0.4908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279939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Public Transportation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0.5550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Domestic and Care Work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0.7577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Mobility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0.6287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978019"/>
                  </a:ext>
                </a:extLst>
              </a:tr>
              <a:tr h="25685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0.4669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Emotions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0.7147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Mobility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0.5716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235611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Leisure Areas (theaters, cinemas, sports)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0.4712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0.8126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Physical and Mental Health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0.7367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243542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0.4267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0.7914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Physical and Mental Health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0.7034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562406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Industrial Parks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0.3888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Domestic and Care Work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0.5677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0.4384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245922"/>
                  </a:ext>
                </a:extLst>
              </a:tr>
              <a:tr h="45783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0.3642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Domestic and Care Work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0.6311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Labor Market Integration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0.4534</a:t>
                      </a:r>
                    </a:p>
                  </a:txBody>
                  <a:tcPr marL="21175" marR="21175" marT="15881" marB="15881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389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00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704" y="3431674"/>
            <a:ext cx="4340126" cy="24384"/>
          </a:xfrm>
          <a:custGeom>
            <a:avLst/>
            <a:gdLst>
              <a:gd name="csX0" fmla="*/ 0 w 4340126"/>
              <a:gd name="csY0" fmla="*/ 0 h 24384"/>
              <a:gd name="csX1" fmla="*/ 576617 w 4340126"/>
              <a:gd name="csY1" fmla="*/ 0 h 24384"/>
              <a:gd name="csX2" fmla="*/ 1066431 w 4340126"/>
              <a:gd name="csY2" fmla="*/ 0 h 24384"/>
              <a:gd name="csX3" fmla="*/ 1599646 w 4340126"/>
              <a:gd name="csY3" fmla="*/ 0 h 24384"/>
              <a:gd name="csX4" fmla="*/ 2263066 w 4340126"/>
              <a:gd name="csY4" fmla="*/ 0 h 24384"/>
              <a:gd name="csX5" fmla="*/ 2839682 w 4340126"/>
              <a:gd name="csY5" fmla="*/ 0 h 24384"/>
              <a:gd name="csX6" fmla="*/ 3372898 w 4340126"/>
              <a:gd name="csY6" fmla="*/ 0 h 24384"/>
              <a:gd name="csX7" fmla="*/ 4340126 w 4340126"/>
              <a:gd name="csY7" fmla="*/ 0 h 24384"/>
              <a:gd name="csX8" fmla="*/ 4340126 w 4340126"/>
              <a:gd name="csY8" fmla="*/ 24384 h 24384"/>
              <a:gd name="csX9" fmla="*/ 3720108 w 4340126"/>
              <a:gd name="csY9" fmla="*/ 24384 h 24384"/>
              <a:gd name="csX10" fmla="*/ 3186893 w 4340126"/>
              <a:gd name="csY10" fmla="*/ 24384 h 24384"/>
              <a:gd name="csX11" fmla="*/ 2480072 w 4340126"/>
              <a:gd name="csY11" fmla="*/ 24384 h 24384"/>
              <a:gd name="csX12" fmla="*/ 1903455 w 4340126"/>
              <a:gd name="csY12" fmla="*/ 24384 h 24384"/>
              <a:gd name="csX13" fmla="*/ 1413641 w 4340126"/>
              <a:gd name="csY13" fmla="*/ 24384 h 24384"/>
              <a:gd name="csX14" fmla="*/ 750222 w 4340126"/>
              <a:gd name="csY14" fmla="*/ 24384 h 24384"/>
              <a:gd name="csX15" fmla="*/ 0 w 4340126"/>
              <a:gd name="csY15" fmla="*/ 24384 h 24384"/>
              <a:gd name="csX16" fmla="*/ 0 w 4340126"/>
              <a:gd name="csY16" fmla="*/ 0 h 2438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0126" h="24384" fill="none" extrusionOk="0">
                <a:moveTo>
                  <a:pt x="0" y="0"/>
                </a:moveTo>
                <a:cubicBezTo>
                  <a:pt x="179598" y="4488"/>
                  <a:pt x="288601" y="18977"/>
                  <a:pt x="576617" y="0"/>
                </a:cubicBezTo>
                <a:cubicBezTo>
                  <a:pt x="864633" y="-18977"/>
                  <a:pt x="925867" y="614"/>
                  <a:pt x="1066431" y="0"/>
                </a:cubicBezTo>
                <a:cubicBezTo>
                  <a:pt x="1206995" y="-614"/>
                  <a:pt x="1386427" y="-2303"/>
                  <a:pt x="1599646" y="0"/>
                </a:cubicBezTo>
                <a:cubicBezTo>
                  <a:pt x="1812866" y="2303"/>
                  <a:pt x="1979310" y="2310"/>
                  <a:pt x="2263066" y="0"/>
                </a:cubicBezTo>
                <a:cubicBezTo>
                  <a:pt x="2546822" y="-2310"/>
                  <a:pt x="2655664" y="-9765"/>
                  <a:pt x="2839682" y="0"/>
                </a:cubicBezTo>
                <a:cubicBezTo>
                  <a:pt x="3023700" y="9765"/>
                  <a:pt x="3193310" y="-25922"/>
                  <a:pt x="3372898" y="0"/>
                </a:cubicBezTo>
                <a:cubicBezTo>
                  <a:pt x="3552486" y="25922"/>
                  <a:pt x="3933650" y="40169"/>
                  <a:pt x="4340126" y="0"/>
                </a:cubicBezTo>
                <a:cubicBezTo>
                  <a:pt x="4340220" y="11132"/>
                  <a:pt x="4339191" y="14114"/>
                  <a:pt x="4340126" y="24384"/>
                </a:cubicBezTo>
                <a:cubicBezTo>
                  <a:pt x="4059299" y="8730"/>
                  <a:pt x="3916724" y="42365"/>
                  <a:pt x="3720108" y="24384"/>
                </a:cubicBezTo>
                <a:cubicBezTo>
                  <a:pt x="3523492" y="6403"/>
                  <a:pt x="3414958" y="37613"/>
                  <a:pt x="3186893" y="24384"/>
                </a:cubicBezTo>
                <a:cubicBezTo>
                  <a:pt x="2958829" y="11155"/>
                  <a:pt x="2710205" y="55791"/>
                  <a:pt x="2480072" y="24384"/>
                </a:cubicBezTo>
                <a:cubicBezTo>
                  <a:pt x="2249939" y="-7023"/>
                  <a:pt x="2138136" y="43475"/>
                  <a:pt x="1903455" y="24384"/>
                </a:cubicBezTo>
                <a:cubicBezTo>
                  <a:pt x="1668774" y="5293"/>
                  <a:pt x="1622633" y="10066"/>
                  <a:pt x="1413641" y="24384"/>
                </a:cubicBezTo>
                <a:cubicBezTo>
                  <a:pt x="1204649" y="38702"/>
                  <a:pt x="1040781" y="53163"/>
                  <a:pt x="750222" y="24384"/>
                </a:cubicBezTo>
                <a:cubicBezTo>
                  <a:pt x="459663" y="-4395"/>
                  <a:pt x="248129" y="-6105"/>
                  <a:pt x="0" y="24384"/>
                </a:cubicBezTo>
                <a:cubicBezTo>
                  <a:pt x="323" y="15996"/>
                  <a:pt x="-358" y="5417"/>
                  <a:pt x="0" y="0"/>
                </a:cubicBezTo>
                <a:close/>
              </a:path>
              <a:path w="4340126" h="24384" stroke="0" extrusionOk="0">
                <a:moveTo>
                  <a:pt x="0" y="0"/>
                </a:moveTo>
                <a:cubicBezTo>
                  <a:pt x="288215" y="-9264"/>
                  <a:pt x="349355" y="-8949"/>
                  <a:pt x="576617" y="0"/>
                </a:cubicBezTo>
                <a:cubicBezTo>
                  <a:pt x="803879" y="8949"/>
                  <a:pt x="924721" y="23078"/>
                  <a:pt x="1066431" y="0"/>
                </a:cubicBezTo>
                <a:cubicBezTo>
                  <a:pt x="1208141" y="-23078"/>
                  <a:pt x="1579995" y="-2062"/>
                  <a:pt x="1773251" y="0"/>
                </a:cubicBezTo>
                <a:cubicBezTo>
                  <a:pt x="1966507" y="2062"/>
                  <a:pt x="2132917" y="-6432"/>
                  <a:pt x="2349868" y="0"/>
                </a:cubicBezTo>
                <a:cubicBezTo>
                  <a:pt x="2566819" y="6432"/>
                  <a:pt x="2705762" y="-1232"/>
                  <a:pt x="2926485" y="0"/>
                </a:cubicBezTo>
                <a:cubicBezTo>
                  <a:pt x="3147208" y="1232"/>
                  <a:pt x="3430172" y="12774"/>
                  <a:pt x="3633305" y="0"/>
                </a:cubicBezTo>
                <a:cubicBezTo>
                  <a:pt x="3836438" y="-12774"/>
                  <a:pt x="4146610" y="-21575"/>
                  <a:pt x="4340126" y="0"/>
                </a:cubicBezTo>
                <a:cubicBezTo>
                  <a:pt x="4338935" y="11404"/>
                  <a:pt x="4339423" y="15618"/>
                  <a:pt x="4340126" y="24384"/>
                </a:cubicBezTo>
                <a:cubicBezTo>
                  <a:pt x="4176838" y="26460"/>
                  <a:pt x="4007812" y="40796"/>
                  <a:pt x="3806911" y="24384"/>
                </a:cubicBezTo>
                <a:cubicBezTo>
                  <a:pt x="3606011" y="7972"/>
                  <a:pt x="3390923" y="35454"/>
                  <a:pt x="3186893" y="24384"/>
                </a:cubicBezTo>
                <a:cubicBezTo>
                  <a:pt x="2982863" y="13314"/>
                  <a:pt x="2795322" y="-3292"/>
                  <a:pt x="2566875" y="24384"/>
                </a:cubicBezTo>
                <a:cubicBezTo>
                  <a:pt x="2338428" y="52060"/>
                  <a:pt x="2229810" y="49622"/>
                  <a:pt x="1990258" y="24384"/>
                </a:cubicBezTo>
                <a:cubicBezTo>
                  <a:pt x="1750706" y="-854"/>
                  <a:pt x="1486920" y="30001"/>
                  <a:pt x="1283437" y="24384"/>
                </a:cubicBezTo>
                <a:cubicBezTo>
                  <a:pt x="1079954" y="18767"/>
                  <a:pt x="892974" y="9368"/>
                  <a:pt x="576617" y="24384"/>
                </a:cubicBezTo>
                <a:cubicBezTo>
                  <a:pt x="260260" y="39400"/>
                  <a:pt x="163860" y="-1790"/>
                  <a:pt x="0" y="24384"/>
                </a:cubicBezTo>
                <a:cubicBezTo>
                  <a:pt x="-247" y="16189"/>
                  <a:pt x="-946" y="841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A05A23D-52E7-FB8B-BC91-F786CA36C1D7}"/>
              </a:ext>
            </a:extLst>
          </p:cNvPr>
          <p:cNvSpPr txBox="1"/>
          <p:nvPr/>
        </p:nvSpPr>
        <p:spPr>
          <a:xfrm>
            <a:off x="841248" y="3742944"/>
            <a:ext cx="4572000" cy="45476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indent="-22860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900" b="1">
                <a:effectLst/>
              </a:rPr>
              <a:t>Table 4</a:t>
            </a:r>
            <a:endParaRPr lang="en-US" sz="2900">
              <a:effectLst/>
            </a:endParaRPr>
          </a:p>
          <a:p>
            <a:pPr marL="0" marR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900">
                <a:effectLst/>
              </a:rPr>
              <a:t>Sensitivity of Satisfaction with Different Life Domains to Their Associated Capability in Spain 2024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7292513-11E3-00AC-5958-A19091ABB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961819"/>
              </p:ext>
            </p:extLst>
          </p:nvPr>
        </p:nvGraphicFramePr>
        <p:xfrm>
          <a:off x="5458880" y="1257792"/>
          <a:ext cx="10528812" cy="6628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6724">
                  <a:extLst>
                    <a:ext uri="{9D8B030D-6E8A-4147-A177-3AD203B41FA5}">
                      <a16:colId xmlns:a16="http://schemas.microsoft.com/office/drawing/2014/main" val="2879523009"/>
                    </a:ext>
                  </a:extLst>
                </a:gridCol>
                <a:gridCol w="1623817">
                  <a:extLst>
                    <a:ext uri="{9D8B030D-6E8A-4147-A177-3AD203B41FA5}">
                      <a16:colId xmlns:a16="http://schemas.microsoft.com/office/drawing/2014/main" val="298886923"/>
                    </a:ext>
                  </a:extLst>
                </a:gridCol>
                <a:gridCol w="1623817">
                  <a:extLst>
                    <a:ext uri="{9D8B030D-6E8A-4147-A177-3AD203B41FA5}">
                      <a16:colId xmlns:a16="http://schemas.microsoft.com/office/drawing/2014/main" val="2566124435"/>
                    </a:ext>
                  </a:extLst>
                </a:gridCol>
                <a:gridCol w="1915025">
                  <a:extLst>
                    <a:ext uri="{9D8B030D-6E8A-4147-A177-3AD203B41FA5}">
                      <a16:colId xmlns:a16="http://schemas.microsoft.com/office/drawing/2014/main" val="2122399125"/>
                    </a:ext>
                  </a:extLst>
                </a:gridCol>
                <a:gridCol w="1202789">
                  <a:extLst>
                    <a:ext uri="{9D8B030D-6E8A-4147-A177-3AD203B41FA5}">
                      <a16:colId xmlns:a16="http://schemas.microsoft.com/office/drawing/2014/main" val="3242179845"/>
                    </a:ext>
                  </a:extLst>
                </a:gridCol>
                <a:gridCol w="1346640">
                  <a:extLst>
                    <a:ext uri="{9D8B030D-6E8A-4147-A177-3AD203B41FA5}">
                      <a16:colId xmlns:a16="http://schemas.microsoft.com/office/drawing/2014/main" val="1061476815"/>
                    </a:ext>
                  </a:extLst>
                </a:gridCol>
              </a:tblGrid>
              <a:tr h="78526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 grid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Associated Capability Coefficient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625305529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Dependent Variable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Women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>
                          <a:effectLst/>
                        </a:rPr>
                        <a:t>Men</a:t>
                      </a:r>
                      <a:endParaRPr lang="en-US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Observations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R²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dirty="0">
                          <a:effectLst/>
                        </a:rPr>
                        <a:t>F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832571387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Satisfaction with: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3239560160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Health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0.0085**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0.0131**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907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0.1419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16.4844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3037641579"/>
                  </a:ext>
                </a:extLst>
              </a:tr>
              <a:tr h="78526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Personal relationships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0.0149***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0.0101***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1070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0.1224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14.7644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3138686743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Education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0.0162***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0.0124***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840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0.136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10.0031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947361912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Domestic work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0.0211***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0.0294***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1012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0.1509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13.6414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222562477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Paid work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0.0082***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0.0068***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1047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0.1797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15.0603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590502406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Economic situation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0.0079*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0.0072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1053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0.2105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16.2317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4114973333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Public transportation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0.0646**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0.0706*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970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0.3407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45.0008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2209441137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Free time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0.0234***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0.0191***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1058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0.2643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17.7217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3578550509"/>
                  </a:ext>
                </a:extLst>
              </a:tr>
              <a:tr h="4907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</a:rPr>
                        <a:t>Emotions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0.0330***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0.0305***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835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</a:rPr>
                        <a:t>0.1825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dirty="0">
                          <a:effectLst/>
                        </a:rPr>
                        <a:t>26.3675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3766" marR="83766" marT="62824" marB="62824"/>
                </a:tc>
                <a:extLst>
                  <a:ext uri="{0D108BD9-81ED-4DB2-BD59-A6C34878D82A}">
                    <a16:rowId xmlns:a16="http://schemas.microsoft.com/office/drawing/2014/main" val="1124441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70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5998" cy="9143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9BAA04C-CDCE-A8DE-6AA0-87A2C5A9DC7C}"/>
              </a:ext>
            </a:extLst>
          </p:cNvPr>
          <p:cNvSpPr txBox="1"/>
          <p:nvPr/>
        </p:nvSpPr>
        <p:spPr>
          <a:xfrm>
            <a:off x="584200" y="795756"/>
            <a:ext cx="5562659" cy="4982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Figure 2.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Kernel distributions of the WIGI Index by sex in Spain 2024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55242" y="1"/>
            <a:ext cx="3261846" cy="5777808"/>
            <a:chOff x="329184" y="1"/>
            <a:chExt cx="524256" cy="5777808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2130" y="359098"/>
            <a:ext cx="8155706" cy="82783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74BC15E-68CE-A27A-AE39-E70B16ABF2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20762" y="1778540"/>
            <a:ext cx="7478440" cy="54394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291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5998" cy="9143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2044" y="2593217"/>
            <a:ext cx="5364480" cy="3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2184B82-12A1-474F-5A4B-41A5B7FE5139}"/>
              </a:ext>
            </a:extLst>
          </p:cNvPr>
          <p:cNvSpPr txBox="1"/>
          <p:nvPr/>
        </p:nvSpPr>
        <p:spPr>
          <a:xfrm>
            <a:off x="860089" y="2708134"/>
            <a:ext cx="4219912" cy="4682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Table 5</a:t>
            </a:r>
            <a:endParaRPr lang="en-US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>
              <a:lnSpc>
                <a:spcPct val="90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WIGI Indices by Sex, Age Group, and Locality Size in Spain 2024 (Normalized by the Mean)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01124" y="8071147"/>
            <a:ext cx="987552" cy="2054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73231" y="286935"/>
            <a:ext cx="987552" cy="157779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724" y="473278"/>
            <a:ext cx="8246630" cy="7886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C3977E5-47C1-68E8-68FE-B0F4B3E80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006271"/>
              </p:ext>
            </p:extLst>
          </p:nvPr>
        </p:nvGraphicFramePr>
        <p:xfrm>
          <a:off x="5620746" y="1084975"/>
          <a:ext cx="10545352" cy="7429991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51403">
                  <a:extLst>
                    <a:ext uri="{9D8B030D-6E8A-4147-A177-3AD203B41FA5}">
                      <a16:colId xmlns:a16="http://schemas.microsoft.com/office/drawing/2014/main" val="3507503916"/>
                    </a:ext>
                  </a:extLst>
                </a:gridCol>
                <a:gridCol w="1265442">
                  <a:extLst>
                    <a:ext uri="{9D8B030D-6E8A-4147-A177-3AD203B41FA5}">
                      <a16:colId xmlns:a16="http://schemas.microsoft.com/office/drawing/2014/main" val="629064745"/>
                    </a:ext>
                  </a:extLst>
                </a:gridCol>
                <a:gridCol w="1265442">
                  <a:extLst>
                    <a:ext uri="{9D8B030D-6E8A-4147-A177-3AD203B41FA5}">
                      <a16:colId xmlns:a16="http://schemas.microsoft.com/office/drawing/2014/main" val="1252913289"/>
                    </a:ext>
                  </a:extLst>
                </a:gridCol>
                <a:gridCol w="1265442">
                  <a:extLst>
                    <a:ext uri="{9D8B030D-6E8A-4147-A177-3AD203B41FA5}">
                      <a16:colId xmlns:a16="http://schemas.microsoft.com/office/drawing/2014/main" val="3066397173"/>
                    </a:ext>
                  </a:extLst>
                </a:gridCol>
                <a:gridCol w="1446221">
                  <a:extLst>
                    <a:ext uri="{9D8B030D-6E8A-4147-A177-3AD203B41FA5}">
                      <a16:colId xmlns:a16="http://schemas.microsoft.com/office/drawing/2014/main" val="3458572307"/>
                    </a:ext>
                  </a:extLst>
                </a:gridCol>
                <a:gridCol w="1325701">
                  <a:extLst>
                    <a:ext uri="{9D8B030D-6E8A-4147-A177-3AD203B41FA5}">
                      <a16:colId xmlns:a16="http://schemas.microsoft.com/office/drawing/2014/main" val="4064032462"/>
                    </a:ext>
                  </a:extLst>
                </a:gridCol>
                <a:gridCol w="1325701">
                  <a:extLst>
                    <a:ext uri="{9D8B030D-6E8A-4147-A177-3AD203B41FA5}">
                      <a16:colId xmlns:a16="http://schemas.microsoft.com/office/drawing/2014/main" val="3095698703"/>
                    </a:ext>
                  </a:extLst>
                </a:gridCol>
              </a:tblGrid>
              <a:tr h="4651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</a:t>
                      </a:r>
                    </a:p>
                  </a:txBody>
                  <a:tcPr marL="0" marR="61747" marT="24699" marB="185242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Women</a:t>
                      </a:r>
                    </a:p>
                  </a:txBody>
                  <a:tcPr marL="0" marR="61747" marT="24699" marB="185242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Men</a:t>
                      </a:r>
                    </a:p>
                  </a:txBody>
                  <a:tcPr marL="0" marR="61747" marT="24699" marB="185242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Difference</a:t>
                      </a:r>
                    </a:p>
                  </a:txBody>
                  <a:tcPr marL="0" marR="61747" marT="24699" marB="185242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</a:t>
                      </a:r>
                    </a:p>
                  </a:txBody>
                  <a:tcPr marL="0" marR="61747" marT="24699" marB="185242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p-value</a:t>
                      </a:r>
                    </a:p>
                  </a:txBody>
                  <a:tcPr marL="0" marR="61747" marT="24699" marB="185242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878773"/>
                  </a:ext>
                </a:extLst>
              </a:tr>
              <a:tr h="46516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100.0000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104.0957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95.7374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8.3583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3.8852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0.0001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4187582"/>
                  </a:ext>
                </a:extLst>
              </a:tr>
              <a:tr h="46516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Age groups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259100"/>
                  </a:ext>
                </a:extLst>
              </a:tr>
              <a:tr h="46516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to 30 years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97.9584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102.2096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93.8454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8.3642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1.8883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0.0602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0706056"/>
                  </a:ext>
                </a:extLst>
              </a:tr>
              <a:tr h="46516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31 to 44 years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103.0347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106.9542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99.2064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7.7478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1.8328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0.0677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300274"/>
                  </a:ext>
                </a:extLst>
              </a:tr>
              <a:tr h="46516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to 64 years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100.7842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106.9915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94.5541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12.4374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3.4530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0.0006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7353039"/>
                  </a:ext>
                </a:extLst>
              </a:tr>
              <a:tr h="46516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 or older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97.4263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99.0163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95.4883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3.5281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0.7161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0.4744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46993"/>
                  </a:ext>
                </a:extLst>
              </a:tr>
              <a:tr h="46516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Locality size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5107830"/>
                  </a:ext>
                </a:extLst>
              </a:tr>
              <a:tr h="67098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Less than 5,000 inhabitants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98.3234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100.8430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95.9602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4.8828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1.2473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0.2129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821547"/>
                  </a:ext>
                </a:extLst>
              </a:tr>
              <a:tr h="67098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5,000 to 400,000 inhabitants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102.1178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107.226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96.75941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10.4666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2.9595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0.0032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499889"/>
                  </a:ext>
                </a:extLst>
              </a:tr>
              <a:tr h="67098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More than 400,000 inhabitants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99.5503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104.0307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94.4160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9.6147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2.5771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cap="none" spc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0.0103</a:t>
                      </a:r>
                    </a:p>
                  </a:txBody>
                  <a:tcPr marL="0" marR="61747" marT="24699" marB="18524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0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61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5998" cy="9143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2044" y="2593217"/>
            <a:ext cx="5364480" cy="365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A8E9088-5DA6-0355-5B09-4C5CD27919F8}"/>
              </a:ext>
            </a:extLst>
          </p:cNvPr>
          <p:cNvSpPr txBox="1"/>
          <p:nvPr/>
        </p:nvSpPr>
        <p:spPr>
          <a:xfrm>
            <a:off x="860089" y="2708134"/>
            <a:ext cx="4677112" cy="4682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</a:pPr>
            <a:r>
              <a:rPr lang="en-US" sz="3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Table 6</a:t>
            </a:r>
            <a:endParaRPr lang="en-US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>
              <a:lnSpc>
                <a:spcPct val="90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Differences in WIGI Indices by Sex and Other Sociodemographic Conditions in Spain 2024 (Normalized by the Mean), Controlling for Sociodemographic Conditions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301124" y="8071147"/>
            <a:ext cx="987552" cy="2054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73231" y="286935"/>
            <a:ext cx="987552" cy="157779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724" y="473278"/>
            <a:ext cx="8246630" cy="7886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544FA9E-6783-78CA-5E4B-A8FA237168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142981"/>
              </p:ext>
            </p:extLst>
          </p:nvPr>
        </p:nvGraphicFramePr>
        <p:xfrm>
          <a:off x="6173607" y="36286"/>
          <a:ext cx="9421994" cy="8972646"/>
        </p:xfrm>
        <a:graphic>
          <a:graphicData uri="http://schemas.openxmlformats.org/drawingml/2006/table">
            <a:tbl>
              <a:tblPr firstRow="1" bandRow="1"/>
              <a:tblGrid>
                <a:gridCol w="3266172">
                  <a:extLst>
                    <a:ext uri="{9D8B030D-6E8A-4147-A177-3AD203B41FA5}">
                      <a16:colId xmlns:a16="http://schemas.microsoft.com/office/drawing/2014/main" val="4079225680"/>
                    </a:ext>
                  </a:extLst>
                </a:gridCol>
                <a:gridCol w="1817538">
                  <a:extLst>
                    <a:ext uri="{9D8B030D-6E8A-4147-A177-3AD203B41FA5}">
                      <a16:colId xmlns:a16="http://schemas.microsoft.com/office/drawing/2014/main" val="3886027740"/>
                    </a:ext>
                  </a:extLst>
                </a:gridCol>
                <a:gridCol w="1817538">
                  <a:extLst>
                    <a:ext uri="{9D8B030D-6E8A-4147-A177-3AD203B41FA5}">
                      <a16:colId xmlns:a16="http://schemas.microsoft.com/office/drawing/2014/main" val="956125462"/>
                    </a:ext>
                  </a:extLst>
                </a:gridCol>
                <a:gridCol w="1260373">
                  <a:extLst>
                    <a:ext uri="{9D8B030D-6E8A-4147-A177-3AD203B41FA5}">
                      <a16:colId xmlns:a16="http://schemas.microsoft.com/office/drawing/2014/main" val="3924760421"/>
                    </a:ext>
                  </a:extLst>
                </a:gridCol>
                <a:gridCol w="1260373">
                  <a:extLst>
                    <a:ext uri="{9D8B030D-6E8A-4147-A177-3AD203B41FA5}">
                      <a16:colId xmlns:a16="http://schemas.microsoft.com/office/drawing/2014/main" val="4198891047"/>
                    </a:ext>
                  </a:extLst>
                </a:gridCol>
              </a:tblGrid>
              <a:tr h="35095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Coefficient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Standard Error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P&gt;t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00866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Constant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122.6748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5.416712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22.65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265643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Female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8.057382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2.666863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3.02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59435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Female*Children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7.345348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3.364873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2.18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0.029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429572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Female*Dependents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-12.23564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5.661447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-2.16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0.031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7572238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Migrant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-21.27246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3.501719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-6.07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7980942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University educated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-8.317137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2.241077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-3.71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41566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Dependents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14.23997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4.154425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3.43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0.001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7047408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Catholic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5.129735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2.287473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2.24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0.025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355560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Female*Homemaker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-97.33264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40.33779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-2.41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0.016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269739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Homemaker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84.6504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39.68874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2.13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0.033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6323673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Heterosexual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-7.508588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4.215608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-1.78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0.075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6492941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Peripheral area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5.249959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2.824421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1.86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0.063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170880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Madrid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-7.240334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4.124433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-1.76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0.079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706428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Andalusia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-5.708124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2.687667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-2.12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0.034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7791591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088731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1,309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9302214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R-squared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0.0781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7578330"/>
                  </a:ext>
                </a:extLst>
              </a:tr>
              <a:tr h="35095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Adj R-squared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0.0688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58155" marR="58155" marT="43617" marB="43617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872079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888F628-FDA7-C0C3-FA15-A2BEA989FE7D}"/>
              </a:ext>
            </a:extLst>
          </p:cNvPr>
          <p:cNvSpPr txBox="1"/>
          <p:nvPr/>
        </p:nvSpPr>
        <p:spPr>
          <a:xfrm>
            <a:off x="488705" y="7712231"/>
            <a:ext cx="47845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300"/>
              </a:spcBef>
              <a:spcAft>
                <a:spcPts val="800"/>
              </a:spcAft>
              <a:buNone/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Source: Survey on Infrastructure for Daily Life from the Feminist Economy of Well-Being 2024, University of Murcia</a:t>
            </a:r>
            <a:endParaRPr lang="en-US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6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05" y="0"/>
            <a:ext cx="14762205" cy="8234542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4&amp;slidetitle=Presentación de PowerPoint"/>
          </p:cNvPr>
          <p:cNvSpPr txBox="1"/>
          <p:nvPr/>
        </p:nvSpPr>
        <p:spPr>
          <a:xfrm>
            <a:off x="965200" y="8458200"/>
            <a:ext cx="849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Table 1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2" y="0"/>
            <a:ext cx="16256000" cy="8305800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5&amp;slidetitle=Presentación de PowerPoint"/>
          </p:cNvPr>
          <p:cNvSpPr txBox="1"/>
          <p:nvPr/>
        </p:nvSpPr>
        <p:spPr>
          <a:xfrm>
            <a:off x="889000" y="8534400"/>
            <a:ext cx="883852" cy="381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2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420100"/>
          </a:xfrm>
          <a:prstGeom prst="rect">
            <a:avLst/>
          </a:prstGeom>
        </p:spPr>
      </p:pic>
      <p:sp>
        <p:nvSpPr>
          <p:cNvPr id="4" name="CuadroTexto 3">
            <a:hlinkClick r:id="rId3" action="ppaction://hlinkpres?slideindex=16&amp;slidetitle=Presentación de PowerPoint"/>
          </p:cNvPr>
          <p:cNvSpPr txBox="1"/>
          <p:nvPr/>
        </p:nvSpPr>
        <p:spPr>
          <a:xfrm>
            <a:off x="1727200" y="8610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3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191500"/>
          </a:xfrm>
          <a:prstGeom prst="rect">
            <a:avLst/>
          </a:prstGeom>
        </p:spPr>
      </p:pic>
      <p:sp>
        <p:nvSpPr>
          <p:cNvPr id="3" name="CuadroTexto 2">
            <a:hlinkClick r:id="rId3" action="ppaction://hlinkpres?slideindex=17&amp;slidetitle=Presentación de PowerPoint"/>
          </p:cNvPr>
          <p:cNvSpPr txBox="1"/>
          <p:nvPr/>
        </p:nvSpPr>
        <p:spPr>
          <a:xfrm>
            <a:off x="1117600" y="8534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Table 4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987</Words>
  <Application>Microsoft Office PowerPoint</Application>
  <PresentationFormat>Personalizado</PresentationFormat>
  <Paragraphs>655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Maria Quintanilla Dominguez</dc:creator>
  <cp:lastModifiedBy>Edgardo Ayala</cp:lastModifiedBy>
  <cp:revision>18</cp:revision>
  <dcterms:created xsi:type="dcterms:W3CDTF">2006-08-16T00:00:00Z</dcterms:created>
  <dcterms:modified xsi:type="dcterms:W3CDTF">2026-06-09T18:56:23Z</dcterms:modified>
</cp:coreProperties>
</file>