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
  </p:notesMasterIdLst>
  <p:handoutMasterIdLst>
    <p:handoutMasterId r:id="rId23"/>
  </p:handoutMasterIdLst>
  <p:sldIdLst>
    <p:sldId id="331" r:id="rId2"/>
    <p:sldId id="366" r:id="rId3"/>
    <p:sldId id="268" r:id="rId4"/>
    <p:sldId id="377" r:id="rId5"/>
    <p:sldId id="376" r:id="rId6"/>
    <p:sldId id="369" r:id="rId7"/>
    <p:sldId id="390" r:id="rId8"/>
    <p:sldId id="378" r:id="rId9"/>
    <p:sldId id="379" r:id="rId10"/>
    <p:sldId id="375" r:id="rId11"/>
    <p:sldId id="380" r:id="rId12"/>
    <p:sldId id="383" r:id="rId13"/>
    <p:sldId id="382" r:id="rId14"/>
    <p:sldId id="384" r:id="rId15"/>
    <p:sldId id="385" r:id="rId16"/>
    <p:sldId id="386" r:id="rId17"/>
    <p:sldId id="387" r:id="rId18"/>
    <p:sldId id="388" r:id="rId19"/>
    <p:sldId id="373" r:id="rId20"/>
    <p:sldId id="389" r:id="rId21"/>
  </p:sldIdLst>
  <p:sldSz cx="9144000" cy="6858000" type="screen4x3"/>
  <p:notesSz cx="6669088" cy="9926638"/>
  <p:defaultTextStyle>
    <a:defPPr>
      <a:defRPr lang="es-ES"/>
    </a:defPPr>
    <a:lvl1pPr algn="l" rtl="0" fontAlgn="base">
      <a:spcBef>
        <a:spcPct val="0"/>
      </a:spcBef>
      <a:spcAft>
        <a:spcPct val="0"/>
      </a:spcAft>
      <a:defRPr sz="1400" u="sng" kern="1200">
        <a:solidFill>
          <a:schemeClr val="tx1"/>
        </a:solidFill>
        <a:latin typeface="Trebuchet MS" pitchFamily="34" charset="0"/>
        <a:ea typeface="+mn-ea"/>
        <a:cs typeface="+mn-cs"/>
      </a:defRPr>
    </a:lvl1pPr>
    <a:lvl2pPr marL="457200" algn="l" rtl="0" fontAlgn="base">
      <a:spcBef>
        <a:spcPct val="0"/>
      </a:spcBef>
      <a:spcAft>
        <a:spcPct val="0"/>
      </a:spcAft>
      <a:defRPr sz="1400" u="sng" kern="1200">
        <a:solidFill>
          <a:schemeClr val="tx1"/>
        </a:solidFill>
        <a:latin typeface="Trebuchet MS" pitchFamily="34" charset="0"/>
        <a:ea typeface="+mn-ea"/>
        <a:cs typeface="+mn-cs"/>
      </a:defRPr>
    </a:lvl2pPr>
    <a:lvl3pPr marL="914400" algn="l" rtl="0" fontAlgn="base">
      <a:spcBef>
        <a:spcPct val="0"/>
      </a:spcBef>
      <a:spcAft>
        <a:spcPct val="0"/>
      </a:spcAft>
      <a:defRPr sz="1400" u="sng" kern="1200">
        <a:solidFill>
          <a:schemeClr val="tx1"/>
        </a:solidFill>
        <a:latin typeface="Trebuchet MS" pitchFamily="34" charset="0"/>
        <a:ea typeface="+mn-ea"/>
        <a:cs typeface="+mn-cs"/>
      </a:defRPr>
    </a:lvl3pPr>
    <a:lvl4pPr marL="1371600" algn="l" rtl="0" fontAlgn="base">
      <a:spcBef>
        <a:spcPct val="0"/>
      </a:spcBef>
      <a:spcAft>
        <a:spcPct val="0"/>
      </a:spcAft>
      <a:defRPr sz="1400" u="sng" kern="1200">
        <a:solidFill>
          <a:schemeClr val="tx1"/>
        </a:solidFill>
        <a:latin typeface="Trebuchet MS" pitchFamily="34" charset="0"/>
        <a:ea typeface="+mn-ea"/>
        <a:cs typeface="+mn-cs"/>
      </a:defRPr>
    </a:lvl4pPr>
    <a:lvl5pPr marL="1828800" algn="l" rtl="0" fontAlgn="base">
      <a:spcBef>
        <a:spcPct val="0"/>
      </a:spcBef>
      <a:spcAft>
        <a:spcPct val="0"/>
      </a:spcAft>
      <a:defRPr sz="1400" u="sng" kern="1200">
        <a:solidFill>
          <a:schemeClr val="tx1"/>
        </a:solidFill>
        <a:latin typeface="Trebuchet MS" pitchFamily="34" charset="0"/>
        <a:ea typeface="+mn-ea"/>
        <a:cs typeface="+mn-cs"/>
      </a:defRPr>
    </a:lvl5pPr>
    <a:lvl6pPr marL="2286000" algn="l" defTabSz="914400" rtl="0" eaLnBrk="1" latinLnBrk="0" hangingPunct="1">
      <a:defRPr sz="1400" u="sng" kern="1200">
        <a:solidFill>
          <a:schemeClr val="tx1"/>
        </a:solidFill>
        <a:latin typeface="Trebuchet MS" pitchFamily="34" charset="0"/>
        <a:ea typeface="+mn-ea"/>
        <a:cs typeface="+mn-cs"/>
      </a:defRPr>
    </a:lvl6pPr>
    <a:lvl7pPr marL="2743200" algn="l" defTabSz="914400" rtl="0" eaLnBrk="1" latinLnBrk="0" hangingPunct="1">
      <a:defRPr sz="1400" u="sng" kern="1200">
        <a:solidFill>
          <a:schemeClr val="tx1"/>
        </a:solidFill>
        <a:latin typeface="Trebuchet MS" pitchFamily="34" charset="0"/>
        <a:ea typeface="+mn-ea"/>
        <a:cs typeface="+mn-cs"/>
      </a:defRPr>
    </a:lvl7pPr>
    <a:lvl8pPr marL="3200400" algn="l" defTabSz="914400" rtl="0" eaLnBrk="1" latinLnBrk="0" hangingPunct="1">
      <a:defRPr sz="1400" u="sng" kern="1200">
        <a:solidFill>
          <a:schemeClr val="tx1"/>
        </a:solidFill>
        <a:latin typeface="Trebuchet MS" pitchFamily="34" charset="0"/>
        <a:ea typeface="+mn-ea"/>
        <a:cs typeface="+mn-cs"/>
      </a:defRPr>
    </a:lvl8pPr>
    <a:lvl9pPr marL="3657600" algn="l" defTabSz="914400" rtl="0" eaLnBrk="1" latinLnBrk="0" hangingPunct="1">
      <a:defRPr sz="1400" u="sng" kern="1200">
        <a:solidFill>
          <a:schemeClr val="tx1"/>
        </a:solidFill>
        <a:latin typeface="Trebuchet MS"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27" userDrawn="1">
          <p15:clr>
            <a:srgbClr val="A4A3A4"/>
          </p15:clr>
        </p15:guide>
        <p15:guide id="2" pos="210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B0F0"/>
    <a:srgbClr val="FFCCCC"/>
    <a:srgbClr val="663300"/>
    <a:srgbClr val="FF0000"/>
    <a:srgbClr val="99FF99"/>
    <a:srgbClr val="0066FF"/>
    <a:srgbClr val="CCCCFF"/>
    <a:srgbClr val="003300"/>
    <a:srgbClr val="006600"/>
    <a:srgbClr val="6699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Sin estilo, cuadrícula de la tabla">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87451" autoAdjust="0"/>
  </p:normalViewPr>
  <p:slideViewPr>
    <p:cSldViewPr>
      <p:cViewPr varScale="1">
        <p:scale>
          <a:sx n="94" d="100"/>
          <a:sy n="94" d="100"/>
        </p:scale>
        <p:origin x="2016" y="78"/>
      </p:cViewPr>
      <p:guideLst>
        <p:guide orient="horz" pos="2160"/>
        <p:guide pos="2880"/>
      </p:guideLst>
    </p:cSldViewPr>
  </p:slideViewPr>
  <p:outlineViewPr>
    <p:cViewPr>
      <p:scale>
        <a:sx n="33" d="100"/>
        <a:sy n="33" d="100"/>
      </p:scale>
      <p:origin x="0" y="0"/>
    </p:cViewPr>
    <p:sldLst>
      <p:sld r:id="rId1" collapse="1"/>
      <p:sld r:id="rId2" collapse="1"/>
      <p:sld r:id="rId3" collapse="1"/>
      <p:sld r:id="rId4" collapse="1"/>
    </p:sldLst>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78" d="100"/>
          <a:sy n="78" d="100"/>
        </p:scale>
        <p:origin x="-4014" y="-114"/>
      </p:cViewPr>
      <p:guideLst>
        <p:guide orient="horz" pos="3127"/>
        <p:guide pos="210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ableStyles" Target="tableStyles.xml"/></Relationships>
</file>

<file path=ppt/_rels/viewProps.xml.rels><?xml version="1.0" encoding="UTF-8" standalone="yes"?>
<Relationships xmlns="http://schemas.openxmlformats.org/package/2006/relationships"><Relationship Id="rId3" Type="http://schemas.openxmlformats.org/officeDocument/2006/relationships/slide" Target="slides/slide10.xml"/><Relationship Id="rId2" Type="http://schemas.openxmlformats.org/officeDocument/2006/relationships/slide" Target="slides/slide6.xml"/><Relationship Id="rId1" Type="http://schemas.openxmlformats.org/officeDocument/2006/relationships/slide" Target="slides/slide5.xml"/><Relationship Id="rId4" Type="http://schemas.openxmlformats.org/officeDocument/2006/relationships/slide" Target="slides/slide19.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7106" name="Rectangle 2"/>
          <p:cNvSpPr>
            <a:spLocks noGrp="1" noChangeArrowheads="1"/>
          </p:cNvSpPr>
          <p:nvPr>
            <p:ph type="hdr" sz="quarter"/>
          </p:nvPr>
        </p:nvSpPr>
        <p:spPr bwMode="auto">
          <a:xfrm>
            <a:off x="0" y="3"/>
            <a:ext cx="2890137" cy="495793"/>
          </a:xfrm>
          <a:prstGeom prst="rect">
            <a:avLst/>
          </a:prstGeom>
          <a:noFill/>
          <a:ln w="9525">
            <a:noFill/>
            <a:miter lim="800000"/>
            <a:headEnd/>
            <a:tailEnd/>
          </a:ln>
        </p:spPr>
        <p:txBody>
          <a:bodyPr vert="horz" wrap="square" lIns="91556" tIns="45778" rIns="91556" bIns="45778" numCol="1" anchor="t" anchorCtr="0" compatLnSpc="1">
            <a:prstTxWarp prst="textNoShape">
              <a:avLst/>
            </a:prstTxWarp>
          </a:bodyPr>
          <a:lstStyle>
            <a:lvl1pPr algn="l" defTabSz="915909">
              <a:defRPr sz="1200" u="none">
                <a:latin typeface="Times New Roman" pitchFamily="18" charset="0"/>
              </a:defRPr>
            </a:lvl1pPr>
          </a:lstStyle>
          <a:p>
            <a:pPr>
              <a:defRPr/>
            </a:pPr>
            <a:endParaRPr lang="en-GB"/>
          </a:p>
        </p:txBody>
      </p:sp>
      <p:sp>
        <p:nvSpPr>
          <p:cNvPr id="47107" name="Rectangle 3"/>
          <p:cNvSpPr>
            <a:spLocks noGrp="1" noChangeArrowheads="1"/>
          </p:cNvSpPr>
          <p:nvPr>
            <p:ph type="dt" sz="quarter" idx="1"/>
          </p:nvPr>
        </p:nvSpPr>
        <p:spPr bwMode="auto">
          <a:xfrm>
            <a:off x="3778954" y="3"/>
            <a:ext cx="2890137" cy="495793"/>
          </a:xfrm>
          <a:prstGeom prst="rect">
            <a:avLst/>
          </a:prstGeom>
          <a:noFill/>
          <a:ln w="9525">
            <a:noFill/>
            <a:miter lim="800000"/>
            <a:headEnd/>
            <a:tailEnd/>
          </a:ln>
        </p:spPr>
        <p:txBody>
          <a:bodyPr vert="horz" wrap="square" lIns="91556" tIns="45778" rIns="91556" bIns="45778" numCol="1" anchor="t" anchorCtr="0" compatLnSpc="1">
            <a:prstTxWarp prst="textNoShape">
              <a:avLst/>
            </a:prstTxWarp>
          </a:bodyPr>
          <a:lstStyle>
            <a:lvl1pPr algn="r" defTabSz="915909">
              <a:defRPr sz="1200" u="none">
                <a:latin typeface="Times New Roman" pitchFamily="18" charset="0"/>
              </a:defRPr>
            </a:lvl1pPr>
          </a:lstStyle>
          <a:p>
            <a:pPr>
              <a:defRPr/>
            </a:pPr>
            <a:endParaRPr lang="en-GB"/>
          </a:p>
        </p:txBody>
      </p:sp>
      <p:sp>
        <p:nvSpPr>
          <p:cNvPr id="47108" name="Rectangle 4"/>
          <p:cNvSpPr>
            <a:spLocks noGrp="1" noChangeArrowheads="1"/>
          </p:cNvSpPr>
          <p:nvPr>
            <p:ph type="ftr" sz="quarter" idx="2"/>
          </p:nvPr>
        </p:nvSpPr>
        <p:spPr bwMode="auto">
          <a:xfrm>
            <a:off x="0" y="9430847"/>
            <a:ext cx="2890137" cy="495793"/>
          </a:xfrm>
          <a:prstGeom prst="rect">
            <a:avLst/>
          </a:prstGeom>
          <a:noFill/>
          <a:ln w="9525">
            <a:noFill/>
            <a:miter lim="800000"/>
            <a:headEnd/>
            <a:tailEnd/>
          </a:ln>
        </p:spPr>
        <p:txBody>
          <a:bodyPr vert="horz" wrap="square" lIns="91556" tIns="45778" rIns="91556" bIns="45778" numCol="1" anchor="b" anchorCtr="0" compatLnSpc="1">
            <a:prstTxWarp prst="textNoShape">
              <a:avLst/>
            </a:prstTxWarp>
          </a:bodyPr>
          <a:lstStyle>
            <a:lvl1pPr algn="l" defTabSz="915909">
              <a:defRPr sz="1200" u="none">
                <a:latin typeface="Times New Roman" pitchFamily="18" charset="0"/>
              </a:defRPr>
            </a:lvl1pPr>
          </a:lstStyle>
          <a:p>
            <a:pPr>
              <a:defRPr/>
            </a:pPr>
            <a:endParaRPr lang="en-GB"/>
          </a:p>
        </p:txBody>
      </p:sp>
      <p:sp>
        <p:nvSpPr>
          <p:cNvPr id="47109" name="Rectangle 5"/>
          <p:cNvSpPr>
            <a:spLocks noGrp="1" noChangeArrowheads="1"/>
          </p:cNvSpPr>
          <p:nvPr>
            <p:ph type="sldNum" sz="quarter" idx="3"/>
          </p:nvPr>
        </p:nvSpPr>
        <p:spPr bwMode="auto">
          <a:xfrm>
            <a:off x="3778954" y="9430847"/>
            <a:ext cx="2890137" cy="495793"/>
          </a:xfrm>
          <a:prstGeom prst="rect">
            <a:avLst/>
          </a:prstGeom>
          <a:noFill/>
          <a:ln w="9525">
            <a:noFill/>
            <a:miter lim="800000"/>
            <a:headEnd/>
            <a:tailEnd/>
          </a:ln>
        </p:spPr>
        <p:txBody>
          <a:bodyPr vert="horz" wrap="square" lIns="91556" tIns="45778" rIns="91556" bIns="45778" numCol="1" anchor="b" anchorCtr="0" compatLnSpc="1">
            <a:prstTxWarp prst="textNoShape">
              <a:avLst/>
            </a:prstTxWarp>
          </a:bodyPr>
          <a:lstStyle>
            <a:lvl1pPr algn="r" defTabSz="915909">
              <a:defRPr sz="1200" u="none">
                <a:latin typeface="Times New Roman" pitchFamily="18" charset="0"/>
              </a:defRPr>
            </a:lvl1pPr>
          </a:lstStyle>
          <a:p>
            <a:pPr>
              <a:defRPr/>
            </a:pPr>
            <a:fld id="{9A09B040-5B7A-4BC7-B30C-65B19BDF0D78}" type="slidenum">
              <a:rPr lang="en-GB"/>
              <a:pPr>
                <a:defRPr/>
              </a:pPr>
              <a:t>‹Nº›</a:t>
            </a:fld>
            <a:endParaRPr lang="en-GB"/>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7282" name="Rectangle 2"/>
          <p:cNvSpPr>
            <a:spLocks noGrp="1" noChangeArrowheads="1"/>
          </p:cNvSpPr>
          <p:nvPr>
            <p:ph type="hdr" sz="quarter"/>
          </p:nvPr>
        </p:nvSpPr>
        <p:spPr bwMode="auto">
          <a:xfrm>
            <a:off x="0" y="3"/>
            <a:ext cx="2890137" cy="495793"/>
          </a:xfrm>
          <a:prstGeom prst="rect">
            <a:avLst/>
          </a:prstGeom>
          <a:noFill/>
          <a:ln w="9525">
            <a:noFill/>
            <a:miter lim="800000"/>
            <a:headEnd/>
            <a:tailEnd/>
          </a:ln>
        </p:spPr>
        <p:txBody>
          <a:bodyPr vert="horz" wrap="square" lIns="91565" tIns="45783" rIns="91565" bIns="45783" numCol="1" anchor="t" anchorCtr="0" compatLnSpc="1">
            <a:prstTxWarp prst="textNoShape">
              <a:avLst/>
            </a:prstTxWarp>
          </a:bodyPr>
          <a:lstStyle>
            <a:lvl1pPr algn="l" defTabSz="915909">
              <a:defRPr sz="1200" u="none">
                <a:latin typeface="Times New Roman" pitchFamily="18" charset="0"/>
              </a:defRPr>
            </a:lvl1pPr>
          </a:lstStyle>
          <a:p>
            <a:pPr>
              <a:defRPr/>
            </a:pPr>
            <a:endParaRPr lang="es-ES"/>
          </a:p>
        </p:txBody>
      </p:sp>
      <p:sp>
        <p:nvSpPr>
          <p:cNvPr id="97283" name="Rectangle 3"/>
          <p:cNvSpPr>
            <a:spLocks noGrp="1" noChangeArrowheads="1"/>
          </p:cNvSpPr>
          <p:nvPr>
            <p:ph type="dt" idx="1"/>
          </p:nvPr>
        </p:nvSpPr>
        <p:spPr bwMode="auto">
          <a:xfrm>
            <a:off x="3777463" y="3"/>
            <a:ext cx="2890137" cy="495793"/>
          </a:xfrm>
          <a:prstGeom prst="rect">
            <a:avLst/>
          </a:prstGeom>
          <a:noFill/>
          <a:ln w="9525">
            <a:noFill/>
            <a:miter lim="800000"/>
            <a:headEnd/>
            <a:tailEnd/>
          </a:ln>
        </p:spPr>
        <p:txBody>
          <a:bodyPr vert="horz" wrap="square" lIns="91565" tIns="45783" rIns="91565" bIns="45783" numCol="1" anchor="t" anchorCtr="0" compatLnSpc="1">
            <a:prstTxWarp prst="textNoShape">
              <a:avLst/>
            </a:prstTxWarp>
          </a:bodyPr>
          <a:lstStyle>
            <a:lvl1pPr algn="r" defTabSz="915909">
              <a:defRPr sz="1200" u="none">
                <a:latin typeface="Times New Roman" pitchFamily="18" charset="0"/>
              </a:defRPr>
            </a:lvl1pPr>
          </a:lstStyle>
          <a:p>
            <a:pPr>
              <a:defRPr/>
            </a:pPr>
            <a:endParaRPr lang="es-ES"/>
          </a:p>
        </p:txBody>
      </p:sp>
      <p:sp>
        <p:nvSpPr>
          <p:cNvPr id="17412" name="Rectangle 4"/>
          <p:cNvSpPr>
            <a:spLocks noGrp="1" noRot="1" noChangeAspect="1" noChangeArrowheads="1" noTextEdit="1"/>
          </p:cNvSpPr>
          <p:nvPr>
            <p:ph type="sldImg" idx="2"/>
          </p:nvPr>
        </p:nvSpPr>
        <p:spPr bwMode="auto">
          <a:xfrm>
            <a:off x="854075" y="744538"/>
            <a:ext cx="4962525" cy="3722687"/>
          </a:xfrm>
          <a:prstGeom prst="rect">
            <a:avLst/>
          </a:prstGeom>
          <a:noFill/>
          <a:ln w="9525">
            <a:solidFill>
              <a:srgbClr val="000000"/>
            </a:solidFill>
            <a:miter lim="800000"/>
            <a:headEnd/>
            <a:tailEnd/>
          </a:ln>
        </p:spPr>
        <p:txBody>
          <a:bodyPr/>
          <a:lstStyle/>
          <a:p>
            <a:endParaRPr lang="es-ES"/>
          </a:p>
        </p:txBody>
      </p:sp>
      <p:sp>
        <p:nvSpPr>
          <p:cNvPr id="97285" name="Rectangle 5"/>
          <p:cNvSpPr>
            <a:spLocks noGrp="1" noChangeArrowheads="1"/>
          </p:cNvSpPr>
          <p:nvPr>
            <p:ph type="body" sz="quarter" idx="3"/>
          </p:nvPr>
        </p:nvSpPr>
        <p:spPr bwMode="auto">
          <a:xfrm>
            <a:off x="666613" y="4714653"/>
            <a:ext cx="5335867" cy="4466756"/>
          </a:xfrm>
          <a:prstGeom prst="rect">
            <a:avLst/>
          </a:prstGeom>
          <a:noFill/>
          <a:ln w="9525">
            <a:noFill/>
            <a:miter lim="800000"/>
            <a:headEnd/>
            <a:tailEnd/>
          </a:ln>
        </p:spPr>
        <p:txBody>
          <a:bodyPr vert="horz" wrap="square" lIns="91565" tIns="45783" rIns="91565" bIns="45783" numCol="1" anchor="t" anchorCtr="0" compatLnSpc="1">
            <a:prstTxWarp prst="textNoShape">
              <a:avLst/>
            </a:prstTxWarp>
          </a:bodyPr>
          <a:lstStyle/>
          <a:p>
            <a:pPr lvl="0"/>
            <a:r>
              <a:rPr lang="es-ES" noProof="0"/>
              <a:t>Haga clic para modificar el estilo de texto del patrón</a:t>
            </a:r>
          </a:p>
          <a:p>
            <a:pPr lvl="1"/>
            <a:r>
              <a:rPr lang="es-ES" noProof="0"/>
              <a:t>Segundo nivel</a:t>
            </a:r>
          </a:p>
          <a:p>
            <a:pPr lvl="2"/>
            <a:r>
              <a:rPr lang="es-ES" noProof="0"/>
              <a:t>Tercer nivel</a:t>
            </a:r>
          </a:p>
          <a:p>
            <a:pPr lvl="3"/>
            <a:r>
              <a:rPr lang="es-ES" noProof="0"/>
              <a:t>Cuarto nivel</a:t>
            </a:r>
          </a:p>
          <a:p>
            <a:pPr lvl="4"/>
            <a:r>
              <a:rPr lang="es-ES" noProof="0"/>
              <a:t>Quinto nivel</a:t>
            </a:r>
          </a:p>
        </p:txBody>
      </p:sp>
      <p:sp>
        <p:nvSpPr>
          <p:cNvPr id="97286" name="Rectangle 6"/>
          <p:cNvSpPr>
            <a:spLocks noGrp="1" noChangeArrowheads="1"/>
          </p:cNvSpPr>
          <p:nvPr>
            <p:ph type="ftr" sz="quarter" idx="4"/>
          </p:nvPr>
        </p:nvSpPr>
        <p:spPr bwMode="auto">
          <a:xfrm>
            <a:off x="0" y="9429307"/>
            <a:ext cx="2890137" cy="495793"/>
          </a:xfrm>
          <a:prstGeom prst="rect">
            <a:avLst/>
          </a:prstGeom>
          <a:noFill/>
          <a:ln w="9525">
            <a:noFill/>
            <a:miter lim="800000"/>
            <a:headEnd/>
            <a:tailEnd/>
          </a:ln>
        </p:spPr>
        <p:txBody>
          <a:bodyPr vert="horz" wrap="square" lIns="91565" tIns="45783" rIns="91565" bIns="45783" numCol="1" anchor="b" anchorCtr="0" compatLnSpc="1">
            <a:prstTxWarp prst="textNoShape">
              <a:avLst/>
            </a:prstTxWarp>
          </a:bodyPr>
          <a:lstStyle>
            <a:lvl1pPr algn="l" defTabSz="915909">
              <a:defRPr sz="1200" u="none">
                <a:latin typeface="Times New Roman" pitchFamily="18" charset="0"/>
              </a:defRPr>
            </a:lvl1pPr>
          </a:lstStyle>
          <a:p>
            <a:pPr>
              <a:defRPr/>
            </a:pPr>
            <a:endParaRPr lang="es-ES"/>
          </a:p>
        </p:txBody>
      </p:sp>
      <p:sp>
        <p:nvSpPr>
          <p:cNvPr id="97287" name="Rectangle 7"/>
          <p:cNvSpPr>
            <a:spLocks noGrp="1" noChangeArrowheads="1"/>
          </p:cNvSpPr>
          <p:nvPr>
            <p:ph type="sldNum" sz="quarter" idx="5"/>
          </p:nvPr>
        </p:nvSpPr>
        <p:spPr bwMode="auto">
          <a:xfrm>
            <a:off x="3777463" y="9429307"/>
            <a:ext cx="2890137" cy="495793"/>
          </a:xfrm>
          <a:prstGeom prst="rect">
            <a:avLst/>
          </a:prstGeom>
          <a:noFill/>
          <a:ln w="9525">
            <a:noFill/>
            <a:miter lim="800000"/>
            <a:headEnd/>
            <a:tailEnd/>
          </a:ln>
        </p:spPr>
        <p:txBody>
          <a:bodyPr vert="horz" wrap="square" lIns="91565" tIns="45783" rIns="91565" bIns="45783" numCol="1" anchor="b" anchorCtr="0" compatLnSpc="1">
            <a:prstTxWarp prst="textNoShape">
              <a:avLst/>
            </a:prstTxWarp>
          </a:bodyPr>
          <a:lstStyle>
            <a:lvl1pPr algn="r" defTabSz="915909">
              <a:defRPr sz="1200" u="none">
                <a:latin typeface="Times New Roman" pitchFamily="18" charset="0"/>
              </a:defRPr>
            </a:lvl1pPr>
          </a:lstStyle>
          <a:p>
            <a:pPr>
              <a:defRPr/>
            </a:pPr>
            <a:fld id="{125BC359-01ED-4ED7-848F-194C9EF36D68}" type="slidenum">
              <a:rPr lang="es-ES"/>
              <a:pPr>
                <a:defRPr/>
              </a:pPr>
              <a:t>‹Nº›</a:t>
            </a:fld>
            <a:endParaRPr lang="es-E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txBody>
          <a:bodyPr/>
          <a:lstStyle/>
          <a:p>
            <a:endParaRPr lang="es-ES"/>
          </a:p>
        </p:txBody>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pPr>
              <a:defRPr/>
            </a:pPr>
            <a:fld id="{125BC359-01ED-4ED7-848F-194C9EF36D68}" type="slidenum">
              <a:rPr lang="es-ES" smtClean="0"/>
              <a:pPr>
                <a:defRPr/>
              </a:pPr>
              <a:t>1</a:t>
            </a:fld>
            <a:endParaRPr lang="es-ES"/>
          </a:p>
        </p:txBody>
      </p:sp>
    </p:spTree>
    <p:extLst>
      <p:ext uri="{BB962C8B-B14F-4D97-AF65-F5344CB8AC3E}">
        <p14:creationId xmlns:p14="http://schemas.microsoft.com/office/powerpoint/2010/main" val="28742852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txBody>
          <a:bodyPr/>
          <a:lstStyle/>
          <a:p>
            <a:endParaRPr lang="es-ES"/>
          </a:p>
        </p:txBody>
      </p:sp>
      <p:sp>
        <p:nvSpPr>
          <p:cNvPr id="3" name="Marcador de notas 2"/>
          <p:cNvSpPr>
            <a:spLocks noGrp="1"/>
          </p:cNvSpPr>
          <p:nvPr>
            <p:ph type="body" idx="1"/>
          </p:nvPr>
        </p:nvSpPr>
        <p:spPr/>
        <p:txBody>
          <a:bodyPr/>
          <a:lstStyle/>
          <a:p>
            <a:r>
              <a:rPr lang="es-ES" dirty="0"/>
              <a:t>Para ello, voy a organizar esta presentación haciendo una breve síntesis de las características de algunos enfoques alternativos, la descripción de los datos y la propuesta de estimación empleada, los resultados obtenidos y las principales conclusiones. </a:t>
            </a:r>
          </a:p>
        </p:txBody>
      </p:sp>
      <p:sp>
        <p:nvSpPr>
          <p:cNvPr id="4" name="Marcador de número de diapositiva 3"/>
          <p:cNvSpPr>
            <a:spLocks noGrp="1"/>
          </p:cNvSpPr>
          <p:nvPr>
            <p:ph type="sldNum" sz="quarter" idx="10"/>
          </p:nvPr>
        </p:nvSpPr>
        <p:spPr/>
        <p:txBody>
          <a:bodyPr/>
          <a:lstStyle/>
          <a:p>
            <a:pPr>
              <a:defRPr/>
            </a:pPr>
            <a:fld id="{125BC359-01ED-4ED7-848F-194C9EF36D68}" type="slidenum">
              <a:rPr lang="es-ES" smtClean="0"/>
              <a:pPr>
                <a:defRPr/>
              </a:pPr>
              <a:t>2</a:t>
            </a:fld>
            <a:endParaRPr lang="es-ES"/>
          </a:p>
        </p:txBody>
      </p:sp>
    </p:spTree>
    <p:extLst>
      <p:ext uri="{BB962C8B-B14F-4D97-AF65-F5344CB8AC3E}">
        <p14:creationId xmlns:p14="http://schemas.microsoft.com/office/powerpoint/2010/main" val="29417341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B68CC2-4B6D-8C01-39C7-97C98E753360}"/>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4626883A-1DD9-537E-87FA-9EBABB1BE166}"/>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4AB0089F-85D5-82BE-D08E-2AE80B2E8902}"/>
              </a:ext>
            </a:extLst>
          </p:cNvPr>
          <p:cNvSpPr>
            <a:spLocks noGrp="1"/>
          </p:cNvSpPr>
          <p:nvPr>
            <p:ph type="body" idx="1"/>
          </p:nvPr>
        </p:nvSpPr>
        <p:spPr/>
        <p:txBody>
          <a:bodyPr/>
          <a:lstStyle/>
          <a:p>
            <a:endParaRPr lang="es-ES"/>
          </a:p>
        </p:txBody>
      </p:sp>
      <p:sp>
        <p:nvSpPr>
          <p:cNvPr id="4" name="Marcador de número de diapositiva 3">
            <a:extLst>
              <a:ext uri="{FF2B5EF4-FFF2-40B4-BE49-F238E27FC236}">
                <a16:creationId xmlns:a16="http://schemas.microsoft.com/office/drawing/2014/main" id="{20007F6A-6245-5A8C-21D9-A4907358E2EC}"/>
              </a:ext>
            </a:extLst>
          </p:cNvPr>
          <p:cNvSpPr>
            <a:spLocks noGrp="1"/>
          </p:cNvSpPr>
          <p:nvPr>
            <p:ph type="sldNum" sz="quarter" idx="10"/>
          </p:nvPr>
        </p:nvSpPr>
        <p:spPr/>
        <p:txBody>
          <a:bodyPr/>
          <a:lstStyle/>
          <a:p>
            <a:pPr>
              <a:defRPr/>
            </a:pPr>
            <a:fld id="{125BC359-01ED-4ED7-848F-194C9EF36D68}" type="slidenum">
              <a:rPr lang="es-ES" smtClean="0"/>
              <a:pPr>
                <a:defRPr/>
              </a:pPr>
              <a:t>5</a:t>
            </a:fld>
            <a:endParaRPr lang="es-ES"/>
          </a:p>
        </p:txBody>
      </p:sp>
    </p:spTree>
    <p:extLst>
      <p:ext uri="{BB962C8B-B14F-4D97-AF65-F5344CB8AC3E}">
        <p14:creationId xmlns:p14="http://schemas.microsoft.com/office/powerpoint/2010/main" val="32232592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defTabSz="882213">
              <a:defRPr/>
            </a:pPr>
            <a:endParaRPr lang="es-ES" dirty="0"/>
          </a:p>
          <a:p>
            <a:endParaRPr lang="es-ES" dirty="0"/>
          </a:p>
        </p:txBody>
      </p:sp>
      <p:sp>
        <p:nvSpPr>
          <p:cNvPr id="4" name="Marcador de número de diapositiva 3"/>
          <p:cNvSpPr>
            <a:spLocks noGrp="1"/>
          </p:cNvSpPr>
          <p:nvPr>
            <p:ph type="sldNum" sz="quarter" idx="10"/>
          </p:nvPr>
        </p:nvSpPr>
        <p:spPr/>
        <p:txBody>
          <a:bodyPr/>
          <a:lstStyle/>
          <a:p>
            <a:pPr>
              <a:defRPr/>
            </a:pPr>
            <a:fld id="{125BC359-01ED-4ED7-848F-194C9EF36D68}" type="slidenum">
              <a:rPr lang="es-ES" smtClean="0"/>
              <a:pPr>
                <a:defRPr/>
              </a:pPr>
              <a:t>6</a:t>
            </a:fld>
            <a:endParaRPr lang="es-ES"/>
          </a:p>
        </p:txBody>
      </p:sp>
    </p:spTree>
    <p:extLst>
      <p:ext uri="{BB962C8B-B14F-4D97-AF65-F5344CB8AC3E}">
        <p14:creationId xmlns:p14="http://schemas.microsoft.com/office/powerpoint/2010/main" val="21549906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10"/>
          </p:nvPr>
        </p:nvSpPr>
        <p:spPr/>
        <p:txBody>
          <a:bodyPr/>
          <a:lstStyle/>
          <a:p>
            <a:pPr>
              <a:defRPr/>
            </a:pPr>
            <a:fld id="{125BC359-01ED-4ED7-848F-194C9EF36D68}" type="slidenum">
              <a:rPr lang="es-ES" smtClean="0"/>
              <a:pPr>
                <a:defRPr/>
              </a:pPr>
              <a:t>10</a:t>
            </a:fld>
            <a:endParaRPr lang="es-ES"/>
          </a:p>
        </p:txBody>
      </p:sp>
    </p:spTree>
    <p:extLst>
      <p:ext uri="{BB962C8B-B14F-4D97-AF65-F5344CB8AC3E}">
        <p14:creationId xmlns:p14="http://schemas.microsoft.com/office/powerpoint/2010/main" val="101332689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10"/>
          </p:nvPr>
        </p:nvSpPr>
        <p:spPr/>
        <p:txBody>
          <a:bodyPr/>
          <a:lstStyle/>
          <a:p>
            <a:pPr>
              <a:defRPr/>
            </a:pPr>
            <a:fld id="{125BC359-01ED-4ED7-848F-194C9EF36D68}" type="slidenum">
              <a:rPr lang="es-ES" smtClean="0"/>
              <a:pPr>
                <a:defRPr/>
              </a:pPr>
              <a:t>19</a:t>
            </a:fld>
            <a:endParaRPr lang="es-ES"/>
          </a:p>
        </p:txBody>
      </p:sp>
    </p:spTree>
    <p:extLst>
      <p:ext uri="{BB962C8B-B14F-4D97-AF65-F5344CB8AC3E}">
        <p14:creationId xmlns:p14="http://schemas.microsoft.com/office/powerpoint/2010/main" val="11206134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ólo el título">
    <p:spTree>
      <p:nvGrpSpPr>
        <p:cNvPr id="1" name=""/>
        <p:cNvGrpSpPr/>
        <p:nvPr/>
      </p:nvGrpSpPr>
      <p:grpSpPr>
        <a:xfrm>
          <a:off x="0" y="0"/>
          <a:ext cx="0" cy="0"/>
          <a:chOff x="0" y="0"/>
          <a:chExt cx="0" cy="0"/>
        </a:xfrm>
      </p:grpSpPr>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ítulo y tabla">
    <p:spTree>
      <p:nvGrpSpPr>
        <p:cNvPr id="1" name=""/>
        <p:cNvGrpSpPr/>
        <p:nvPr/>
      </p:nvGrpSpPr>
      <p:grpSpPr>
        <a:xfrm>
          <a:off x="0" y="0"/>
          <a:ext cx="0" cy="0"/>
          <a:chOff x="0" y="0"/>
          <a:chExt cx="0" cy="0"/>
        </a:xfrm>
      </p:grpSpPr>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ítulo, texto y objetos">
    <p:spTree>
      <p:nvGrpSpPr>
        <p:cNvPr id="1" name=""/>
        <p:cNvGrpSpPr/>
        <p:nvPr/>
      </p:nvGrpSpPr>
      <p:grpSpPr>
        <a:xfrm>
          <a:off x="0" y="0"/>
          <a:ext cx="0" cy="0"/>
          <a:chOff x="0" y="0"/>
          <a:chExt cx="0" cy="0"/>
        </a:xfrm>
      </p:grpSpPr>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DB3D06-016F-EB7C-F0C7-3CAE5F5A84D7}"/>
              </a:ext>
            </a:extLst>
          </p:cNvPr>
          <p:cNvSpPr>
            <a:spLocks noGrp="1"/>
          </p:cNvSpPr>
          <p:nvPr>
            <p:ph type="title"/>
          </p:nvPr>
        </p:nvSpPr>
        <p:spPr/>
        <p:txBody>
          <a:bodyPr/>
          <a:lstStyle/>
          <a:p>
            <a:r>
              <a:rPr lang="en-US"/>
              <a:t>Click to edit Master title style</a:t>
            </a:r>
            <a:endParaRPr lang="es-MX"/>
          </a:p>
        </p:txBody>
      </p:sp>
      <p:sp>
        <p:nvSpPr>
          <p:cNvPr id="3" name="Content Placeholder 2">
            <a:extLst>
              <a:ext uri="{FF2B5EF4-FFF2-40B4-BE49-F238E27FC236}">
                <a16:creationId xmlns:a16="http://schemas.microsoft.com/office/drawing/2014/main" id="{D242AF22-E702-D59D-8A29-6DF2BBE0497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MX"/>
          </a:p>
        </p:txBody>
      </p:sp>
      <p:sp>
        <p:nvSpPr>
          <p:cNvPr id="4" name="Date Placeholder 3">
            <a:extLst>
              <a:ext uri="{FF2B5EF4-FFF2-40B4-BE49-F238E27FC236}">
                <a16:creationId xmlns:a16="http://schemas.microsoft.com/office/drawing/2014/main" id="{A6792D21-3C80-21D2-9900-2561B0B7471A}"/>
              </a:ext>
            </a:extLst>
          </p:cNvPr>
          <p:cNvSpPr>
            <a:spLocks noGrp="1"/>
          </p:cNvSpPr>
          <p:nvPr>
            <p:ph type="dt" sz="half" idx="10"/>
          </p:nvPr>
        </p:nvSpPr>
        <p:spPr/>
        <p:txBody>
          <a:bodyPr/>
          <a:lstStyle/>
          <a:p>
            <a:fld id="{4D515454-A65E-4697-9E4C-DABACE55D120}" type="datetimeFigureOut">
              <a:rPr lang="es-MX" smtClean="0"/>
              <a:t>09/06/2026</a:t>
            </a:fld>
            <a:endParaRPr lang="es-MX"/>
          </a:p>
        </p:txBody>
      </p:sp>
      <p:sp>
        <p:nvSpPr>
          <p:cNvPr id="5" name="Footer Placeholder 4">
            <a:extLst>
              <a:ext uri="{FF2B5EF4-FFF2-40B4-BE49-F238E27FC236}">
                <a16:creationId xmlns:a16="http://schemas.microsoft.com/office/drawing/2014/main" id="{56CB7F7A-F586-642C-AA83-DC2FD331BD49}"/>
              </a:ext>
            </a:extLst>
          </p:cNvPr>
          <p:cNvSpPr>
            <a:spLocks noGrp="1"/>
          </p:cNvSpPr>
          <p:nvPr>
            <p:ph type="ftr" sz="quarter" idx="11"/>
          </p:nvPr>
        </p:nvSpPr>
        <p:spPr/>
        <p:txBody>
          <a:bodyPr/>
          <a:lstStyle/>
          <a:p>
            <a:endParaRPr lang="es-MX"/>
          </a:p>
        </p:txBody>
      </p:sp>
      <p:sp>
        <p:nvSpPr>
          <p:cNvPr id="6" name="Slide Number Placeholder 5">
            <a:extLst>
              <a:ext uri="{FF2B5EF4-FFF2-40B4-BE49-F238E27FC236}">
                <a16:creationId xmlns:a16="http://schemas.microsoft.com/office/drawing/2014/main" id="{9465F052-2786-4356-78B9-98CB6EAD06F5}"/>
              </a:ext>
            </a:extLst>
          </p:cNvPr>
          <p:cNvSpPr>
            <a:spLocks noGrp="1"/>
          </p:cNvSpPr>
          <p:nvPr>
            <p:ph type="sldNum" sz="quarter" idx="12"/>
          </p:nvPr>
        </p:nvSpPr>
        <p:spPr/>
        <p:txBody>
          <a:bodyPr/>
          <a:lstStyle/>
          <a:p>
            <a:fld id="{E02A2BE8-AB20-43BF-8D25-75603EA6723F}" type="slidenum">
              <a:rPr lang="es-MX" smtClean="0"/>
              <a:t>‹Nº›</a:t>
            </a:fld>
            <a:endParaRPr lang="es-MX"/>
          </a:p>
        </p:txBody>
      </p:sp>
    </p:spTree>
    <p:extLst>
      <p:ext uri="{BB962C8B-B14F-4D97-AF65-F5344CB8AC3E}">
        <p14:creationId xmlns:p14="http://schemas.microsoft.com/office/powerpoint/2010/main" val="200185275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14 Rectángulo"/>
          <p:cNvSpPr>
            <a:spLocks noChangeArrowheads="1"/>
          </p:cNvSpPr>
          <p:nvPr userDrawn="1"/>
        </p:nvSpPr>
        <p:spPr bwMode="auto">
          <a:xfrm>
            <a:off x="0" y="0"/>
            <a:ext cx="827088" cy="6858000"/>
          </a:xfrm>
          <a:prstGeom prst="rect">
            <a:avLst/>
          </a:prstGeom>
          <a:solidFill>
            <a:srgbClr val="CCCCFF">
              <a:alpha val="25000"/>
            </a:srgbClr>
          </a:solidFill>
          <a:ln w="38100" cap="rnd" algn="ctr">
            <a:noFill/>
            <a:miter lim="800000"/>
            <a:headEnd/>
            <a:tailEnd/>
          </a:ln>
        </p:spPr>
        <p:txBody>
          <a:bodyPr anchor="ctr"/>
          <a:lstStyle/>
          <a:p>
            <a:pPr algn="ctr" fontAlgn="auto">
              <a:spcBef>
                <a:spcPts val="0"/>
              </a:spcBef>
              <a:spcAft>
                <a:spcPts val="0"/>
              </a:spcAft>
              <a:defRPr/>
            </a:pPr>
            <a:endParaRPr lang="en-US" sz="1800" u="none">
              <a:solidFill>
                <a:schemeClr val="lt1"/>
              </a:solidFill>
              <a:latin typeface="+mn-lt"/>
            </a:endParaRPr>
          </a:p>
        </p:txBody>
      </p:sp>
      <p:sp>
        <p:nvSpPr>
          <p:cNvPr id="1038" name="Text Box 14"/>
          <p:cNvSpPr txBox="1">
            <a:spLocks noChangeArrowheads="1"/>
          </p:cNvSpPr>
          <p:nvPr userDrawn="1"/>
        </p:nvSpPr>
        <p:spPr bwMode="auto">
          <a:xfrm>
            <a:off x="0" y="4797425"/>
            <a:ext cx="9144000" cy="1006475"/>
          </a:xfrm>
          <a:prstGeom prst="rect">
            <a:avLst/>
          </a:prstGeom>
          <a:noFill/>
          <a:ln w="9525">
            <a:noFill/>
            <a:miter lim="800000"/>
            <a:headEnd/>
            <a:tailEnd/>
          </a:ln>
          <a:effectLst/>
        </p:spPr>
        <p:txBody>
          <a:bodyPr>
            <a:spAutoFit/>
          </a:bodyPr>
          <a:lstStyle/>
          <a:p>
            <a:pPr algn="ctr">
              <a:spcBef>
                <a:spcPct val="50000"/>
              </a:spcBef>
              <a:defRPr/>
            </a:pPr>
            <a:endParaRPr lang="es-ES" sz="6000">
              <a:latin typeface="Times New Roman" pitchFamily="18" charset="0"/>
            </a:endParaRPr>
          </a:p>
        </p:txBody>
      </p:sp>
      <p:sp>
        <p:nvSpPr>
          <p:cNvPr id="1057" name="Rectangle 33"/>
          <p:cNvSpPr>
            <a:spLocks noChangeArrowheads="1"/>
          </p:cNvSpPr>
          <p:nvPr userDrawn="1"/>
        </p:nvSpPr>
        <p:spPr bwMode="auto">
          <a:xfrm>
            <a:off x="3419475" y="6627813"/>
            <a:ext cx="5724525" cy="230187"/>
          </a:xfrm>
          <a:prstGeom prst="rect">
            <a:avLst/>
          </a:prstGeom>
          <a:solidFill>
            <a:schemeClr val="accent6">
              <a:lumMod val="50000"/>
            </a:schemeClr>
          </a:solidFill>
          <a:ln w="57150">
            <a:noFill/>
            <a:miter lim="800000"/>
            <a:headEnd/>
            <a:tailEnd/>
          </a:ln>
          <a:effectLst/>
        </p:spPr>
        <p:txBody>
          <a:bodyPr anchor="b" anchorCtr="1">
            <a:spAutoFit/>
          </a:bodyPr>
          <a:lstStyle/>
          <a:p>
            <a:pPr algn="r">
              <a:defRPr/>
            </a:pPr>
            <a:fld id="{CB12AE5A-7D57-4825-9EB4-8083E178A390}" type="slidenum">
              <a:rPr lang="es-ES" sz="900" b="1" u="none">
                <a:solidFill>
                  <a:schemeClr val="bg1"/>
                </a:solidFill>
              </a:rPr>
              <a:pPr algn="r">
                <a:defRPr/>
              </a:pPr>
              <a:t>‹Nº›</a:t>
            </a:fld>
            <a:endParaRPr lang="es-ES" sz="900" b="1" u="none" dirty="0">
              <a:solidFill>
                <a:schemeClr val="bg1"/>
              </a:solidFill>
            </a:endParaRPr>
          </a:p>
        </p:txBody>
      </p:sp>
      <p:sp>
        <p:nvSpPr>
          <p:cNvPr id="16" name="15 CuadroTexto"/>
          <p:cNvSpPr txBox="1"/>
          <p:nvPr userDrawn="1"/>
        </p:nvSpPr>
        <p:spPr>
          <a:xfrm>
            <a:off x="0" y="0"/>
            <a:ext cx="2915816" cy="887422"/>
          </a:xfrm>
          <a:prstGeom prst="rect">
            <a:avLst/>
          </a:prstGeom>
          <a:solidFill>
            <a:schemeClr val="tx1">
              <a:lumMod val="85000"/>
              <a:lumOff val="15000"/>
            </a:schemeClr>
          </a:solidFill>
        </p:spPr>
        <p:txBody>
          <a:bodyPr wrap="square">
            <a:spAutoFit/>
          </a:bodyPr>
          <a:lstStyle/>
          <a:p>
            <a:pPr algn="r">
              <a:spcAft>
                <a:spcPts val="200"/>
              </a:spcAft>
              <a:defRPr/>
            </a:pPr>
            <a:r>
              <a:rPr lang="es-ES" sz="900" b="1" u="none" cap="small" baseline="0" dirty="0" err="1">
                <a:solidFill>
                  <a:schemeClr val="bg1"/>
                </a:solidFill>
                <a:latin typeface="Times New Roman" panose="02020603050405020304" pitchFamily="18" charset="0"/>
                <a:cs typeface="Times New Roman" panose="02020603050405020304" pitchFamily="18" charset="0"/>
              </a:rPr>
              <a:t>Introduction</a:t>
            </a:r>
            <a:endParaRPr lang="es-ES" sz="900" b="1" u="none" cap="small" baseline="0" dirty="0">
              <a:solidFill>
                <a:schemeClr val="bg1"/>
              </a:solidFill>
              <a:latin typeface="Times New Roman" panose="02020603050405020304" pitchFamily="18" charset="0"/>
              <a:cs typeface="Times New Roman" panose="02020603050405020304" pitchFamily="18" charset="0"/>
            </a:endParaRPr>
          </a:p>
          <a:p>
            <a:pPr algn="r">
              <a:spcAft>
                <a:spcPts val="200"/>
              </a:spcAft>
              <a:defRPr/>
            </a:pPr>
            <a:r>
              <a:rPr lang="en-US" sz="900" b="1" u="none" cap="small" baseline="0" dirty="0">
                <a:solidFill>
                  <a:schemeClr val="bg1"/>
                </a:solidFill>
                <a:latin typeface="Times New Roman" panose="02020603050405020304" pitchFamily="18" charset="0"/>
                <a:cs typeface="Times New Roman" panose="02020603050405020304" pitchFamily="18" charset="0"/>
              </a:rPr>
              <a:t>Literature Review and Theoretical Framework</a:t>
            </a:r>
          </a:p>
          <a:p>
            <a:pPr algn="r">
              <a:spcAft>
                <a:spcPts val="200"/>
              </a:spcAft>
              <a:defRPr/>
            </a:pPr>
            <a:r>
              <a:rPr lang="es-ES" sz="900" b="1" u="none" cap="small" baseline="0" dirty="0" err="1">
                <a:solidFill>
                  <a:schemeClr val="bg1"/>
                </a:solidFill>
                <a:latin typeface="Times New Roman" panose="02020603050405020304" pitchFamily="18" charset="0"/>
                <a:cs typeface="Times New Roman" panose="02020603050405020304" pitchFamily="18" charset="0"/>
              </a:rPr>
              <a:t>Methodology</a:t>
            </a:r>
            <a:r>
              <a:rPr lang="es-ES" sz="900" b="1" u="none" cap="small" baseline="0" dirty="0">
                <a:solidFill>
                  <a:schemeClr val="bg1"/>
                </a:solidFill>
                <a:latin typeface="Times New Roman" panose="02020603050405020304" pitchFamily="18" charset="0"/>
                <a:cs typeface="Times New Roman" panose="02020603050405020304" pitchFamily="18" charset="0"/>
              </a:rPr>
              <a:t> and data </a:t>
            </a:r>
            <a:r>
              <a:rPr lang="es-ES" sz="900" b="1" u="none" cap="small" baseline="0" dirty="0" err="1">
                <a:solidFill>
                  <a:schemeClr val="bg1"/>
                </a:solidFill>
                <a:latin typeface="Times New Roman" panose="02020603050405020304" pitchFamily="18" charset="0"/>
                <a:cs typeface="Times New Roman" panose="02020603050405020304" pitchFamily="18" charset="0"/>
              </a:rPr>
              <a:t>collection</a:t>
            </a:r>
            <a:r>
              <a:rPr lang="es-ES" sz="900" b="1" u="none" cap="small" baseline="0" dirty="0">
                <a:solidFill>
                  <a:schemeClr val="bg1"/>
                </a:solidFill>
                <a:latin typeface="Times New Roman" panose="02020603050405020304" pitchFamily="18" charset="0"/>
                <a:cs typeface="Times New Roman" panose="02020603050405020304" pitchFamily="18" charset="0"/>
              </a:rPr>
              <a:t> </a:t>
            </a:r>
          </a:p>
          <a:p>
            <a:pPr algn="r">
              <a:spcAft>
                <a:spcPts val="200"/>
              </a:spcAft>
              <a:defRPr/>
            </a:pPr>
            <a:r>
              <a:rPr lang="es-ES" sz="900" b="1" u="none" cap="small" baseline="0" dirty="0" err="1">
                <a:solidFill>
                  <a:schemeClr val="bg1"/>
                </a:solidFill>
                <a:latin typeface="Times New Roman" panose="02020603050405020304" pitchFamily="18" charset="0"/>
                <a:cs typeface="Times New Roman" panose="02020603050405020304" pitchFamily="18" charset="0"/>
              </a:rPr>
              <a:t>Results</a:t>
            </a:r>
            <a:endParaRPr lang="es-ES" sz="900" b="1" u="none" cap="small" baseline="0" dirty="0">
              <a:solidFill>
                <a:schemeClr val="bg1"/>
              </a:solidFill>
              <a:latin typeface="Times New Roman" panose="02020603050405020304" pitchFamily="18" charset="0"/>
              <a:cs typeface="Times New Roman" panose="02020603050405020304" pitchFamily="18" charset="0"/>
            </a:endParaRPr>
          </a:p>
          <a:p>
            <a:pPr algn="r">
              <a:spcAft>
                <a:spcPts val="200"/>
              </a:spcAft>
              <a:defRPr/>
            </a:pPr>
            <a:r>
              <a:rPr lang="es-ES" sz="900" b="1" u="none" cap="small" baseline="0" dirty="0" err="1">
                <a:solidFill>
                  <a:schemeClr val="bg1"/>
                </a:solidFill>
                <a:latin typeface="Times New Roman" panose="02020603050405020304" pitchFamily="18" charset="0"/>
                <a:cs typeface="Times New Roman" panose="02020603050405020304" pitchFamily="18" charset="0"/>
              </a:rPr>
              <a:t>Conclusions</a:t>
            </a:r>
            <a:r>
              <a:rPr lang="es-ES" sz="900" b="1" u="none" cap="small" baseline="0" dirty="0">
                <a:solidFill>
                  <a:schemeClr val="bg1"/>
                </a:solidFill>
                <a:latin typeface="Times New Roman" panose="02020603050405020304" pitchFamily="18" charset="0"/>
                <a:cs typeface="Times New Roman" panose="02020603050405020304" pitchFamily="18" charset="0"/>
              </a:rPr>
              <a:t>  </a:t>
            </a:r>
          </a:p>
        </p:txBody>
      </p:sp>
      <p:sp>
        <p:nvSpPr>
          <p:cNvPr id="18" name="17 CuadroTexto"/>
          <p:cNvSpPr txBox="1"/>
          <p:nvPr userDrawn="1"/>
        </p:nvSpPr>
        <p:spPr>
          <a:xfrm>
            <a:off x="0" y="6627813"/>
            <a:ext cx="3419475" cy="230832"/>
          </a:xfrm>
          <a:prstGeom prst="rect">
            <a:avLst/>
          </a:prstGeom>
          <a:solidFill>
            <a:schemeClr val="tx1">
              <a:lumMod val="95000"/>
              <a:lumOff val="5000"/>
            </a:schemeClr>
          </a:solidFill>
        </p:spPr>
        <p:txBody>
          <a:bodyPr>
            <a:spAutoFit/>
          </a:bodyPr>
          <a:lstStyle/>
          <a:p>
            <a:pPr algn="ctr">
              <a:defRPr/>
            </a:pPr>
            <a:endParaRPr lang="es-ES" sz="900" b="1" u="none" cap="small" baseline="0" dirty="0">
              <a:solidFill>
                <a:schemeClr val="bg1"/>
              </a:solidFill>
              <a:latin typeface="Times New Roman" panose="02020603050405020304" pitchFamily="18" charset="0"/>
            </a:endParaRPr>
          </a:p>
        </p:txBody>
      </p:sp>
      <p:pic>
        <p:nvPicPr>
          <p:cNvPr id="3" name="Imagen 2">
            <a:extLst>
              <a:ext uri="{FF2B5EF4-FFF2-40B4-BE49-F238E27FC236}">
                <a16:creationId xmlns:a16="http://schemas.microsoft.com/office/drawing/2014/main" id="{7B9E0688-268A-08D2-E28E-07F8FE51BB64}"/>
              </a:ext>
            </a:extLst>
          </p:cNvPr>
          <p:cNvPicPr>
            <a:picLocks noChangeAspect="1"/>
          </p:cNvPicPr>
          <p:nvPr userDrawn="1"/>
        </p:nvPicPr>
        <p:blipFill>
          <a:blip r:embed="rId7"/>
          <a:stretch>
            <a:fillRect/>
          </a:stretch>
        </p:blipFill>
        <p:spPr>
          <a:xfrm>
            <a:off x="2915816" y="5169"/>
            <a:ext cx="6228184" cy="882253"/>
          </a:xfrm>
          <a:prstGeom prst="rect">
            <a:avLst/>
          </a:prstGeom>
        </p:spPr>
      </p:pic>
    </p:spTree>
  </p:cSld>
  <p:clrMap bg1="lt1" tx1="dk1" bg2="lt2" tx2="dk2" accent1="accent1" accent2="accent2" accent3="accent3" accent4="accent4" accent5="accent5" accent6="accent6" hlink="hlink" folHlink="folHlink"/>
  <p:sldLayoutIdLst>
    <p:sldLayoutId id="2147483654" r:id="rId1"/>
    <p:sldLayoutId id="2147483655" r:id="rId2"/>
    <p:sldLayoutId id="2147483660" r:id="rId3"/>
    <p:sldLayoutId id="2147483661" r:id="rId4"/>
    <p:sldLayoutId id="2147483662" r:id="rId5"/>
  </p:sldLayoutIdLst>
  <p:transition/>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6.png"/><Relationship Id="rId7"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1.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20.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48"/>
          <p:cNvSpPr>
            <a:spLocks noChangeArrowheads="1"/>
          </p:cNvSpPr>
          <p:nvPr/>
        </p:nvSpPr>
        <p:spPr bwMode="auto">
          <a:xfrm>
            <a:off x="1476375" y="2349500"/>
            <a:ext cx="6552009" cy="1439863"/>
          </a:xfrm>
          <a:prstGeom prst="rect">
            <a:avLst/>
          </a:prstGeom>
          <a:solidFill>
            <a:schemeClr val="accent6">
              <a:lumMod val="75000"/>
            </a:schemeClr>
          </a:solidFill>
          <a:ln w="9525">
            <a:noFill/>
            <a:miter lim="800000"/>
            <a:headEnd/>
            <a:tailEnd/>
          </a:ln>
        </p:spPr>
        <p:txBody>
          <a:bodyPr/>
          <a:lstStyle/>
          <a:p>
            <a:pPr algn="ctr">
              <a:defRPr/>
            </a:pPr>
            <a:endParaRPr lang="es-ES" sz="1800" u="none" dirty="0">
              <a:solidFill>
                <a:schemeClr val="bg1"/>
              </a:solidFill>
            </a:endParaRPr>
          </a:p>
          <a:p>
            <a:pPr algn="ctr">
              <a:defRPr/>
            </a:pPr>
            <a:r>
              <a:rPr lang="en-US" sz="1800" u="none" dirty="0">
                <a:solidFill>
                  <a:schemeClr val="bg1"/>
                </a:solidFill>
              </a:rPr>
              <a:t>Infrastructure Access and Subjective Well-Being: Exploring Gendered Effects Through the Capability Approach</a:t>
            </a:r>
            <a:endParaRPr lang="es-ES" sz="1800" u="none" dirty="0">
              <a:solidFill>
                <a:schemeClr val="bg1"/>
              </a:solidFill>
            </a:endParaRPr>
          </a:p>
        </p:txBody>
      </p:sp>
      <p:sp>
        <p:nvSpPr>
          <p:cNvPr id="5123" name="Rectangle 49"/>
          <p:cNvSpPr>
            <a:spLocks noChangeArrowheads="1"/>
          </p:cNvSpPr>
          <p:nvPr/>
        </p:nvSpPr>
        <p:spPr bwMode="auto">
          <a:xfrm>
            <a:off x="2195737" y="4221163"/>
            <a:ext cx="4897214" cy="1152053"/>
          </a:xfrm>
          <a:prstGeom prst="rect">
            <a:avLst/>
          </a:prstGeom>
          <a:noFill/>
          <a:ln w="9525">
            <a:noFill/>
            <a:miter lim="800000"/>
            <a:headEnd/>
            <a:tailEnd/>
          </a:ln>
        </p:spPr>
        <p:txBody>
          <a:bodyPr anchor="ctr"/>
          <a:lstStyle/>
          <a:p>
            <a:pPr marL="342900" indent="-342900" algn="ctr">
              <a:lnSpc>
                <a:spcPct val="80000"/>
              </a:lnSpc>
              <a:spcBef>
                <a:spcPct val="20000"/>
              </a:spcBef>
            </a:pPr>
            <a:r>
              <a:rPr lang="es-ES" sz="1600" b="1" u="none" dirty="0"/>
              <a:t>Gloria Alarcón García</a:t>
            </a:r>
          </a:p>
          <a:p>
            <a:pPr marL="342900" indent="-342900" algn="ctr">
              <a:lnSpc>
                <a:spcPct val="80000"/>
              </a:lnSpc>
              <a:spcBef>
                <a:spcPct val="20000"/>
              </a:spcBef>
            </a:pPr>
            <a:r>
              <a:rPr lang="es-ES" sz="1600" b="1" u="none" dirty="0"/>
              <a:t>José Daniel Buendía Azorín </a:t>
            </a:r>
          </a:p>
          <a:p>
            <a:pPr marL="342900" indent="-342900" algn="ctr">
              <a:lnSpc>
                <a:spcPct val="80000"/>
              </a:lnSpc>
              <a:spcBef>
                <a:spcPct val="20000"/>
              </a:spcBef>
            </a:pPr>
            <a:r>
              <a:rPr lang="es-ES" sz="1600" b="1" u="none" dirty="0"/>
              <a:t>Mª del Mar Sánchez de la Vega</a:t>
            </a:r>
          </a:p>
          <a:p>
            <a:pPr marL="342900" indent="-342900" algn="ctr">
              <a:lnSpc>
                <a:spcPct val="80000"/>
              </a:lnSpc>
              <a:spcBef>
                <a:spcPct val="20000"/>
              </a:spcBef>
            </a:pPr>
            <a:r>
              <a:rPr lang="es-ES" sz="1600" b="1" u="none" dirty="0"/>
              <a:t>Universidad de Murcia</a:t>
            </a:r>
          </a:p>
          <a:p>
            <a:pPr marL="342900" indent="-342900" algn="ctr">
              <a:lnSpc>
                <a:spcPct val="80000"/>
              </a:lnSpc>
              <a:spcBef>
                <a:spcPct val="20000"/>
              </a:spcBef>
            </a:pPr>
            <a:r>
              <a:rPr lang="es-ES" sz="1600" b="1" u="none" dirty="0"/>
              <a:t>Junio, 2026</a:t>
            </a:r>
          </a:p>
        </p:txBody>
      </p:sp>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5"/>
          <p:cNvSpPr>
            <a:spLocks noChangeArrowheads="1"/>
          </p:cNvSpPr>
          <p:nvPr/>
        </p:nvSpPr>
        <p:spPr bwMode="auto">
          <a:xfrm>
            <a:off x="1547664" y="1412776"/>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s-ES"/>
          </a:p>
        </p:txBody>
      </p:sp>
      <p:sp>
        <p:nvSpPr>
          <p:cNvPr id="4" name="Rectangle 7"/>
          <p:cNvSpPr>
            <a:spLocks noChangeArrowheads="1"/>
          </p:cNvSpPr>
          <p:nvPr/>
        </p:nvSpPr>
        <p:spPr bwMode="auto">
          <a:xfrm>
            <a:off x="1691680" y="1412776"/>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s-ES"/>
          </a:p>
        </p:txBody>
      </p:sp>
      <mc:AlternateContent xmlns:mc="http://schemas.openxmlformats.org/markup-compatibility/2006" xmlns:a14="http://schemas.microsoft.com/office/drawing/2010/main">
        <mc:Choice Requires="a14">
          <p:sp>
            <p:nvSpPr>
              <p:cNvPr id="5" name="Objeto 4"/>
              <p:cNvSpPr txBox="1"/>
              <p:nvPr/>
            </p:nvSpPr>
            <p:spPr bwMode="auto">
              <a:xfrm>
                <a:off x="1467489" y="1862928"/>
                <a:ext cx="4176315" cy="719534"/>
              </a:xfrm>
              <a:prstGeom prst="rect">
                <a:avLst/>
              </a:prstGeom>
              <a:noFill/>
            </p:spPr>
            <p:txBody>
              <a:bodyPr>
                <a:noAutofit/>
              </a:bodyPr>
              <a:lstStyle/>
              <a:p>
                <a:pPr/>
                <a14:m>
                  <m:oMathPara xmlns:m="http://schemas.openxmlformats.org/officeDocument/2006/math">
                    <m:oMathParaPr>
                      <m:jc m:val="left"/>
                    </m:oMathParaPr>
                    <m:oMath xmlns:m="http://schemas.openxmlformats.org/officeDocument/2006/math">
                      <m:r>
                        <a:rPr lang="es-ES" b="0" i="1" u="none" smtClean="0">
                          <a:solidFill>
                            <a:srgbClr val="000000"/>
                          </a:solidFill>
                          <a:latin typeface="Cambria Math" panose="02040503050406030204" pitchFamily="18" charset="0"/>
                        </a:rPr>
                        <m:t> </m:t>
                      </m:r>
                    </m:oMath>
                  </m:oMathPara>
                </a14:m>
                <a:endParaRPr lang="es-ES" i="1" u="none" dirty="0">
                  <a:solidFill>
                    <a:srgbClr val="000000"/>
                  </a:solidFill>
                  <a:latin typeface="Cambria Math" panose="02040503050406030204" pitchFamily="18" charset="0"/>
                </a:endParaRPr>
              </a:p>
            </p:txBody>
          </p:sp>
        </mc:Choice>
        <mc:Fallback xmlns="">
          <p:sp>
            <p:nvSpPr>
              <p:cNvPr id="5" name="Objeto 4"/>
              <p:cNvSpPr txBox="1">
                <a:spLocks noRot="1" noChangeAspect="1" noMove="1" noResize="1" noEditPoints="1" noAdjustHandles="1" noChangeArrowheads="1" noChangeShapeType="1" noTextEdit="1"/>
              </p:cNvSpPr>
              <p:nvPr/>
            </p:nvSpPr>
            <p:spPr bwMode="auto">
              <a:xfrm>
                <a:off x="1467489" y="1862928"/>
                <a:ext cx="4176315" cy="719534"/>
              </a:xfrm>
              <a:prstGeom prst="rect">
                <a:avLst/>
              </a:prstGeom>
              <a:blipFill>
                <a:blip r:embed="rId3"/>
                <a:stretch>
                  <a:fillRect l="-438"/>
                </a:stretch>
              </a:blipFill>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6" name="CuadroTexto 5"/>
              <p:cNvSpPr txBox="1"/>
              <p:nvPr/>
            </p:nvSpPr>
            <p:spPr>
              <a:xfrm>
                <a:off x="1187624" y="1370834"/>
                <a:ext cx="6192688" cy="362984"/>
              </a:xfrm>
              <a:prstGeom prst="rect">
                <a:avLst/>
              </a:prstGeom>
              <a:noFill/>
            </p:spPr>
            <p:txBody>
              <a:bodyPr wrap="square" rtlCol="0">
                <a:spAutoFit/>
              </a:bodyPr>
              <a:lstStyle/>
              <a:p>
                <a14:m>
                  <m:oMath xmlns:m="http://schemas.openxmlformats.org/officeDocument/2006/math">
                    <m:sSub>
                      <m:sSubPr>
                        <m:ctrlPr>
                          <a:rPr lang="es-ES" sz="1800" i="1" u="none" smtClean="0">
                            <a:effectLst/>
                            <a:latin typeface="Cambria Math" panose="02040503050406030204" pitchFamily="18" charset="0"/>
                            <a:cs typeface="Times New Roman" panose="02020603050405020304" pitchFamily="18" charset="0"/>
                          </a:rPr>
                        </m:ctrlPr>
                      </m:sSubPr>
                      <m:e>
                        <m:r>
                          <a:rPr lang="es-ES" sz="1800" i="1" u="none">
                            <a:effectLst/>
                            <a:latin typeface="Cambria Math" panose="02040503050406030204" pitchFamily="18" charset="0"/>
                            <a:ea typeface="Calibri" panose="020F0502020204030204" pitchFamily="34" charset="0"/>
                            <a:cs typeface="Times New Roman" panose="02020603050405020304" pitchFamily="18" charset="0"/>
                          </a:rPr>
                          <m:t>𝐶</m:t>
                        </m:r>
                      </m:e>
                      <m:sub>
                        <m:r>
                          <a:rPr lang="es-ES" sz="1800" i="1" u="none">
                            <a:effectLst/>
                            <a:latin typeface="Cambria Math" panose="02040503050406030204" pitchFamily="18" charset="0"/>
                            <a:ea typeface="Calibri" panose="020F0502020204030204" pitchFamily="34" charset="0"/>
                            <a:cs typeface="Times New Roman" panose="02020603050405020304" pitchFamily="18" charset="0"/>
                          </a:rPr>
                          <m:t>𝑘</m:t>
                        </m:r>
                      </m:sub>
                    </m:sSub>
                  </m:oMath>
                </a14:m>
                <a:r>
                  <a:rPr lang="es-ES" sz="1600" u="none" cap="small" dirty="0">
                    <a:cs typeface="Times New Roman" panose="02020603050405020304" pitchFamily="18" charset="0"/>
                  </a:rPr>
                  <a:t>: </a:t>
                </a:r>
                <a:r>
                  <a:rPr lang="en-US" sz="1600" u="none" cap="small" dirty="0">
                    <a:cs typeface="Times New Roman" panose="02020603050405020304" pitchFamily="18" charset="0"/>
                  </a:rPr>
                  <a:t>impact that infrastructure have on the capability k.</a:t>
                </a:r>
                <a:endParaRPr lang="es-ES" sz="1600" u="none" cap="small" dirty="0">
                  <a:cs typeface="Times New Roman" panose="02020603050405020304" pitchFamily="18" charset="0"/>
                </a:endParaRPr>
              </a:p>
            </p:txBody>
          </p:sp>
        </mc:Choice>
        <mc:Fallback xmlns="">
          <p:sp>
            <p:nvSpPr>
              <p:cNvPr id="6" name="CuadroTexto 5"/>
              <p:cNvSpPr txBox="1">
                <a:spLocks noRot="1" noChangeAspect="1" noMove="1" noResize="1" noEditPoints="1" noAdjustHandles="1" noChangeArrowheads="1" noChangeShapeType="1" noTextEdit="1"/>
              </p:cNvSpPr>
              <p:nvPr/>
            </p:nvSpPr>
            <p:spPr>
              <a:xfrm>
                <a:off x="1187624" y="1370834"/>
                <a:ext cx="6192688" cy="362984"/>
              </a:xfrm>
              <a:prstGeom prst="rect">
                <a:avLst/>
              </a:prstGeom>
              <a:blipFill>
                <a:blip r:embed="rId4"/>
                <a:stretch>
                  <a:fillRect b="-20339"/>
                </a:stretch>
              </a:blipFill>
            </p:spPr>
            <p:txBody>
              <a:bodyPr/>
              <a:lstStyle/>
              <a:p>
                <a:r>
                  <a:rPr lang="es-ES">
                    <a:noFill/>
                  </a:rPr>
                  <a:t> </a:t>
                </a:r>
              </a:p>
            </p:txBody>
          </p:sp>
        </mc:Fallback>
      </mc:AlternateContent>
      <p:sp>
        <p:nvSpPr>
          <p:cNvPr id="7" name="Rectangle 10"/>
          <p:cNvSpPr>
            <a:spLocks noChangeArrowheads="1"/>
          </p:cNvSpPr>
          <p:nvPr/>
        </p:nvSpPr>
        <p:spPr bwMode="auto">
          <a:xfrm>
            <a:off x="1907704" y="234888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s-ES" dirty="0"/>
          </a:p>
        </p:txBody>
      </p:sp>
      <p:sp>
        <p:nvSpPr>
          <p:cNvPr id="9" name="CuadroTexto 8"/>
          <p:cNvSpPr txBox="1"/>
          <p:nvPr/>
        </p:nvSpPr>
        <p:spPr>
          <a:xfrm>
            <a:off x="5903640" y="1971379"/>
            <a:ext cx="432048" cy="307777"/>
          </a:xfrm>
          <a:prstGeom prst="rect">
            <a:avLst/>
          </a:prstGeom>
          <a:noFill/>
        </p:spPr>
        <p:txBody>
          <a:bodyPr wrap="square" rtlCol="0">
            <a:spAutoFit/>
          </a:bodyPr>
          <a:lstStyle/>
          <a:p>
            <a:r>
              <a:rPr lang="es-ES" u="none" dirty="0">
                <a:latin typeface="Times New Roman" panose="02020603050405020304" pitchFamily="18" charset="0"/>
                <a:cs typeface="Times New Roman" panose="02020603050405020304" pitchFamily="18" charset="0"/>
              </a:rPr>
              <a:t>[1]</a:t>
            </a:r>
          </a:p>
        </p:txBody>
      </p:sp>
      <p:sp>
        <p:nvSpPr>
          <p:cNvPr id="22" name="CuadroTexto 21"/>
          <p:cNvSpPr txBox="1"/>
          <p:nvPr/>
        </p:nvSpPr>
        <p:spPr>
          <a:xfrm>
            <a:off x="5868144" y="2754320"/>
            <a:ext cx="432048" cy="307777"/>
          </a:xfrm>
          <a:prstGeom prst="rect">
            <a:avLst/>
          </a:prstGeom>
          <a:noFill/>
        </p:spPr>
        <p:txBody>
          <a:bodyPr wrap="square" rtlCol="0">
            <a:spAutoFit/>
          </a:bodyPr>
          <a:lstStyle/>
          <a:p>
            <a:r>
              <a:rPr lang="es-ES" u="none" dirty="0">
                <a:latin typeface="Times New Roman" panose="02020603050405020304" pitchFamily="18" charset="0"/>
                <a:cs typeface="Times New Roman" panose="02020603050405020304" pitchFamily="18" charset="0"/>
              </a:rPr>
              <a:t>[2]</a:t>
            </a:r>
          </a:p>
        </p:txBody>
      </p:sp>
      <p:sp>
        <p:nvSpPr>
          <p:cNvPr id="10" name="Rectangle 12"/>
          <p:cNvSpPr>
            <a:spLocks noChangeArrowheads="1"/>
          </p:cNvSpPr>
          <p:nvPr/>
        </p:nvSpPr>
        <p:spPr bwMode="auto">
          <a:xfrm>
            <a:off x="1331640" y="3212976"/>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s-ES"/>
          </a:p>
        </p:txBody>
      </p:sp>
      <p:sp>
        <p:nvSpPr>
          <p:cNvPr id="26" name="CuadroTexto 25"/>
          <p:cNvSpPr txBox="1"/>
          <p:nvPr/>
        </p:nvSpPr>
        <p:spPr>
          <a:xfrm>
            <a:off x="1068942" y="4876229"/>
            <a:ext cx="6696744" cy="338554"/>
          </a:xfrm>
          <a:prstGeom prst="rect">
            <a:avLst/>
          </a:prstGeom>
          <a:noFill/>
        </p:spPr>
        <p:txBody>
          <a:bodyPr wrap="square" rtlCol="0">
            <a:spAutoFit/>
          </a:bodyPr>
          <a:lstStyle/>
          <a:p>
            <a:endParaRPr lang="es-ES" sz="1600" u="none" cap="small" dirty="0">
              <a:cs typeface="Times New Roman" panose="02020603050405020304" pitchFamily="18" charset="0"/>
            </a:endParaRPr>
          </a:p>
        </p:txBody>
      </p:sp>
      <p:sp>
        <p:nvSpPr>
          <p:cNvPr id="13" name="Rectangle 17"/>
          <p:cNvSpPr>
            <a:spLocks noChangeArrowheads="1"/>
          </p:cNvSpPr>
          <p:nvPr/>
        </p:nvSpPr>
        <p:spPr bwMode="auto">
          <a:xfrm>
            <a:off x="1979712" y="4437112"/>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s-ES"/>
          </a:p>
        </p:txBody>
      </p:sp>
      <p:sp>
        <p:nvSpPr>
          <p:cNvPr id="15" name="Rectangle 19"/>
          <p:cNvSpPr>
            <a:spLocks noChangeArrowheads="1"/>
          </p:cNvSpPr>
          <p:nvPr/>
        </p:nvSpPr>
        <p:spPr bwMode="auto">
          <a:xfrm>
            <a:off x="-34174" y="18864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s-ES"/>
          </a:p>
        </p:txBody>
      </p:sp>
      <p:sp>
        <p:nvSpPr>
          <p:cNvPr id="33" name="11 CuadroTexto"/>
          <p:cNvSpPr txBox="1">
            <a:spLocks noChangeArrowheads="1"/>
          </p:cNvSpPr>
          <p:nvPr/>
        </p:nvSpPr>
        <p:spPr bwMode="auto">
          <a:xfrm>
            <a:off x="6660232" y="1"/>
            <a:ext cx="2483768" cy="276999"/>
          </a:xfrm>
          <a:prstGeom prst="rect">
            <a:avLst/>
          </a:prstGeom>
          <a:noFill/>
          <a:ln w="9525">
            <a:noFill/>
            <a:miter lim="800000"/>
            <a:headEnd/>
            <a:tailEnd/>
          </a:ln>
        </p:spPr>
        <p:txBody>
          <a:bodyPr wrap="square">
            <a:spAutoFit/>
          </a:bodyPr>
          <a:lstStyle/>
          <a:p>
            <a:pPr algn="r"/>
            <a:r>
              <a:rPr lang="es-ES" sz="1200" u="none" cap="small" dirty="0">
                <a:solidFill>
                  <a:schemeClr val="bg1"/>
                </a:solidFill>
                <a:latin typeface="Times New Roman" panose="02020603050405020304" pitchFamily="18" charset="0"/>
                <a:cs typeface="Times New Roman" panose="02020603050405020304" pitchFamily="18" charset="0"/>
              </a:rPr>
              <a:t>Data and </a:t>
            </a:r>
            <a:r>
              <a:rPr lang="es-ES" sz="1200" u="none" cap="small" dirty="0" err="1">
                <a:solidFill>
                  <a:schemeClr val="bg1"/>
                </a:solidFill>
                <a:latin typeface="Times New Roman" panose="02020603050405020304" pitchFamily="18" charset="0"/>
                <a:cs typeface="Times New Roman" panose="02020603050405020304" pitchFamily="18" charset="0"/>
              </a:rPr>
              <a:t>Metodology</a:t>
            </a:r>
            <a:endParaRPr lang="es-ES" sz="1200" u="none" cap="small" dirty="0">
              <a:solidFill>
                <a:schemeClr val="bg1"/>
              </a:solidFill>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3" name="Objeto 7">
                <a:extLst>
                  <a:ext uri="{FF2B5EF4-FFF2-40B4-BE49-F238E27FC236}">
                    <a16:creationId xmlns:a16="http://schemas.microsoft.com/office/drawing/2014/main" id="{D018FE8D-BFDB-0F18-7507-07AA39E47E3D}"/>
                  </a:ext>
                </a:extLst>
              </p:cNvPr>
              <p:cNvSpPr txBox="1"/>
              <p:nvPr/>
            </p:nvSpPr>
            <p:spPr bwMode="auto">
              <a:xfrm>
                <a:off x="1979712" y="2636912"/>
                <a:ext cx="1872208" cy="576064"/>
              </a:xfrm>
              <a:prstGeom prst="rect">
                <a:avLst/>
              </a:prstGeom>
              <a:noFill/>
            </p:spPr>
            <p:txBody>
              <a:bodyPr>
                <a:noAutofit/>
              </a:bodyPr>
              <a:lstStyle/>
              <a:p>
                <a:pPr/>
                <a14:m>
                  <m:oMathPara xmlns:m="http://schemas.openxmlformats.org/officeDocument/2006/math">
                    <m:oMathParaPr>
                      <m:jc m:val="left"/>
                    </m:oMathParaPr>
                    <m:oMath xmlns:m="http://schemas.openxmlformats.org/officeDocument/2006/math">
                      <m:sSub>
                        <m:sSubPr>
                          <m:ctrlPr>
                            <a:rPr lang="es-ES" i="1" u="none" smtClean="0">
                              <a:solidFill>
                                <a:srgbClr val="000000"/>
                              </a:solidFill>
                              <a:latin typeface="Cambria Math" panose="02040503050406030204" pitchFamily="18" charset="0"/>
                            </a:rPr>
                          </m:ctrlPr>
                        </m:sSubPr>
                        <m:e>
                          <m:r>
                            <a:rPr lang="es-ES" i="1" u="none">
                              <a:solidFill>
                                <a:srgbClr val="000000"/>
                              </a:solidFill>
                              <a:latin typeface="Cambria Math" panose="02040503050406030204" pitchFamily="18" charset="0"/>
                            </a:rPr>
                            <m:t>𝐶</m:t>
                          </m:r>
                        </m:e>
                        <m:sub>
                          <m:r>
                            <a:rPr lang="es-ES" i="1" u="none">
                              <a:solidFill>
                                <a:srgbClr val="000000"/>
                              </a:solidFill>
                              <a:latin typeface="Cambria Math" panose="02040503050406030204" pitchFamily="18" charset="0"/>
                            </a:rPr>
                            <m:t>𝑘</m:t>
                          </m:r>
                        </m:sub>
                      </m:sSub>
                      <m:r>
                        <a:rPr lang="es-ES" i="1" u="none">
                          <a:solidFill>
                            <a:srgbClr val="000000"/>
                          </a:solidFill>
                          <a:latin typeface="Cambria Math" panose="02040503050406030204" pitchFamily="18" charset="0"/>
                        </a:rPr>
                        <m:t>= </m:t>
                      </m:r>
                      <m:nary>
                        <m:naryPr>
                          <m:chr m:val="∑"/>
                          <m:ctrlPr>
                            <a:rPr lang="es-ES" i="1" u="none">
                              <a:solidFill>
                                <a:srgbClr val="000000"/>
                              </a:solidFill>
                              <a:latin typeface="Cambria Math" panose="02040503050406030204" pitchFamily="18" charset="0"/>
                            </a:rPr>
                          </m:ctrlPr>
                        </m:naryPr>
                        <m:sub>
                          <m:r>
                            <a:rPr lang="es-ES" i="1" u="none">
                              <a:solidFill>
                                <a:srgbClr val="000000"/>
                              </a:solidFill>
                              <a:latin typeface="Cambria Math" panose="02040503050406030204" pitchFamily="18" charset="0"/>
                            </a:rPr>
                            <m:t>h</m:t>
                          </m:r>
                          <m:r>
                            <a:rPr lang="es-ES" i="1" u="none">
                              <a:solidFill>
                                <a:srgbClr val="000000"/>
                              </a:solidFill>
                              <a:latin typeface="Cambria Math" panose="02040503050406030204" pitchFamily="18" charset="0"/>
                            </a:rPr>
                            <m:t>=1</m:t>
                          </m:r>
                        </m:sub>
                        <m:sup>
                          <m:r>
                            <a:rPr lang="es-ES" b="0" i="1" u="none" smtClean="0">
                              <a:solidFill>
                                <a:srgbClr val="000000"/>
                              </a:solidFill>
                              <a:latin typeface="Cambria Math" panose="02040503050406030204" pitchFamily="18" charset="0"/>
                            </a:rPr>
                            <m:t>8</m:t>
                          </m:r>
                        </m:sup>
                        <m:e>
                          <m:sSub>
                            <m:sSubPr>
                              <m:ctrlPr>
                                <a:rPr lang="es-ES" i="1" u="none">
                                  <a:solidFill>
                                    <a:srgbClr val="000000"/>
                                  </a:solidFill>
                                  <a:latin typeface="Cambria Math" panose="02040503050406030204" pitchFamily="18" charset="0"/>
                                </a:rPr>
                              </m:ctrlPr>
                            </m:sSubPr>
                            <m:e>
                              <m:r>
                                <a:rPr lang="es-ES" i="1" u="none">
                                  <a:solidFill>
                                    <a:srgbClr val="000000"/>
                                  </a:solidFill>
                                  <a:latin typeface="Cambria Math" panose="02040503050406030204" pitchFamily="18" charset="0"/>
                                </a:rPr>
                                <m:t>𝑤</m:t>
                              </m:r>
                            </m:e>
                            <m:sub>
                              <m:r>
                                <a:rPr lang="es-ES" i="1" u="none">
                                  <a:solidFill>
                                    <a:srgbClr val="000000"/>
                                  </a:solidFill>
                                  <a:latin typeface="Cambria Math" panose="02040503050406030204" pitchFamily="18" charset="0"/>
                                </a:rPr>
                                <m:t>h𝑘</m:t>
                              </m:r>
                            </m:sub>
                          </m:sSub>
                          <m:sSub>
                            <m:sSubPr>
                              <m:ctrlPr>
                                <a:rPr lang="es-ES" i="1" u="none">
                                  <a:solidFill>
                                    <a:srgbClr val="000000"/>
                                  </a:solidFill>
                                  <a:latin typeface="Cambria Math" panose="02040503050406030204" pitchFamily="18" charset="0"/>
                                </a:rPr>
                              </m:ctrlPr>
                            </m:sSubPr>
                            <m:e>
                              <m:r>
                                <a:rPr lang="es-ES" i="1" u="none">
                                  <a:solidFill>
                                    <a:srgbClr val="000000"/>
                                  </a:solidFill>
                                  <a:latin typeface="Cambria Math" panose="02040503050406030204" pitchFamily="18" charset="0"/>
                                </a:rPr>
                                <m:t>𝐴</m:t>
                              </m:r>
                            </m:e>
                            <m:sub>
                              <m:r>
                                <a:rPr lang="es-ES" b="0" i="1" u="none" smtClean="0">
                                  <a:solidFill>
                                    <a:srgbClr val="000000"/>
                                  </a:solidFill>
                                  <a:latin typeface="Cambria Math" panose="02040503050406030204" pitchFamily="18" charset="0"/>
                                </a:rPr>
                                <m:t>h</m:t>
                              </m:r>
                            </m:sub>
                          </m:sSub>
                        </m:e>
                      </m:nary>
                    </m:oMath>
                  </m:oMathPara>
                </a14:m>
                <a:endParaRPr lang="es-ES" u="none" dirty="0"/>
              </a:p>
            </p:txBody>
          </p:sp>
        </mc:Choice>
        <mc:Fallback xmlns="">
          <p:sp>
            <p:nvSpPr>
              <p:cNvPr id="3" name="Objeto 7">
                <a:extLst>
                  <a:ext uri="{FF2B5EF4-FFF2-40B4-BE49-F238E27FC236}">
                    <a16:creationId xmlns:a16="http://schemas.microsoft.com/office/drawing/2014/main" id="{D018FE8D-BFDB-0F18-7507-07AA39E47E3D}"/>
                  </a:ext>
                </a:extLst>
              </p:cNvPr>
              <p:cNvSpPr txBox="1">
                <a:spLocks noRot="1" noChangeAspect="1" noMove="1" noResize="1" noEditPoints="1" noAdjustHandles="1" noChangeArrowheads="1" noChangeShapeType="1" noTextEdit="1"/>
              </p:cNvSpPr>
              <p:nvPr/>
            </p:nvSpPr>
            <p:spPr bwMode="auto">
              <a:xfrm>
                <a:off x="1979712" y="2636912"/>
                <a:ext cx="1872208" cy="576064"/>
              </a:xfrm>
              <a:prstGeom prst="rect">
                <a:avLst/>
              </a:prstGeom>
              <a:blipFill>
                <a:blip r:embed="rId7"/>
                <a:stretch>
                  <a:fillRect b="-13830"/>
                </a:stretch>
              </a:blipFill>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11" name="Objeto 4">
                <a:extLst>
                  <a:ext uri="{FF2B5EF4-FFF2-40B4-BE49-F238E27FC236}">
                    <a16:creationId xmlns:a16="http://schemas.microsoft.com/office/drawing/2014/main" id="{3E784ABD-BB7D-5149-0A2D-6C5C79E87411}"/>
                  </a:ext>
                </a:extLst>
              </p:cNvPr>
              <p:cNvSpPr txBox="1"/>
              <p:nvPr/>
            </p:nvSpPr>
            <p:spPr bwMode="auto">
              <a:xfrm>
                <a:off x="1547664" y="1772816"/>
                <a:ext cx="5472608" cy="648072"/>
              </a:xfrm>
              <a:prstGeom prst="rect">
                <a:avLst/>
              </a:prstGeom>
              <a:noFill/>
            </p:spPr>
            <p:txBody>
              <a:bodyPr>
                <a:noAutofit/>
              </a:bodyPr>
              <a:lstStyle/>
              <a:p>
                <a:pPr/>
                <a14:m>
                  <m:oMathPara xmlns:m="http://schemas.openxmlformats.org/officeDocument/2006/math">
                    <m:oMathParaPr>
                      <m:jc m:val="left"/>
                    </m:oMathParaPr>
                    <m:oMath xmlns:m="http://schemas.openxmlformats.org/officeDocument/2006/math">
                      <m:sSub>
                        <m:sSubPr>
                          <m:ctrlPr>
                            <a:rPr lang="es-ES" i="1" u="none" smtClean="0">
                              <a:solidFill>
                                <a:srgbClr val="000000"/>
                              </a:solidFill>
                              <a:latin typeface="Cambria Math" panose="02040503050406030204" pitchFamily="18" charset="0"/>
                            </a:rPr>
                          </m:ctrlPr>
                        </m:sSubPr>
                        <m:e>
                          <m:r>
                            <a:rPr lang="es-ES" i="1" u="none">
                              <a:solidFill>
                                <a:srgbClr val="000000"/>
                              </a:solidFill>
                              <a:latin typeface="Cambria Math" panose="02040503050406030204" pitchFamily="18" charset="0"/>
                            </a:rPr>
                            <m:t>𝑤</m:t>
                          </m:r>
                        </m:e>
                        <m:sub>
                          <m:r>
                            <a:rPr lang="es-ES" i="1" u="none">
                              <a:solidFill>
                                <a:srgbClr val="000000"/>
                              </a:solidFill>
                              <a:latin typeface="Cambria Math" panose="02040503050406030204" pitchFamily="18" charset="0"/>
                            </a:rPr>
                            <m:t>h𝑘</m:t>
                          </m:r>
                        </m:sub>
                      </m:sSub>
                      <m:r>
                        <a:rPr lang="es-ES" i="1" u="none">
                          <a:solidFill>
                            <a:srgbClr val="000000"/>
                          </a:solidFill>
                          <a:latin typeface="Cambria Math" panose="02040503050406030204" pitchFamily="18" charset="0"/>
                        </a:rPr>
                        <m:t>= </m:t>
                      </m:r>
                      <m:f>
                        <m:fPr>
                          <m:ctrlPr>
                            <a:rPr lang="es-ES" i="1" u="none">
                              <a:solidFill>
                                <a:srgbClr val="000000"/>
                              </a:solidFill>
                              <a:latin typeface="Cambria Math" panose="02040503050406030204" pitchFamily="18" charset="0"/>
                            </a:rPr>
                          </m:ctrlPr>
                        </m:fPr>
                        <m:num>
                          <m:sSub>
                            <m:sSubPr>
                              <m:ctrlPr>
                                <a:rPr lang="es-ES" i="1" u="none">
                                  <a:solidFill>
                                    <a:srgbClr val="000000"/>
                                  </a:solidFill>
                                  <a:latin typeface="Cambria Math" panose="02040503050406030204" pitchFamily="18" charset="0"/>
                                </a:rPr>
                              </m:ctrlPr>
                            </m:sSubPr>
                            <m:e>
                              <m:r>
                                <a:rPr lang="es-ES" i="1" u="none">
                                  <a:solidFill>
                                    <a:srgbClr val="000000"/>
                                  </a:solidFill>
                                  <a:latin typeface="Cambria Math" panose="02040503050406030204" pitchFamily="18" charset="0"/>
                                </a:rPr>
                                <m:t>𝑆</m:t>
                              </m:r>
                            </m:e>
                            <m:sub>
                              <m:r>
                                <a:rPr lang="es-ES" i="1" u="none">
                                  <a:solidFill>
                                    <a:srgbClr val="000000"/>
                                  </a:solidFill>
                                  <a:latin typeface="Cambria Math" panose="02040503050406030204" pitchFamily="18" charset="0"/>
                                </a:rPr>
                                <m:t>h𝑘</m:t>
                              </m:r>
                            </m:sub>
                          </m:sSub>
                          <m:r>
                            <a:rPr lang="es-ES" i="1" u="none">
                              <a:solidFill>
                                <a:srgbClr val="000000"/>
                              </a:solidFill>
                              <a:latin typeface="Cambria Math" panose="02040503050406030204" pitchFamily="18" charset="0"/>
                            </a:rPr>
                            <m:t>−</m:t>
                          </m:r>
                          <m:func>
                            <m:funcPr>
                              <m:ctrlPr>
                                <a:rPr lang="es-ES" i="1" u="none">
                                  <a:solidFill>
                                    <a:srgbClr val="000000"/>
                                  </a:solidFill>
                                  <a:latin typeface="Cambria Math" panose="02040503050406030204" pitchFamily="18" charset="0"/>
                                </a:rPr>
                              </m:ctrlPr>
                            </m:funcPr>
                            <m:fName>
                              <m:r>
                                <m:rPr>
                                  <m:sty m:val="p"/>
                                </m:rPr>
                                <a:rPr lang="es-ES" i="0" u="none">
                                  <a:solidFill>
                                    <a:srgbClr val="000000"/>
                                  </a:solidFill>
                                  <a:latin typeface="Cambria Math" panose="02040503050406030204" pitchFamily="18" charset="0"/>
                                </a:rPr>
                                <m:t>min</m:t>
                              </m:r>
                            </m:fName>
                            <m:e>
                              <m:r>
                                <a:rPr lang="es-ES" i="1" u="none">
                                  <a:solidFill>
                                    <a:srgbClr val="000000"/>
                                  </a:solidFill>
                                  <a:latin typeface="Cambria Math" panose="02040503050406030204" pitchFamily="18" charset="0"/>
                                </a:rPr>
                                <m:t>(</m:t>
                              </m:r>
                            </m:e>
                          </m:func>
                          <m:sSub>
                            <m:sSubPr>
                              <m:ctrlPr>
                                <a:rPr lang="es-ES" i="1" u="none">
                                  <a:solidFill>
                                    <a:srgbClr val="000000"/>
                                  </a:solidFill>
                                  <a:latin typeface="Cambria Math" panose="02040503050406030204" pitchFamily="18" charset="0"/>
                                </a:rPr>
                              </m:ctrlPr>
                            </m:sSubPr>
                            <m:e>
                              <m:r>
                                <a:rPr lang="es-ES" i="1" u="none">
                                  <a:solidFill>
                                    <a:srgbClr val="000000"/>
                                  </a:solidFill>
                                  <a:latin typeface="Cambria Math" panose="02040503050406030204" pitchFamily="18" charset="0"/>
                                </a:rPr>
                                <m:t>𝑆</m:t>
                              </m:r>
                            </m:e>
                            <m:sub>
                              <m:r>
                                <a:rPr lang="es-ES" i="1" u="none">
                                  <a:solidFill>
                                    <a:srgbClr val="000000"/>
                                  </a:solidFill>
                                  <a:latin typeface="Cambria Math" panose="02040503050406030204" pitchFamily="18" charset="0"/>
                                </a:rPr>
                                <m:t>h𝑘</m:t>
                              </m:r>
                            </m:sub>
                          </m:sSub>
                          <m:r>
                            <a:rPr lang="es-ES" b="0" i="1" u="none" smtClean="0">
                              <a:solidFill>
                                <a:srgbClr val="000000"/>
                              </a:solidFill>
                              <a:latin typeface="Cambria Math" panose="02040503050406030204" pitchFamily="18" charset="0"/>
                            </a:rPr>
                            <m:t>,</m:t>
                          </m:r>
                          <m:r>
                            <a:rPr lang="es-ES" b="0" i="1" u="none" smtClean="0">
                              <a:solidFill>
                                <a:srgbClr val="000000"/>
                              </a:solidFill>
                              <a:latin typeface="Cambria Math" panose="02040503050406030204" pitchFamily="18" charset="0"/>
                            </a:rPr>
                            <m:t>h</m:t>
                          </m:r>
                          <m:r>
                            <a:rPr lang="es-ES" b="0" i="1" u="none" smtClean="0">
                              <a:solidFill>
                                <a:srgbClr val="000000"/>
                              </a:solidFill>
                              <a:latin typeface="Cambria Math" panose="02040503050406030204" pitchFamily="18" charset="0"/>
                            </a:rPr>
                            <m:t>=1,2,…,8)</m:t>
                          </m:r>
                        </m:num>
                        <m:den>
                          <m:func>
                            <m:funcPr>
                              <m:ctrlPr>
                                <a:rPr lang="es-ES" i="1" u="none">
                                  <a:solidFill>
                                    <a:srgbClr val="000000"/>
                                  </a:solidFill>
                                  <a:latin typeface="Cambria Math" panose="02040503050406030204" pitchFamily="18" charset="0"/>
                                </a:rPr>
                              </m:ctrlPr>
                            </m:funcPr>
                            <m:fName>
                              <m:r>
                                <m:rPr>
                                  <m:sty m:val="p"/>
                                </m:rPr>
                                <a:rPr lang="es-ES" i="0" u="none">
                                  <a:solidFill>
                                    <a:srgbClr val="000000"/>
                                  </a:solidFill>
                                  <a:latin typeface="Cambria Math" panose="02040503050406030204" pitchFamily="18" charset="0"/>
                                </a:rPr>
                                <m:t>max</m:t>
                              </m:r>
                            </m:fName>
                            <m:e>
                              <m:r>
                                <a:rPr lang="es-ES" i="1" u="none">
                                  <a:solidFill>
                                    <a:srgbClr val="000000"/>
                                  </a:solidFill>
                                  <a:latin typeface="Cambria Math" panose="02040503050406030204" pitchFamily="18" charset="0"/>
                                </a:rPr>
                                <m:t>(</m:t>
                              </m:r>
                            </m:e>
                          </m:func>
                          <m:sSub>
                            <m:sSubPr>
                              <m:ctrlPr>
                                <a:rPr lang="es-ES" i="1" u="none">
                                  <a:solidFill>
                                    <a:srgbClr val="000000"/>
                                  </a:solidFill>
                                  <a:latin typeface="Cambria Math" panose="02040503050406030204" pitchFamily="18" charset="0"/>
                                </a:rPr>
                              </m:ctrlPr>
                            </m:sSubPr>
                            <m:e>
                              <m:r>
                                <a:rPr lang="es-ES" i="1" u="none">
                                  <a:solidFill>
                                    <a:srgbClr val="000000"/>
                                  </a:solidFill>
                                  <a:latin typeface="Cambria Math" panose="02040503050406030204" pitchFamily="18" charset="0"/>
                                </a:rPr>
                                <m:t>𝑆</m:t>
                              </m:r>
                            </m:e>
                            <m:sub>
                              <m:r>
                                <a:rPr lang="es-ES" i="1" u="none">
                                  <a:solidFill>
                                    <a:srgbClr val="000000"/>
                                  </a:solidFill>
                                  <a:latin typeface="Cambria Math" panose="02040503050406030204" pitchFamily="18" charset="0"/>
                                </a:rPr>
                                <m:t>h𝑘</m:t>
                              </m:r>
                            </m:sub>
                          </m:sSub>
                          <m:r>
                            <a:rPr lang="es-ES" b="0" i="1" u="none" smtClean="0">
                              <a:solidFill>
                                <a:srgbClr val="000000"/>
                              </a:solidFill>
                              <a:latin typeface="Cambria Math" panose="02040503050406030204" pitchFamily="18" charset="0"/>
                            </a:rPr>
                            <m:t>,</m:t>
                          </m:r>
                          <m:r>
                            <a:rPr lang="es-ES" b="0" i="1" u="none" smtClean="0">
                              <a:solidFill>
                                <a:srgbClr val="000000"/>
                              </a:solidFill>
                              <a:latin typeface="Cambria Math" panose="02040503050406030204" pitchFamily="18" charset="0"/>
                            </a:rPr>
                            <m:t>h</m:t>
                          </m:r>
                          <m:r>
                            <a:rPr lang="es-ES" b="0" i="1" u="none" smtClean="0">
                              <a:solidFill>
                                <a:srgbClr val="000000"/>
                              </a:solidFill>
                              <a:latin typeface="Cambria Math" panose="02040503050406030204" pitchFamily="18" charset="0"/>
                            </a:rPr>
                            <m:t>=1,2,..,8)−</m:t>
                          </m:r>
                          <m:func>
                            <m:funcPr>
                              <m:ctrlPr>
                                <a:rPr lang="es-ES" i="1" u="none">
                                  <a:solidFill>
                                    <a:srgbClr val="000000"/>
                                  </a:solidFill>
                                  <a:latin typeface="Cambria Math" panose="02040503050406030204" pitchFamily="18" charset="0"/>
                                </a:rPr>
                              </m:ctrlPr>
                            </m:funcPr>
                            <m:fName>
                              <m:r>
                                <m:rPr>
                                  <m:sty m:val="p"/>
                                </m:rPr>
                                <a:rPr lang="es-ES" i="0" u="none">
                                  <a:solidFill>
                                    <a:srgbClr val="000000"/>
                                  </a:solidFill>
                                  <a:latin typeface="Cambria Math" panose="02040503050406030204" pitchFamily="18" charset="0"/>
                                </a:rPr>
                                <m:t>min</m:t>
                              </m:r>
                            </m:fName>
                            <m:e>
                              <m:r>
                                <a:rPr lang="es-ES" i="1" u="none">
                                  <a:solidFill>
                                    <a:srgbClr val="000000"/>
                                  </a:solidFill>
                                  <a:latin typeface="Cambria Math" panose="02040503050406030204" pitchFamily="18" charset="0"/>
                                </a:rPr>
                                <m:t>(</m:t>
                              </m:r>
                            </m:e>
                          </m:func>
                          <m:sSub>
                            <m:sSubPr>
                              <m:ctrlPr>
                                <a:rPr lang="es-ES" i="1" u="none">
                                  <a:solidFill>
                                    <a:srgbClr val="000000"/>
                                  </a:solidFill>
                                  <a:latin typeface="Cambria Math" panose="02040503050406030204" pitchFamily="18" charset="0"/>
                                </a:rPr>
                              </m:ctrlPr>
                            </m:sSubPr>
                            <m:e>
                              <m:r>
                                <a:rPr lang="es-ES" i="1" u="none">
                                  <a:solidFill>
                                    <a:srgbClr val="000000"/>
                                  </a:solidFill>
                                  <a:latin typeface="Cambria Math" panose="02040503050406030204" pitchFamily="18" charset="0"/>
                                </a:rPr>
                                <m:t>𝑆</m:t>
                              </m:r>
                            </m:e>
                            <m:sub>
                              <m:r>
                                <a:rPr lang="es-ES" i="1" u="none">
                                  <a:solidFill>
                                    <a:srgbClr val="000000"/>
                                  </a:solidFill>
                                  <a:latin typeface="Cambria Math" panose="02040503050406030204" pitchFamily="18" charset="0"/>
                                </a:rPr>
                                <m:t>h𝑘</m:t>
                              </m:r>
                            </m:sub>
                          </m:sSub>
                          <m:r>
                            <a:rPr lang="es-ES" b="0" i="1" u="none" smtClean="0">
                              <a:solidFill>
                                <a:srgbClr val="000000"/>
                              </a:solidFill>
                              <a:latin typeface="Cambria Math" panose="02040503050406030204" pitchFamily="18" charset="0"/>
                            </a:rPr>
                            <m:t>,</m:t>
                          </m:r>
                          <m:r>
                            <a:rPr lang="es-ES" b="0" i="1" u="none" smtClean="0">
                              <a:solidFill>
                                <a:srgbClr val="000000"/>
                              </a:solidFill>
                              <a:latin typeface="Cambria Math" panose="02040503050406030204" pitchFamily="18" charset="0"/>
                            </a:rPr>
                            <m:t>h</m:t>
                          </m:r>
                          <m:r>
                            <a:rPr lang="es-ES" b="0" i="1" u="none" smtClean="0">
                              <a:solidFill>
                                <a:srgbClr val="000000"/>
                              </a:solidFill>
                              <a:latin typeface="Cambria Math" panose="02040503050406030204" pitchFamily="18" charset="0"/>
                            </a:rPr>
                            <m:t>=1,2,…,8)</m:t>
                          </m:r>
                        </m:den>
                      </m:f>
                      <m:r>
                        <a:rPr lang="es-ES" b="0" i="1" u="none" smtClean="0">
                          <a:solidFill>
                            <a:srgbClr val="000000"/>
                          </a:solidFill>
                          <a:latin typeface="Cambria Math" panose="02040503050406030204" pitchFamily="18" charset="0"/>
                        </a:rPr>
                        <m:t>         </m:t>
                      </m:r>
                      <m:r>
                        <a:rPr lang="es-ES" i="1" u="none">
                          <a:solidFill>
                            <a:srgbClr val="000000"/>
                          </a:solidFill>
                          <a:latin typeface="Cambria Math" panose="02040503050406030204" pitchFamily="18" charset="0"/>
                        </a:rPr>
                        <m:t> </m:t>
                      </m:r>
                      <m:r>
                        <a:rPr lang="es-ES" b="0" i="1" u="none" smtClean="0">
                          <a:solidFill>
                            <a:srgbClr val="000000"/>
                          </a:solidFill>
                          <a:latin typeface="Cambria Math" panose="02040503050406030204" pitchFamily="18" charset="0"/>
                        </a:rPr>
                        <m:t>  </m:t>
                      </m:r>
                    </m:oMath>
                  </m:oMathPara>
                </a14:m>
                <a:endParaRPr lang="es-ES" i="1" u="none" dirty="0">
                  <a:solidFill>
                    <a:srgbClr val="000000"/>
                  </a:solidFill>
                  <a:latin typeface="Cambria Math" panose="02040503050406030204" pitchFamily="18" charset="0"/>
                </a:endParaRPr>
              </a:p>
              <a:p>
                <a:pPr/>
                <a14:m>
                  <m:oMathPara xmlns:m="http://schemas.openxmlformats.org/officeDocument/2006/math">
                    <m:oMathParaPr>
                      <m:jc m:val="left"/>
                    </m:oMathParaPr>
                    <m:oMath xmlns:m="http://schemas.openxmlformats.org/officeDocument/2006/math">
                      <m:r>
                        <a:rPr lang="es-ES" i="1" u="none">
                          <a:solidFill>
                            <a:srgbClr val="000000"/>
                          </a:solidFill>
                          <a:latin typeface="Cambria Math" panose="02040503050406030204" pitchFamily="18" charset="0"/>
                        </a:rPr>
                        <m:t> </m:t>
                      </m:r>
                      <m:r>
                        <a:rPr lang="es-ES" b="0" i="1" u="none" smtClean="0">
                          <a:solidFill>
                            <a:srgbClr val="000000"/>
                          </a:solidFill>
                          <a:latin typeface="Cambria Math" panose="02040503050406030204" pitchFamily="18" charset="0"/>
                        </a:rPr>
                        <m:t>h</m:t>
                      </m:r>
                      <m:r>
                        <a:rPr lang="es-ES" b="0" i="1" u="none" smtClean="0">
                          <a:solidFill>
                            <a:srgbClr val="000000"/>
                          </a:solidFill>
                          <a:latin typeface="Cambria Math" panose="02040503050406030204" pitchFamily="18" charset="0"/>
                        </a:rPr>
                        <m:t>=1,2,…,8;</m:t>
                      </m:r>
                      <m:r>
                        <a:rPr lang="es-ES" b="0" i="1" u="none" smtClean="0">
                          <a:solidFill>
                            <a:srgbClr val="000000"/>
                          </a:solidFill>
                          <a:latin typeface="Cambria Math" panose="02040503050406030204" pitchFamily="18" charset="0"/>
                        </a:rPr>
                        <m:t>𝑘</m:t>
                      </m:r>
                      <m:r>
                        <a:rPr lang="es-ES" b="0" i="1" u="none" smtClean="0">
                          <a:solidFill>
                            <a:srgbClr val="000000"/>
                          </a:solidFill>
                          <a:latin typeface="Cambria Math" panose="02040503050406030204" pitchFamily="18" charset="0"/>
                        </a:rPr>
                        <m:t>=1,2,…,6. </m:t>
                      </m:r>
                    </m:oMath>
                  </m:oMathPara>
                </a14:m>
                <a:endParaRPr lang="es-ES" i="1" u="none" dirty="0">
                  <a:solidFill>
                    <a:srgbClr val="000000"/>
                  </a:solidFill>
                  <a:latin typeface="Cambria Math" panose="02040503050406030204" pitchFamily="18" charset="0"/>
                </a:endParaRPr>
              </a:p>
            </p:txBody>
          </p:sp>
        </mc:Choice>
        <mc:Fallback xmlns="">
          <p:sp>
            <p:nvSpPr>
              <p:cNvPr id="11" name="Objeto 4">
                <a:extLst>
                  <a:ext uri="{FF2B5EF4-FFF2-40B4-BE49-F238E27FC236}">
                    <a16:creationId xmlns:a16="http://schemas.microsoft.com/office/drawing/2014/main" id="{3E784ABD-BB7D-5149-0A2D-6C5C79E87411}"/>
                  </a:ext>
                </a:extLst>
              </p:cNvPr>
              <p:cNvSpPr txBox="1">
                <a:spLocks noRot="1" noChangeAspect="1" noMove="1" noResize="1" noEditPoints="1" noAdjustHandles="1" noChangeArrowheads="1" noChangeShapeType="1" noTextEdit="1"/>
              </p:cNvSpPr>
              <p:nvPr/>
            </p:nvSpPr>
            <p:spPr bwMode="auto">
              <a:xfrm>
                <a:off x="1547664" y="1772816"/>
                <a:ext cx="5472608" cy="648072"/>
              </a:xfrm>
              <a:prstGeom prst="rect">
                <a:avLst/>
              </a:prstGeom>
              <a:blipFill>
                <a:blip r:embed="rId8"/>
                <a:stretch>
                  <a:fillRect l="-334" b="-29245"/>
                </a:stretch>
              </a:blipFill>
            </p:spPr>
            <p:txBody>
              <a:bodyPr/>
              <a:lstStyle/>
              <a:p>
                <a:r>
                  <a:rPr lang="es-ES">
                    <a:noFill/>
                  </a:rPr>
                  <a:t> </a:t>
                </a:r>
              </a:p>
            </p:txBody>
          </p:sp>
        </mc:Fallback>
      </mc:AlternateContent>
    </p:spTree>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uadroTexto 2">
                <a:extLst>
                  <a:ext uri="{FF2B5EF4-FFF2-40B4-BE49-F238E27FC236}">
                    <a16:creationId xmlns:a16="http://schemas.microsoft.com/office/drawing/2014/main" id="{CDA7EEC2-F8DD-02CC-DB94-63D0C07FB14E}"/>
                  </a:ext>
                </a:extLst>
              </p:cNvPr>
              <p:cNvSpPr txBox="1"/>
              <p:nvPr/>
            </p:nvSpPr>
            <p:spPr>
              <a:xfrm>
                <a:off x="1907704" y="1052736"/>
                <a:ext cx="5760640" cy="2494978"/>
              </a:xfrm>
              <a:prstGeom prst="rect">
                <a:avLst/>
              </a:prstGeom>
              <a:noFill/>
            </p:spPr>
            <p:txBody>
              <a:bodyPr wrap="square">
                <a:spAutoFit/>
              </a:bodyPr>
              <a:lstStyle/>
              <a:p>
                <a:pPr algn="ctr" fontAlgn="base">
                  <a:lnSpc>
                    <a:spcPct val="150000"/>
                  </a:lnSpc>
                  <a:spcAft>
                    <a:spcPts val="800"/>
                  </a:spcAft>
                  <a:buNone/>
                </a:pPr>
                <a:r>
                  <a:rPr lang="en-US" sz="2400" u="none" dirty="0">
                    <a:solidFill>
                      <a:srgbClr val="000000"/>
                    </a:solidFill>
                    <a:effectLst/>
                    <a:ea typeface="Times New Roman" panose="02020603050405020304" pitchFamily="18" charset="0"/>
                    <a:cs typeface="Times New Roman" panose="02020603050405020304" pitchFamily="18" charset="0"/>
                  </a:rPr>
                  <a:t>Analytical Strategy</a:t>
                </a:r>
                <a:endParaRPr lang="es-ES" sz="2400" u="none" dirty="0">
                  <a:effectLst/>
                  <a:ea typeface="Calibri" panose="020F0502020204030204" pitchFamily="34" charset="0"/>
                  <a:cs typeface="Times New Roman" panose="02020603050405020304" pitchFamily="18" charset="0"/>
                </a:endParaRPr>
              </a:p>
              <a:p>
                <a:r>
                  <a:rPr lang="en-US" sz="1400" b="1" u="none" dirty="0">
                    <a:solidFill>
                      <a:srgbClr val="000000"/>
                    </a:solidFill>
                    <a:effectLst/>
                    <a:ea typeface="Times New Roman" panose="02020603050405020304" pitchFamily="18" charset="0"/>
                    <a:cs typeface="Times New Roman" panose="02020603050405020304" pitchFamily="18" charset="0"/>
                  </a:rPr>
                  <a:t>H1 (Mediation Analysis)</a:t>
                </a:r>
                <a:r>
                  <a:rPr lang="en-US" dirty="0"/>
                  <a:t> </a:t>
                </a:r>
              </a:p>
              <a:p>
                <a:r>
                  <a:rPr lang="en-US" u="none" dirty="0"/>
                  <a:t> </a:t>
                </a:r>
                <a14:m>
                  <m:oMath xmlns:m="http://schemas.openxmlformats.org/officeDocument/2006/math">
                    <m:sSub>
                      <m:sSubPr>
                        <m:ctrlPr>
                          <a:rPr lang="es-ES" i="1" u="none">
                            <a:latin typeface="Cambria Math" panose="02040503050406030204" pitchFamily="18" charset="0"/>
                          </a:rPr>
                        </m:ctrlPr>
                      </m:sSubPr>
                      <m:e>
                        <m:r>
                          <a:rPr lang="es-ES" i="1" u="none">
                            <a:latin typeface="Cambria Math" panose="02040503050406030204" pitchFamily="18" charset="0"/>
                          </a:rPr>
                          <m:t>𝐶𝐴</m:t>
                        </m:r>
                      </m:e>
                      <m:sub>
                        <m:r>
                          <a:rPr lang="es-ES" i="1" u="none">
                            <a:latin typeface="Cambria Math" panose="02040503050406030204" pitchFamily="18" charset="0"/>
                          </a:rPr>
                          <m:t>𝑘</m:t>
                        </m:r>
                      </m:sub>
                    </m:sSub>
                    <m:r>
                      <a:rPr lang="es-ES" i="1" u="none">
                        <a:latin typeface="Cambria Math" panose="02040503050406030204" pitchFamily="18" charset="0"/>
                      </a:rPr>
                      <m:t>=</m:t>
                    </m:r>
                  </m:oMath>
                </a14:m>
                <a:r>
                  <a:rPr lang="en-US" u="none" dirty="0"/>
                  <a:t>​</a:t>
                </a:r>
                <a14:m>
                  <m:oMath xmlns:m="http://schemas.openxmlformats.org/officeDocument/2006/math">
                    <m:sSub>
                      <m:sSubPr>
                        <m:ctrlPr>
                          <a:rPr lang="es-ES" i="1" u="none">
                            <a:latin typeface="Cambria Math" panose="02040503050406030204" pitchFamily="18" charset="0"/>
                          </a:rPr>
                        </m:ctrlPr>
                      </m:sSubPr>
                      <m:e>
                        <m:r>
                          <a:rPr lang="es-ES" i="1" u="none">
                            <a:latin typeface="Cambria Math" panose="02040503050406030204" pitchFamily="18" charset="0"/>
                          </a:rPr>
                          <m:t>𝛼</m:t>
                        </m:r>
                      </m:e>
                      <m:sub>
                        <m:r>
                          <a:rPr lang="es-ES" i="1" u="none">
                            <a:latin typeface="Cambria Math" panose="02040503050406030204" pitchFamily="18" charset="0"/>
                          </a:rPr>
                          <m:t>0</m:t>
                        </m:r>
                      </m:sub>
                    </m:sSub>
                    <m:r>
                      <a:rPr lang="es-ES" i="1" u="none">
                        <a:latin typeface="Cambria Math" panose="02040503050406030204" pitchFamily="18" charset="0"/>
                      </a:rPr>
                      <m:t>+</m:t>
                    </m:r>
                    <m:sSub>
                      <m:sSubPr>
                        <m:ctrlPr>
                          <a:rPr lang="es-ES" i="1" u="none">
                            <a:latin typeface="Cambria Math" panose="02040503050406030204" pitchFamily="18" charset="0"/>
                          </a:rPr>
                        </m:ctrlPr>
                      </m:sSubPr>
                      <m:e>
                        <m:r>
                          <a:rPr lang="es-ES" i="1" u="none">
                            <a:latin typeface="Cambria Math" panose="02040503050406030204" pitchFamily="18" charset="0"/>
                          </a:rPr>
                          <m:t>𝛼</m:t>
                        </m:r>
                      </m:e>
                      <m:sub>
                        <m:r>
                          <a:rPr lang="es-ES" i="1" u="none">
                            <a:latin typeface="Cambria Math" panose="02040503050406030204" pitchFamily="18" charset="0"/>
                          </a:rPr>
                          <m:t>1</m:t>
                        </m:r>
                      </m:sub>
                    </m:sSub>
                    <m:sSub>
                      <m:sSubPr>
                        <m:ctrlPr>
                          <a:rPr lang="es-ES" i="1" u="none">
                            <a:latin typeface="Cambria Math" panose="02040503050406030204" pitchFamily="18" charset="0"/>
                          </a:rPr>
                        </m:ctrlPr>
                      </m:sSubPr>
                      <m:e>
                        <m:r>
                          <a:rPr lang="es-ES" i="1" u="none">
                            <a:latin typeface="Cambria Math" panose="02040503050406030204" pitchFamily="18" charset="0"/>
                          </a:rPr>
                          <m:t>𝐴</m:t>
                        </m:r>
                      </m:e>
                      <m:sub>
                        <m:r>
                          <a:rPr lang="es-ES" i="1" u="none">
                            <a:latin typeface="Cambria Math" panose="02040503050406030204" pitchFamily="18" charset="0"/>
                          </a:rPr>
                          <m:t>h</m:t>
                        </m:r>
                      </m:sub>
                    </m:sSub>
                    <m:r>
                      <a:rPr lang="es-ES" i="1" u="none">
                        <a:latin typeface="Cambria Math" panose="02040503050406030204" pitchFamily="18" charset="0"/>
                      </a:rPr>
                      <m:t>+</m:t>
                    </m:r>
                    <m:r>
                      <a:rPr lang="es-ES" i="1" u="none">
                        <a:latin typeface="Cambria Math" panose="02040503050406030204" pitchFamily="18" charset="0"/>
                      </a:rPr>
                      <m:t>𝜀</m:t>
                    </m:r>
                  </m:oMath>
                </a14:m>
                <a:r>
                  <a:rPr lang="en-US" u="none" dirty="0"/>
                  <a:t> 				[3]</a:t>
                </a:r>
                <a:endParaRPr lang="es-ES" u="none" dirty="0"/>
              </a:p>
              <a:p>
                <a:endParaRPr lang="en-US" u="none" dirty="0"/>
              </a:p>
              <a:p>
                <a:endParaRPr lang="en-US" i="1" u="none" dirty="0"/>
              </a:p>
              <a:p>
                <a14:m>
                  <m:oMath xmlns:m="http://schemas.openxmlformats.org/officeDocument/2006/math">
                    <m:r>
                      <a:rPr lang="es-ES" i="1" u="none">
                        <a:latin typeface="Cambria Math" panose="02040503050406030204" pitchFamily="18" charset="0"/>
                      </a:rPr>
                      <m:t>𝑆𝑊𝐵</m:t>
                    </m:r>
                    <m:r>
                      <a:rPr lang="es-ES" i="1" u="none">
                        <a:latin typeface="Cambria Math" panose="02040503050406030204" pitchFamily="18" charset="0"/>
                      </a:rPr>
                      <m:t>=</m:t>
                    </m:r>
                  </m:oMath>
                </a14:m>
                <a:r>
                  <a:rPr lang="en-US" u="none" dirty="0"/>
                  <a:t>​</a:t>
                </a:r>
                <a14:m>
                  <m:oMath xmlns:m="http://schemas.openxmlformats.org/officeDocument/2006/math">
                    <m:sSub>
                      <m:sSubPr>
                        <m:ctrlPr>
                          <a:rPr lang="es-ES" i="1" u="none">
                            <a:latin typeface="Cambria Math" panose="02040503050406030204" pitchFamily="18" charset="0"/>
                          </a:rPr>
                        </m:ctrlPr>
                      </m:sSubPr>
                      <m:e>
                        <m:r>
                          <a:rPr lang="es-ES" i="1" u="none">
                            <a:latin typeface="Cambria Math" panose="02040503050406030204" pitchFamily="18" charset="0"/>
                          </a:rPr>
                          <m:t>𝛽</m:t>
                        </m:r>
                      </m:e>
                      <m:sub>
                        <m:r>
                          <a:rPr lang="es-ES" i="1" u="none">
                            <a:latin typeface="Cambria Math" panose="02040503050406030204" pitchFamily="18" charset="0"/>
                          </a:rPr>
                          <m:t>0</m:t>
                        </m:r>
                      </m:sub>
                    </m:sSub>
                    <m:r>
                      <a:rPr lang="es-ES" i="1" u="none">
                        <a:latin typeface="Cambria Math" panose="02040503050406030204" pitchFamily="18" charset="0"/>
                      </a:rPr>
                      <m:t>+</m:t>
                    </m:r>
                    <m:sSub>
                      <m:sSubPr>
                        <m:ctrlPr>
                          <a:rPr lang="es-ES" i="1" u="none">
                            <a:latin typeface="Cambria Math" panose="02040503050406030204" pitchFamily="18" charset="0"/>
                          </a:rPr>
                        </m:ctrlPr>
                      </m:sSubPr>
                      <m:e>
                        <m:r>
                          <a:rPr lang="es-ES" i="1" u="none">
                            <a:latin typeface="Cambria Math" panose="02040503050406030204" pitchFamily="18" charset="0"/>
                          </a:rPr>
                          <m:t>𝛽</m:t>
                        </m:r>
                      </m:e>
                      <m:sub>
                        <m:r>
                          <a:rPr lang="es-ES" i="1" u="none">
                            <a:latin typeface="Cambria Math" panose="02040503050406030204" pitchFamily="18" charset="0"/>
                          </a:rPr>
                          <m:t>1</m:t>
                        </m:r>
                      </m:sub>
                    </m:sSub>
                    <m:sSub>
                      <m:sSubPr>
                        <m:ctrlPr>
                          <a:rPr lang="es-ES" i="1" u="none">
                            <a:latin typeface="Cambria Math" panose="02040503050406030204" pitchFamily="18" charset="0"/>
                          </a:rPr>
                        </m:ctrlPr>
                      </m:sSubPr>
                      <m:e>
                        <m:r>
                          <a:rPr lang="es-ES" i="1" u="none">
                            <a:latin typeface="Cambria Math" panose="02040503050406030204" pitchFamily="18" charset="0"/>
                          </a:rPr>
                          <m:t>𝐴</m:t>
                        </m:r>
                      </m:e>
                      <m:sub>
                        <m:r>
                          <a:rPr lang="es-ES" i="1" u="none">
                            <a:latin typeface="Cambria Math" panose="02040503050406030204" pitchFamily="18" charset="0"/>
                          </a:rPr>
                          <m:t>h</m:t>
                        </m:r>
                      </m:sub>
                    </m:sSub>
                    <m:r>
                      <a:rPr lang="es-ES" i="1" u="none">
                        <a:latin typeface="Cambria Math" panose="02040503050406030204" pitchFamily="18" charset="0"/>
                      </a:rPr>
                      <m:t>+</m:t>
                    </m:r>
                    <m:sSub>
                      <m:sSubPr>
                        <m:ctrlPr>
                          <a:rPr lang="es-ES" i="1" u="none">
                            <a:latin typeface="Cambria Math" panose="02040503050406030204" pitchFamily="18" charset="0"/>
                          </a:rPr>
                        </m:ctrlPr>
                      </m:sSubPr>
                      <m:e>
                        <m:r>
                          <a:rPr lang="es-ES" i="1" u="none">
                            <a:latin typeface="Cambria Math" panose="02040503050406030204" pitchFamily="18" charset="0"/>
                          </a:rPr>
                          <m:t>𝛽</m:t>
                        </m:r>
                      </m:e>
                      <m:sub>
                        <m:r>
                          <a:rPr lang="es-ES" i="1" u="none">
                            <a:latin typeface="Cambria Math" panose="02040503050406030204" pitchFamily="18" charset="0"/>
                          </a:rPr>
                          <m:t>2</m:t>
                        </m:r>
                      </m:sub>
                    </m:sSub>
                    <m:sSub>
                      <m:sSubPr>
                        <m:ctrlPr>
                          <a:rPr lang="es-ES" i="1" u="none">
                            <a:latin typeface="Cambria Math" panose="02040503050406030204" pitchFamily="18" charset="0"/>
                          </a:rPr>
                        </m:ctrlPr>
                      </m:sSubPr>
                      <m:e>
                        <m:r>
                          <a:rPr lang="es-ES" i="1" u="none">
                            <a:latin typeface="Cambria Math" panose="02040503050406030204" pitchFamily="18" charset="0"/>
                          </a:rPr>
                          <m:t>𝐶𝐴</m:t>
                        </m:r>
                      </m:e>
                      <m:sub>
                        <m:r>
                          <a:rPr lang="es-ES" i="1" u="none">
                            <a:latin typeface="Cambria Math" panose="02040503050406030204" pitchFamily="18" charset="0"/>
                          </a:rPr>
                          <m:t>𝑘</m:t>
                        </m:r>
                      </m:sub>
                    </m:sSub>
                    <m:r>
                      <a:rPr lang="es-ES" i="1" u="none">
                        <a:latin typeface="Cambria Math" panose="02040503050406030204" pitchFamily="18" charset="0"/>
                      </a:rPr>
                      <m:t>+</m:t>
                    </m:r>
                    <m:r>
                      <a:rPr lang="es-ES" i="1" u="none">
                        <a:latin typeface="Cambria Math" panose="02040503050406030204" pitchFamily="18" charset="0"/>
                      </a:rPr>
                      <m:t>𝜂</m:t>
                    </m:r>
                  </m:oMath>
                </a14:m>
                <a:r>
                  <a:rPr lang="en-US" u="none" dirty="0"/>
                  <a:t>			[4]</a:t>
                </a:r>
                <a:endParaRPr lang="es-ES" u="none" dirty="0"/>
              </a:p>
              <a:p>
                <a:pPr marL="342900" lvl="0" indent="-342900" fontAlgn="base">
                  <a:lnSpc>
                    <a:spcPct val="150000"/>
                  </a:lnSpc>
                  <a:spcAft>
                    <a:spcPts val="800"/>
                  </a:spcAft>
                  <a:buSzPts val="1000"/>
                  <a:buFont typeface="Symbol" panose="05050102010706020507" pitchFamily="18" charset="2"/>
                  <a:buChar char=""/>
                  <a:tabLst>
                    <a:tab pos="457200" algn="l"/>
                  </a:tabLst>
                </a:pPr>
                <a:endParaRPr lang="en-US" sz="1400" b="1" u="none" dirty="0">
                  <a:solidFill>
                    <a:srgbClr val="000000"/>
                  </a:solidFill>
                  <a:effectLst/>
                  <a:ea typeface="Times New Roman" panose="02020603050405020304" pitchFamily="18" charset="0"/>
                  <a:cs typeface="Times New Roman" panose="02020603050405020304" pitchFamily="18" charset="0"/>
                </a:endParaRPr>
              </a:p>
              <a:p>
                <a:pPr lvl="0" fontAlgn="base">
                  <a:lnSpc>
                    <a:spcPct val="150000"/>
                  </a:lnSpc>
                  <a:spcAft>
                    <a:spcPts val="800"/>
                  </a:spcAft>
                  <a:buSzPts val="1000"/>
                  <a:tabLst>
                    <a:tab pos="457200" algn="l"/>
                  </a:tabLst>
                </a:pPr>
                <a:endParaRPr lang="es-ES" sz="1200" u="none" dirty="0">
                  <a:solidFill>
                    <a:srgbClr val="000000"/>
                  </a:solidFill>
                  <a:effectLst/>
                  <a:ea typeface="Calibri" panose="020F0502020204030204" pitchFamily="34" charset="0"/>
                  <a:cs typeface="Times New Roman" panose="02020603050405020304" pitchFamily="18" charset="0"/>
                </a:endParaRPr>
              </a:p>
            </p:txBody>
          </p:sp>
        </mc:Choice>
        <mc:Fallback xmlns="">
          <p:sp>
            <p:nvSpPr>
              <p:cNvPr id="3" name="CuadroTexto 2">
                <a:extLst>
                  <a:ext uri="{FF2B5EF4-FFF2-40B4-BE49-F238E27FC236}">
                    <a16:creationId xmlns:a16="http://schemas.microsoft.com/office/drawing/2014/main" id="{CDA7EEC2-F8DD-02CC-DB94-63D0C07FB14E}"/>
                  </a:ext>
                </a:extLst>
              </p:cNvPr>
              <p:cNvSpPr txBox="1">
                <a:spLocks noRot="1" noChangeAspect="1" noMove="1" noResize="1" noEditPoints="1" noAdjustHandles="1" noChangeArrowheads="1" noChangeShapeType="1" noTextEdit="1"/>
              </p:cNvSpPr>
              <p:nvPr/>
            </p:nvSpPr>
            <p:spPr>
              <a:xfrm>
                <a:off x="1907704" y="1052736"/>
                <a:ext cx="5760640" cy="2494978"/>
              </a:xfrm>
              <a:prstGeom prst="rect">
                <a:avLst/>
              </a:prstGeom>
              <a:blipFill>
                <a:blip r:embed="rId2"/>
                <a:stretch>
                  <a:fillRect l="-317"/>
                </a:stretch>
              </a:blipFill>
            </p:spPr>
            <p:txBody>
              <a:bodyPr/>
              <a:lstStyle/>
              <a:p>
                <a:r>
                  <a:rPr lang="es-ES">
                    <a:noFill/>
                  </a:rPr>
                  <a:t> </a:t>
                </a:r>
              </a:p>
            </p:txBody>
          </p:sp>
        </mc:Fallback>
      </mc:AlternateContent>
      <p:pic>
        <p:nvPicPr>
          <p:cNvPr id="2" name="Imagen 1">
            <a:extLst>
              <a:ext uri="{FF2B5EF4-FFF2-40B4-BE49-F238E27FC236}">
                <a16:creationId xmlns:a16="http://schemas.microsoft.com/office/drawing/2014/main" id="{A738E5B0-8A76-A450-CFC0-703A23295268}"/>
              </a:ext>
            </a:extLst>
          </p:cNvPr>
          <p:cNvPicPr>
            <a:picLocks noChangeAspect="1"/>
          </p:cNvPicPr>
          <p:nvPr/>
        </p:nvPicPr>
        <p:blipFill>
          <a:blip r:embed="rId3"/>
          <a:stretch>
            <a:fillRect/>
          </a:stretch>
        </p:blipFill>
        <p:spPr>
          <a:xfrm>
            <a:off x="1979712" y="3212976"/>
            <a:ext cx="5616624" cy="3052410"/>
          </a:xfrm>
          <a:prstGeom prst="rect">
            <a:avLst/>
          </a:prstGeom>
        </p:spPr>
      </p:pic>
      <p:sp>
        <p:nvSpPr>
          <p:cNvPr id="4" name="11 CuadroTexto">
            <a:extLst>
              <a:ext uri="{FF2B5EF4-FFF2-40B4-BE49-F238E27FC236}">
                <a16:creationId xmlns:a16="http://schemas.microsoft.com/office/drawing/2014/main" id="{FA06EFD3-4ED2-11E8-A999-D9FC4DC63665}"/>
              </a:ext>
            </a:extLst>
          </p:cNvPr>
          <p:cNvSpPr txBox="1">
            <a:spLocks noChangeArrowheads="1"/>
          </p:cNvSpPr>
          <p:nvPr/>
        </p:nvSpPr>
        <p:spPr bwMode="auto">
          <a:xfrm>
            <a:off x="7236296" y="1"/>
            <a:ext cx="1907704" cy="276999"/>
          </a:xfrm>
          <a:prstGeom prst="rect">
            <a:avLst/>
          </a:prstGeom>
          <a:noFill/>
          <a:ln w="9525">
            <a:noFill/>
            <a:miter lim="800000"/>
            <a:headEnd/>
            <a:tailEnd/>
          </a:ln>
        </p:spPr>
        <p:txBody>
          <a:bodyPr wrap="square">
            <a:spAutoFit/>
          </a:bodyPr>
          <a:lstStyle/>
          <a:p>
            <a:pPr algn="r"/>
            <a:r>
              <a:rPr lang="es-ES" sz="1200" u="none" cap="small" dirty="0">
                <a:solidFill>
                  <a:schemeClr val="bg1"/>
                </a:solidFill>
                <a:cs typeface="Times New Roman" panose="02020603050405020304" pitchFamily="18" charset="0"/>
              </a:rPr>
              <a:t>Data and </a:t>
            </a:r>
            <a:r>
              <a:rPr lang="es-ES" sz="1200" u="none" cap="small" dirty="0" err="1">
                <a:solidFill>
                  <a:schemeClr val="bg1"/>
                </a:solidFill>
                <a:cs typeface="Times New Roman" panose="02020603050405020304" pitchFamily="18" charset="0"/>
              </a:rPr>
              <a:t>Metodology</a:t>
            </a:r>
            <a:endParaRPr lang="es-ES" sz="1200" u="none" cap="small" dirty="0">
              <a:solidFill>
                <a:schemeClr val="bg1"/>
              </a:solidFill>
              <a:cs typeface="Times New Roman" panose="02020603050405020304" pitchFamily="18" charset="0"/>
            </a:endParaRPr>
          </a:p>
        </p:txBody>
      </p:sp>
    </p:spTree>
    <p:extLst>
      <p:ext uri="{BB962C8B-B14F-4D97-AF65-F5344CB8AC3E}">
        <p14:creationId xmlns:p14="http://schemas.microsoft.com/office/powerpoint/2010/main" val="3464745500"/>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15512D-A33C-7C4B-B834-A4A6FF9B26E1}"/>
            </a:ext>
          </a:extLst>
        </p:cNvPr>
        <p:cNvGrpSpPr/>
        <p:nvPr/>
      </p:nvGrpSpPr>
      <p:grpSpPr>
        <a:xfrm>
          <a:off x="0" y="0"/>
          <a:ext cx="0" cy="0"/>
          <a:chOff x="0" y="0"/>
          <a:chExt cx="0" cy="0"/>
        </a:xfrm>
      </p:grpSpPr>
      <p:sp>
        <p:nvSpPr>
          <p:cNvPr id="5" name="CuadroTexto 4">
            <a:extLst>
              <a:ext uri="{FF2B5EF4-FFF2-40B4-BE49-F238E27FC236}">
                <a16:creationId xmlns:a16="http://schemas.microsoft.com/office/drawing/2014/main" id="{C55BA8C6-6CD8-C5B2-4A28-B6A6C039E6C4}"/>
              </a:ext>
            </a:extLst>
          </p:cNvPr>
          <p:cNvSpPr txBox="1"/>
          <p:nvPr/>
        </p:nvSpPr>
        <p:spPr>
          <a:xfrm>
            <a:off x="1475656" y="1484784"/>
            <a:ext cx="7488832" cy="803040"/>
          </a:xfrm>
          <a:prstGeom prst="rect">
            <a:avLst/>
          </a:prstGeom>
          <a:noFill/>
        </p:spPr>
        <p:txBody>
          <a:bodyPr wrap="square">
            <a:spAutoFit/>
          </a:bodyPr>
          <a:lstStyle/>
          <a:p>
            <a:pPr marL="457200">
              <a:lnSpc>
                <a:spcPct val="150000"/>
              </a:lnSpc>
              <a:spcAft>
                <a:spcPts val="800"/>
              </a:spcAft>
              <a:buNone/>
            </a:pPr>
            <a:endParaRPr lang="es-ES" sz="1200" i="1" u="none" dirty="0">
              <a:latin typeface="Cambria Math" panose="02040503050406030204" pitchFamily="18" charset="0"/>
              <a:ea typeface="Calibri" panose="020F0502020204030204" pitchFamily="34" charset="0"/>
              <a:cs typeface="Times New Roman" panose="02020603050405020304" pitchFamily="18" charset="0"/>
            </a:endParaRPr>
          </a:p>
          <a:p>
            <a:pPr marL="457200">
              <a:lnSpc>
                <a:spcPct val="150000"/>
              </a:lnSpc>
              <a:spcAft>
                <a:spcPts val="800"/>
              </a:spcAft>
              <a:buNone/>
            </a:pPr>
            <a:endParaRPr lang="es-ES" sz="1600" u="none"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2" name="Picture 1">
            <a:extLst>
              <a:ext uri="{FF2B5EF4-FFF2-40B4-BE49-F238E27FC236}">
                <a16:creationId xmlns:a16="http://schemas.microsoft.com/office/drawing/2014/main" id="{AC0D6722-23B5-9736-96F0-61F6FDD0AABE}"/>
              </a:ext>
            </a:extLst>
          </p:cNvPr>
          <p:cNvPicPr>
            <a:picLocks noChangeAspect="1"/>
          </p:cNvPicPr>
          <p:nvPr/>
        </p:nvPicPr>
        <p:blipFill>
          <a:blip r:embed="rId2"/>
          <a:stretch>
            <a:fillRect/>
          </a:stretch>
        </p:blipFill>
        <p:spPr>
          <a:xfrm>
            <a:off x="1371600" y="1428750"/>
            <a:ext cx="6400800" cy="4000500"/>
          </a:xfrm>
          <a:prstGeom prst="rect">
            <a:avLst/>
          </a:prstGeom>
        </p:spPr>
      </p:pic>
      <p:sp>
        <p:nvSpPr>
          <p:cNvPr id="3" name="11 CuadroTexto">
            <a:extLst>
              <a:ext uri="{FF2B5EF4-FFF2-40B4-BE49-F238E27FC236}">
                <a16:creationId xmlns:a16="http://schemas.microsoft.com/office/drawing/2014/main" id="{C282269F-CFFB-9A6D-286B-E4CEDECF0789}"/>
              </a:ext>
            </a:extLst>
          </p:cNvPr>
          <p:cNvSpPr txBox="1">
            <a:spLocks noChangeArrowheads="1"/>
          </p:cNvSpPr>
          <p:nvPr/>
        </p:nvSpPr>
        <p:spPr bwMode="auto">
          <a:xfrm>
            <a:off x="6588224" y="1"/>
            <a:ext cx="2555776" cy="276999"/>
          </a:xfrm>
          <a:prstGeom prst="rect">
            <a:avLst/>
          </a:prstGeom>
          <a:noFill/>
          <a:ln w="9525">
            <a:noFill/>
            <a:miter lim="800000"/>
            <a:headEnd/>
            <a:tailEnd/>
          </a:ln>
        </p:spPr>
        <p:txBody>
          <a:bodyPr wrap="square">
            <a:spAutoFit/>
          </a:bodyPr>
          <a:lstStyle/>
          <a:p>
            <a:pPr algn="r"/>
            <a:r>
              <a:rPr lang="es-ES" sz="1200" u="none" cap="small" dirty="0">
                <a:solidFill>
                  <a:schemeClr val="bg1"/>
                </a:solidFill>
                <a:cs typeface="Times New Roman" panose="02020603050405020304" pitchFamily="18" charset="0"/>
              </a:rPr>
              <a:t>Data and </a:t>
            </a:r>
            <a:r>
              <a:rPr lang="es-ES" sz="1200" u="none" cap="small" dirty="0" err="1">
                <a:solidFill>
                  <a:schemeClr val="bg1"/>
                </a:solidFill>
                <a:cs typeface="Times New Roman" panose="02020603050405020304" pitchFamily="18" charset="0"/>
              </a:rPr>
              <a:t>Metodology</a:t>
            </a:r>
            <a:endParaRPr lang="es-ES" sz="1200" u="none" cap="small" dirty="0">
              <a:solidFill>
                <a:schemeClr val="bg1"/>
              </a:solidFill>
              <a:cs typeface="Times New Roman" panose="02020603050405020304" pitchFamily="18" charset="0"/>
            </a:endParaRPr>
          </a:p>
        </p:txBody>
      </p:sp>
    </p:spTree>
    <p:extLst>
      <p:ext uri="{BB962C8B-B14F-4D97-AF65-F5344CB8AC3E}">
        <p14:creationId xmlns:p14="http://schemas.microsoft.com/office/powerpoint/2010/main" val="826734435"/>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3" name="CuadroTexto 2">
                <a:extLst>
                  <a:ext uri="{FF2B5EF4-FFF2-40B4-BE49-F238E27FC236}">
                    <a16:creationId xmlns:a16="http://schemas.microsoft.com/office/drawing/2014/main" id="{4E140EBF-4724-6C1B-D52B-DF5F0E01E17C}"/>
                  </a:ext>
                </a:extLst>
              </p:cNvPr>
              <p:cNvSpPr txBox="1"/>
              <p:nvPr/>
            </p:nvSpPr>
            <p:spPr>
              <a:xfrm>
                <a:off x="467544" y="1772817"/>
                <a:ext cx="8568952" cy="993092"/>
              </a:xfrm>
              <a:prstGeom prst="rect">
                <a:avLst/>
              </a:prstGeom>
              <a:noFill/>
            </p:spPr>
            <p:txBody>
              <a:bodyPr wrap="square">
                <a:spAutoFit/>
              </a:bodyPr>
              <a:lstStyle/>
              <a:p>
                <a:pPr marL="457200">
                  <a:lnSpc>
                    <a:spcPct val="150000"/>
                  </a:lnSpc>
                  <a:spcAft>
                    <a:spcPts val="800"/>
                  </a:spcAft>
                  <a:buNone/>
                </a:pPr>
                <a14:m>
                  <m:oMath xmlns:m="http://schemas.openxmlformats.org/officeDocument/2006/math">
                    <m:sSub>
                      <m:sSubPr>
                        <m:ctrlPr>
                          <a:rPr lang="es-ES" sz="1800" i="1" u="none" smtClean="0">
                            <a:effectLst/>
                            <a:latin typeface="Cambria Math" panose="02040503050406030204" pitchFamily="18" charset="0"/>
                            <a:cs typeface="Times New Roman" panose="02020603050405020304" pitchFamily="18" charset="0"/>
                          </a:rPr>
                        </m:ctrlPr>
                      </m:sSubPr>
                      <m:e>
                        <m:r>
                          <a:rPr lang="es-ES" sz="1800" i="1" u="none">
                            <a:effectLst/>
                            <a:latin typeface="Cambria Math" panose="02040503050406030204" pitchFamily="18" charset="0"/>
                            <a:ea typeface="Calibri" panose="020F0502020204030204" pitchFamily="34" charset="0"/>
                            <a:cs typeface="Times New Roman" panose="02020603050405020304" pitchFamily="18" charset="0"/>
                          </a:rPr>
                          <m:t>𝐶𝐴</m:t>
                        </m:r>
                      </m:e>
                      <m:sub>
                        <m:r>
                          <a:rPr lang="es-ES" sz="1800" i="1" u="none">
                            <a:effectLst/>
                            <a:latin typeface="Cambria Math" panose="02040503050406030204" pitchFamily="18" charset="0"/>
                            <a:ea typeface="Calibri" panose="020F0502020204030204" pitchFamily="34" charset="0"/>
                            <a:cs typeface="Times New Roman" panose="02020603050405020304" pitchFamily="18" charset="0"/>
                          </a:rPr>
                          <m:t>𝑘</m:t>
                        </m:r>
                      </m:sub>
                    </m:sSub>
                    <m:r>
                      <a:rPr lang="es-ES" sz="1800" i="1" u="none">
                        <a:effectLst/>
                        <a:latin typeface="Cambria Math" panose="02040503050406030204" pitchFamily="18" charset="0"/>
                        <a:ea typeface="Calibri" panose="020F0502020204030204" pitchFamily="34" charset="0"/>
                        <a:cs typeface="Times New Roman" panose="02020603050405020304" pitchFamily="18" charset="0"/>
                      </a:rPr>
                      <m:t>=</m:t>
                    </m:r>
                    <m:sSub>
                      <m:sSubPr>
                        <m:ctrlPr>
                          <a:rPr lang="es-ES" sz="1800" i="1" u="none">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ctrlPr>
                      </m:sSubPr>
                      <m:e>
                        <m:r>
                          <a:rPr lang="es-ES" sz="1800" i="1" u="none">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𝛼</m:t>
                        </m:r>
                      </m:e>
                      <m:sub>
                        <m:r>
                          <a:rPr lang="es-ES" sz="1800" i="1" u="none">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0</m:t>
                        </m:r>
                      </m:sub>
                    </m:sSub>
                    <m:r>
                      <a:rPr lang="es-ES" sz="1800" i="1" u="none">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m:t>
                    </m:r>
                  </m:oMath>
                </a14:m>
                <a:r>
                  <a:rPr lang="en-US" sz="1800" u="none" dirty="0">
                    <a:solidFill>
                      <a:srgbClr val="000000"/>
                    </a:solidFill>
                    <a:effectLst/>
                    <a:latin typeface="Times New Roman" panose="02020603050405020304" pitchFamily="18" charset="0"/>
                    <a:ea typeface="Times New Roman" panose="02020603050405020304" pitchFamily="18" charset="0"/>
                  </a:rPr>
                  <a:t>​</a:t>
                </a:r>
                <a14:m>
                  <m:oMath xmlns:m="http://schemas.openxmlformats.org/officeDocument/2006/math">
                    <m:sSub>
                      <m:sSubPr>
                        <m:ctrlPr>
                          <a:rPr lang="es-ES" sz="1800" i="1" u="none">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ctrlPr>
                      </m:sSubPr>
                      <m:e>
                        <m:sSub>
                          <m:sSubPr>
                            <m:ctrlPr>
                              <a:rPr lang="es-ES" sz="1800" i="1" u="none">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ctrlPr>
                          </m:sSubPr>
                          <m:e>
                            <m:r>
                              <a:rPr lang="es-ES" sz="1800" i="1" u="none">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𝛼</m:t>
                            </m:r>
                          </m:e>
                          <m:sub>
                            <m:r>
                              <a:rPr lang="es-ES" sz="1800" i="1" u="none">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𝑘</m:t>
                            </m:r>
                          </m:sub>
                        </m:sSub>
                        <m:r>
                          <a:rPr lang="es-ES" sz="1800" i="1" u="none">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𝐴</m:t>
                        </m:r>
                      </m:e>
                      <m:sub>
                        <m:r>
                          <a:rPr lang="es-ES" sz="1800" i="1" u="none">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h</m:t>
                        </m:r>
                      </m:sub>
                    </m:sSub>
                    <m:r>
                      <a:rPr lang="es-ES" sz="1800" i="1" u="none">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es-ES" sz="1800" i="1" u="none">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𝜀</m:t>
                    </m:r>
                  </m:oMath>
                </a14:m>
                <a:r>
                  <a:rPr lang="en-US" sz="1800" u="none" dirty="0">
                    <a:solidFill>
                      <a:srgbClr val="000000"/>
                    </a:solidFill>
                    <a:effectLst/>
                    <a:latin typeface="Times New Roman" panose="02020603050405020304" pitchFamily="18" charset="0"/>
                    <a:ea typeface="Times New Roman" panose="02020603050405020304" pitchFamily="18" charset="0"/>
                  </a:rPr>
                  <a:t>      </a:t>
                </a:r>
                <a:r>
                  <a:rPr lang="en-US" sz="1800" i="1" u="none" dirty="0">
                    <a:solidFill>
                      <a:srgbClr val="000000"/>
                    </a:solidFill>
                    <a:effectLst/>
                    <a:latin typeface="Times New Roman" panose="02020603050405020304" pitchFamily="18" charset="0"/>
                    <a:ea typeface="Times New Roman" panose="02020603050405020304" pitchFamily="18" charset="0"/>
                  </a:rPr>
                  <a:t>k</a:t>
                </a:r>
                <a:r>
                  <a:rPr lang="en-US" sz="1800" u="none" dirty="0">
                    <a:solidFill>
                      <a:srgbClr val="000000"/>
                    </a:solidFill>
                    <a:effectLst/>
                    <a:latin typeface="Times New Roman" panose="02020603050405020304" pitchFamily="18" charset="0"/>
                    <a:ea typeface="Times New Roman" panose="02020603050405020304" pitchFamily="18" charset="0"/>
                  </a:rPr>
                  <a:t>=1,2,…,6                                                                    [5</a:t>
                </a:r>
                <a:r>
                  <a:rPr lang="en-US" sz="1800" u="none" dirty="0">
                    <a:solidFill>
                      <a:srgbClr val="000000"/>
                    </a:solidFill>
                    <a:latin typeface="Times New Roman" panose="02020603050405020304" pitchFamily="18" charset="0"/>
                    <a:ea typeface="Times New Roman" panose="02020603050405020304" pitchFamily="18" charset="0"/>
                  </a:rPr>
                  <a:t>]</a:t>
                </a:r>
                <a:endParaRPr lang="es-ES" sz="1800" i="1" u="none" dirty="0">
                  <a:latin typeface="Cambria Math" panose="02040503050406030204" pitchFamily="18" charset="0"/>
                  <a:ea typeface="Calibri" panose="020F0502020204030204" pitchFamily="34" charset="0"/>
                  <a:cs typeface="Times New Roman" panose="02020603050405020304" pitchFamily="18" charset="0"/>
                </a:endParaRPr>
              </a:p>
              <a:p>
                <a:pPr marL="457200">
                  <a:lnSpc>
                    <a:spcPct val="150000"/>
                  </a:lnSpc>
                  <a:spcAft>
                    <a:spcPts val="800"/>
                  </a:spcAft>
                  <a:buNone/>
                </a:pPr>
                <a14:m>
                  <m:oMath xmlns:m="http://schemas.openxmlformats.org/officeDocument/2006/math">
                    <m:r>
                      <a:rPr lang="es-ES" sz="1800" i="1" u="none">
                        <a:latin typeface="Cambria Math" panose="02040503050406030204" pitchFamily="18" charset="0"/>
                        <a:ea typeface="Calibri" panose="020F0502020204030204" pitchFamily="34" charset="0"/>
                        <a:cs typeface="Times New Roman" panose="02020603050405020304" pitchFamily="18" charset="0"/>
                      </a:rPr>
                      <m:t>𝑆</m:t>
                    </m:r>
                    <m:r>
                      <a:rPr lang="es-ES" sz="1800" i="1" u="none" smtClean="0">
                        <a:latin typeface="Cambria Math" panose="02040503050406030204" pitchFamily="18" charset="0"/>
                        <a:ea typeface="Calibri" panose="020F0502020204030204" pitchFamily="34" charset="0"/>
                        <a:cs typeface="Times New Roman" panose="02020603050405020304" pitchFamily="18" charset="0"/>
                      </a:rPr>
                      <m:t>𝑊</m:t>
                    </m:r>
                    <m:r>
                      <a:rPr lang="es-ES" sz="1800" i="1" u="none">
                        <a:latin typeface="Cambria Math" panose="02040503050406030204" pitchFamily="18" charset="0"/>
                        <a:ea typeface="Calibri" panose="020F0502020204030204" pitchFamily="34" charset="0"/>
                        <a:cs typeface="Times New Roman" panose="02020603050405020304" pitchFamily="18" charset="0"/>
                      </a:rPr>
                      <m:t>𝐵</m:t>
                    </m:r>
                    <m:r>
                      <a:rPr lang="es-ES" sz="1800" i="1" u="none">
                        <a:latin typeface="Cambria Math" panose="02040503050406030204" pitchFamily="18" charset="0"/>
                        <a:ea typeface="Calibri" panose="020F0502020204030204" pitchFamily="34" charset="0"/>
                        <a:cs typeface="Times New Roman" panose="02020603050405020304" pitchFamily="18" charset="0"/>
                      </a:rPr>
                      <m:t>=</m:t>
                    </m:r>
                    <m:r>
                      <a:rPr lang="es-ES" sz="1800" u="none">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m:t>
                    </m:r>
                    <m:sSub>
                      <m:sSubPr>
                        <m:ctrlPr>
                          <a:rPr lang="es-ES" sz="1800" i="1" u="none">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ctrlPr>
                      </m:sSubPr>
                      <m:e>
                        <m:r>
                          <a:rPr lang="es-ES" sz="1800" i="1" u="none">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𝛽</m:t>
                        </m:r>
                      </m:e>
                      <m:sub>
                        <m:r>
                          <a:rPr lang="es-ES" sz="1800" i="1" u="none">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0</m:t>
                        </m:r>
                      </m:sub>
                    </m:sSub>
                    <m:r>
                      <a:rPr lang="es-ES" sz="1800" i="1" u="none">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m:t>
                    </m:r>
                    <m:sSub>
                      <m:sSubPr>
                        <m:ctrlPr>
                          <a:rPr lang="es-ES" sz="1800" i="1" u="none">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ctrlPr>
                      </m:sSubPr>
                      <m:e>
                        <m:sSub>
                          <m:sSubPr>
                            <m:ctrlPr>
                              <a:rPr lang="es-ES" sz="1800" i="1" u="none">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ctrlPr>
                          </m:sSubPr>
                          <m:e>
                            <m:r>
                              <a:rPr lang="es-ES" sz="1800" i="1" u="none">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𝛽</m:t>
                            </m:r>
                          </m:e>
                          <m:sub>
                            <m:r>
                              <a:rPr lang="es-ES" sz="1800" i="1" u="none">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1</m:t>
                            </m:r>
                            <m:r>
                              <a:rPr lang="es-ES" sz="1800" i="1" u="none">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h</m:t>
                            </m:r>
                          </m:sub>
                        </m:sSub>
                        <m:r>
                          <a:rPr lang="es-ES" sz="1800" i="1" u="none">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𝐴</m:t>
                        </m:r>
                      </m:e>
                      <m:sub>
                        <m:r>
                          <a:rPr lang="es-ES" sz="1800" i="1" u="none">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h</m:t>
                        </m:r>
                      </m:sub>
                    </m:sSub>
                    <m:r>
                      <a:rPr lang="es-ES" sz="1800" i="1" u="none">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m:t>
                    </m:r>
                    <m:nary>
                      <m:naryPr>
                        <m:chr m:val="∑"/>
                        <m:limLoc m:val="undOvr"/>
                        <m:ctrlPr>
                          <a:rPr lang="es-ES" sz="1800" i="1" u="none">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ctrlPr>
                      </m:naryPr>
                      <m:sub>
                        <m:r>
                          <a:rPr lang="es-ES" sz="1800" i="1" u="none">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𝑘</m:t>
                        </m:r>
                        <m:r>
                          <a:rPr lang="es-ES" sz="1800" i="1" u="none">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=1</m:t>
                        </m:r>
                      </m:sub>
                      <m:sup>
                        <m:r>
                          <a:rPr lang="es-ES" sz="1800" i="1" u="none">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6</m:t>
                        </m:r>
                      </m:sup>
                      <m:e>
                        <m:sSub>
                          <m:sSubPr>
                            <m:ctrlPr>
                              <a:rPr lang="es-ES" sz="1800" i="1" u="none">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ctrlPr>
                          </m:sSubPr>
                          <m:e>
                            <m:r>
                              <a:rPr lang="es-ES" sz="1800" i="1" u="none">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𝛽</m:t>
                            </m:r>
                          </m:e>
                          <m:sub>
                            <m:r>
                              <a:rPr lang="es-ES" sz="1800" i="1" u="none">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2</m:t>
                            </m:r>
                            <m:r>
                              <a:rPr lang="es-ES" sz="1800" i="1" u="none">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𝑘</m:t>
                            </m:r>
                          </m:sub>
                        </m:sSub>
                        <m:sSub>
                          <m:sSubPr>
                            <m:ctrlPr>
                              <a:rPr lang="es-ES" sz="1800" i="1" u="none">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ctrlPr>
                          </m:sSubPr>
                          <m:e>
                            <m:r>
                              <a:rPr lang="es-ES" sz="1800" i="1" u="none">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𝐶𝐴</m:t>
                            </m:r>
                          </m:e>
                          <m:sub>
                            <m:r>
                              <a:rPr lang="es-ES" sz="1800" i="1" u="none">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𝑘</m:t>
                            </m:r>
                          </m:sub>
                        </m:sSub>
                      </m:e>
                    </m:nary>
                    <m:r>
                      <a:rPr lang="es-ES" sz="1800" i="1" u="none">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m:t>
                    </m:r>
                    <m:r>
                      <a:rPr lang="es-ES" sz="1800" i="1" u="none">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𝜁</m:t>
                    </m:r>
                    <m:r>
                      <a:rPr lang="es-ES" sz="1800" b="0" i="1" u="none" smtClean="0">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      </m:t>
                    </m:r>
                    <m:r>
                      <a:rPr lang="es-ES" sz="1800" b="0" i="1" u="none" smtClean="0">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                                                              </m:t>
                    </m:r>
                    <m:r>
                      <a:rPr lang="es-ES" sz="1800" b="0" i="1" u="none" smtClean="0">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 [6</m:t>
                    </m:r>
                  </m:oMath>
                </a14:m>
                <a:r>
                  <a:rPr lang="es-ES" sz="1800" dirty="0"/>
                  <a:t>]</a:t>
                </a:r>
              </a:p>
            </p:txBody>
          </p:sp>
        </mc:Choice>
        <mc:Fallback>
          <p:sp>
            <p:nvSpPr>
              <p:cNvPr id="3" name="CuadroTexto 2">
                <a:extLst>
                  <a:ext uri="{FF2B5EF4-FFF2-40B4-BE49-F238E27FC236}">
                    <a16:creationId xmlns:a16="http://schemas.microsoft.com/office/drawing/2014/main" id="{4E140EBF-4724-6C1B-D52B-DF5F0E01E17C}"/>
                  </a:ext>
                </a:extLst>
              </p:cNvPr>
              <p:cNvSpPr txBox="1">
                <a:spLocks noRot="1" noChangeAspect="1" noMove="1" noResize="1" noEditPoints="1" noAdjustHandles="1" noChangeArrowheads="1" noChangeShapeType="1" noTextEdit="1"/>
              </p:cNvSpPr>
              <p:nvPr/>
            </p:nvSpPr>
            <p:spPr>
              <a:xfrm>
                <a:off x="467544" y="1772817"/>
                <a:ext cx="8568952" cy="993092"/>
              </a:xfrm>
              <a:prstGeom prst="rect">
                <a:avLst/>
              </a:prstGeom>
              <a:blipFill>
                <a:blip r:embed="rId2"/>
                <a:stretch>
                  <a:fillRect b="-68712"/>
                </a:stretch>
              </a:blipFill>
            </p:spPr>
            <p:txBody>
              <a:bodyPr/>
              <a:lstStyle/>
              <a:p>
                <a:r>
                  <a:rPr lang="es-ES">
                    <a:noFill/>
                  </a:rPr>
                  <a:t> </a:t>
                </a:r>
              </a:p>
            </p:txBody>
          </p:sp>
        </mc:Fallback>
      </mc:AlternateContent>
      <p:sp>
        <p:nvSpPr>
          <p:cNvPr id="2" name="11 CuadroTexto">
            <a:extLst>
              <a:ext uri="{FF2B5EF4-FFF2-40B4-BE49-F238E27FC236}">
                <a16:creationId xmlns:a16="http://schemas.microsoft.com/office/drawing/2014/main" id="{FE1265AE-BFE2-3056-4582-C81001CA826B}"/>
              </a:ext>
            </a:extLst>
          </p:cNvPr>
          <p:cNvSpPr txBox="1">
            <a:spLocks noChangeArrowheads="1"/>
          </p:cNvSpPr>
          <p:nvPr/>
        </p:nvSpPr>
        <p:spPr bwMode="auto">
          <a:xfrm>
            <a:off x="7236296" y="0"/>
            <a:ext cx="1907704" cy="276999"/>
          </a:xfrm>
          <a:prstGeom prst="rect">
            <a:avLst/>
          </a:prstGeom>
          <a:noFill/>
          <a:ln w="9525">
            <a:noFill/>
            <a:miter lim="800000"/>
            <a:headEnd/>
            <a:tailEnd/>
          </a:ln>
        </p:spPr>
        <p:txBody>
          <a:bodyPr wrap="square">
            <a:spAutoFit/>
          </a:bodyPr>
          <a:lstStyle/>
          <a:p>
            <a:pPr algn="r"/>
            <a:r>
              <a:rPr lang="es-ES" sz="1200" u="none" cap="small" dirty="0">
                <a:solidFill>
                  <a:schemeClr val="bg1"/>
                </a:solidFill>
                <a:cs typeface="Times New Roman" panose="02020603050405020304" pitchFamily="18" charset="0"/>
              </a:rPr>
              <a:t>Data and </a:t>
            </a:r>
            <a:r>
              <a:rPr lang="es-ES" sz="1200" u="none" cap="small" dirty="0" err="1">
                <a:solidFill>
                  <a:schemeClr val="bg1"/>
                </a:solidFill>
                <a:cs typeface="Times New Roman" panose="02020603050405020304" pitchFamily="18" charset="0"/>
              </a:rPr>
              <a:t>Metodology</a:t>
            </a:r>
            <a:endParaRPr lang="es-ES" sz="1200" u="none" cap="small" dirty="0">
              <a:solidFill>
                <a:schemeClr val="bg1"/>
              </a:solidFill>
              <a:cs typeface="Times New Roman" panose="02020603050405020304" pitchFamily="18" charset="0"/>
            </a:endParaRPr>
          </a:p>
        </p:txBody>
      </p:sp>
    </p:spTree>
    <p:extLst>
      <p:ext uri="{BB962C8B-B14F-4D97-AF65-F5344CB8AC3E}">
        <p14:creationId xmlns:p14="http://schemas.microsoft.com/office/powerpoint/2010/main" val="2547518633"/>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uadroTexto 2">
                <a:extLst>
                  <a:ext uri="{FF2B5EF4-FFF2-40B4-BE49-F238E27FC236}">
                    <a16:creationId xmlns:a16="http://schemas.microsoft.com/office/drawing/2014/main" id="{4E6169C2-3E58-91C5-31F4-A60B6D44F24A}"/>
                  </a:ext>
                </a:extLst>
              </p:cNvPr>
              <p:cNvSpPr txBox="1"/>
              <p:nvPr/>
            </p:nvSpPr>
            <p:spPr>
              <a:xfrm>
                <a:off x="1043608" y="1124744"/>
                <a:ext cx="7488832" cy="4314001"/>
              </a:xfrm>
              <a:prstGeom prst="rect">
                <a:avLst/>
              </a:prstGeom>
              <a:noFill/>
            </p:spPr>
            <p:txBody>
              <a:bodyPr wrap="square">
                <a:spAutoFit/>
              </a:bodyPr>
              <a:lstStyle/>
              <a:p>
                <a:r>
                  <a:rPr lang="en-US" b="1" u="none" dirty="0"/>
                  <a:t>H2–H4 (Gender Differences and Interaction Effects)</a:t>
                </a:r>
              </a:p>
              <a:p>
                <a:endParaRPr lang="en-US" b="1" u="none" dirty="0"/>
              </a:p>
              <a:p>
                <a:r>
                  <a:rPr lang="en-US" b="1" u="none"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H2</a:t>
                </a:r>
                <a:r>
                  <a:rPr lang="en-US" u="none"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es-ES" sz="1200" u="none" dirty="0">
                  <a:latin typeface="Calibri" panose="020F0502020204030204" pitchFamily="34" charset="0"/>
                  <a:ea typeface="Calibri" panose="020F0502020204030204" pitchFamily="34" charset="0"/>
                  <a:cs typeface="Times New Roman" panose="02020603050405020304" pitchFamily="18" charset="0"/>
                </a:endParaRPr>
              </a:p>
              <a:p>
                <a:pPr marL="457200" algn="just">
                  <a:lnSpc>
                    <a:spcPct val="150000"/>
                  </a:lnSpc>
                  <a:spcAft>
                    <a:spcPts val="800"/>
                  </a:spcAft>
                  <a:buNone/>
                </a:pPr>
                <a14:m>
                  <m:oMath xmlns:m="http://schemas.openxmlformats.org/officeDocument/2006/math">
                    <m:sSub>
                      <m:sSubPr>
                        <m:ctrlPr>
                          <a:rPr lang="es-ES" i="1" u="none">
                            <a:latin typeface="Cambria Math" panose="02040503050406030204" pitchFamily="18" charset="0"/>
                            <a:ea typeface="Calibri" panose="020F0502020204030204" pitchFamily="34" charset="0"/>
                            <a:cs typeface="Times New Roman" panose="02020603050405020304" pitchFamily="18" charset="0"/>
                          </a:rPr>
                        </m:ctrlPr>
                      </m:sSubPr>
                      <m:e>
                        <m:r>
                          <a:rPr lang="es-ES" i="1" u="none">
                            <a:latin typeface="Cambria Math" panose="02040503050406030204" pitchFamily="18" charset="0"/>
                            <a:ea typeface="Calibri" panose="020F0502020204030204" pitchFamily="34" charset="0"/>
                            <a:cs typeface="Times New Roman" panose="02020603050405020304" pitchFamily="18" charset="0"/>
                          </a:rPr>
                          <m:t>𝐼𝑚𝑝</m:t>
                        </m:r>
                      </m:e>
                      <m:sub>
                        <m:r>
                          <a:rPr lang="es-ES" i="1" u="none">
                            <a:latin typeface="Cambria Math" panose="02040503050406030204" pitchFamily="18" charset="0"/>
                            <a:ea typeface="Calibri" panose="020F0502020204030204" pitchFamily="34" charset="0"/>
                            <a:cs typeface="Times New Roman" panose="02020603050405020304" pitchFamily="18" charset="0"/>
                          </a:rPr>
                          <m:t>h</m:t>
                        </m:r>
                      </m:sub>
                    </m:sSub>
                    <m:r>
                      <a:rPr lang="es-ES" i="1" u="none">
                        <a:latin typeface="Cambria Math" panose="02040503050406030204" pitchFamily="18" charset="0"/>
                        <a:ea typeface="Calibri" panose="020F0502020204030204" pitchFamily="34" charset="0"/>
                        <a:cs typeface="Times New Roman" panose="02020603050405020304" pitchFamily="18" charset="0"/>
                      </a:rPr>
                      <m:t>=</m:t>
                    </m:r>
                    <m:sSub>
                      <m:sSubPr>
                        <m:ctrlPr>
                          <a:rPr lang="es-ES" i="1" u="none">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ctrlPr>
                      </m:sSubPr>
                      <m:e>
                        <m:r>
                          <a:rPr lang="es-ES" i="1" u="none">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𝛼</m:t>
                        </m:r>
                      </m:e>
                      <m:sub>
                        <m:r>
                          <a:rPr lang="es-ES" i="1" u="none">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0</m:t>
                        </m:r>
                      </m:sub>
                    </m:sSub>
                    <m:r>
                      <a:rPr lang="es-ES" i="1" u="none">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m:t>
                    </m:r>
                    <m:sSub>
                      <m:sSubPr>
                        <m:ctrlPr>
                          <a:rPr lang="es-ES" i="1" u="none">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ctrlPr>
                      </m:sSubPr>
                      <m:e>
                        <m:r>
                          <a:rPr lang="es-ES" i="1" u="none">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𝛼</m:t>
                        </m:r>
                      </m:e>
                      <m:sub>
                        <m:r>
                          <a:rPr lang="es-ES" i="1" u="none">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1</m:t>
                        </m:r>
                      </m:sub>
                    </m:sSub>
                    <m:r>
                      <a:rPr lang="es-ES" i="1" u="none">
                        <a:latin typeface="Cambria Math" panose="02040503050406030204" pitchFamily="18" charset="0"/>
                        <a:ea typeface="Calibri" panose="020F0502020204030204" pitchFamily="34" charset="0"/>
                        <a:cs typeface="Times New Roman" panose="02020603050405020304" pitchFamily="18" charset="0"/>
                      </a:rPr>
                      <m:t>𝐶𝑂𝐷𝑆𝐸𝑋𝑂</m:t>
                    </m:r>
                    <m:r>
                      <a:rPr lang="es-ES" u="none">
                        <a:latin typeface="Cambria Math" panose="02040503050406030204" pitchFamily="18" charset="0"/>
                        <a:ea typeface="Calibri" panose="020F0502020204030204" pitchFamily="34" charset="0"/>
                        <a:cs typeface="Times New Roman" panose="02020603050405020304" pitchFamily="18" charset="0"/>
                      </a:rPr>
                      <m:t>+</m:t>
                    </m:r>
                    <m:sSub>
                      <m:sSubPr>
                        <m:ctrlPr>
                          <a:rPr lang="es-ES" i="1" u="none">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ctrlPr>
                      </m:sSubPr>
                      <m:e>
                        <m:r>
                          <a:rPr lang="es-ES" i="1" u="none">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𝛽</m:t>
                        </m:r>
                      </m:e>
                      <m:sub>
                        <m:r>
                          <a:rPr lang="es-ES" i="1" u="none">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1</m:t>
                        </m:r>
                      </m:sub>
                    </m:sSub>
                    <m:r>
                      <a:rPr lang="es-ES" i="1" u="none">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𝐼𝑁𝐶</m:t>
                    </m:r>
                    <m:r>
                      <a:rPr lang="es-ES" i="1" u="none">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m:t>
                    </m:r>
                    <m:sSub>
                      <m:sSubPr>
                        <m:ctrlPr>
                          <a:rPr lang="es-ES" i="1" u="none">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ctrlPr>
                      </m:sSubPr>
                      <m:e>
                        <m:r>
                          <a:rPr lang="es-ES" i="1" u="none">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𝛽</m:t>
                        </m:r>
                      </m:e>
                      <m:sub>
                        <m:r>
                          <a:rPr lang="es-ES" i="1" u="none">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2</m:t>
                        </m:r>
                      </m:sub>
                    </m:sSub>
                    <m:r>
                      <a:rPr lang="es-ES" i="1" u="none">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𝐸𝐷𝑈</m:t>
                    </m:r>
                    <m:r>
                      <a:rPr lang="es-ES" i="1" u="none">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m:t>
                    </m:r>
                    <m:sSub>
                      <m:sSubPr>
                        <m:ctrlPr>
                          <a:rPr lang="es-ES" i="1" u="none">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ctrlPr>
                      </m:sSubPr>
                      <m:e>
                        <m:r>
                          <a:rPr lang="es-ES" i="1" u="none">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𝛽</m:t>
                        </m:r>
                      </m:e>
                      <m:sub>
                        <m:r>
                          <a:rPr lang="es-ES" i="1" u="none">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3</m:t>
                        </m:r>
                      </m:sub>
                    </m:sSub>
                    <m:r>
                      <a:rPr lang="es-ES" i="1" u="none">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𝑆𝐼𝑇𝐿𝐴𝐵</m:t>
                    </m:r>
                    <m:r>
                      <a:rPr lang="es-ES" u="none">
                        <a:latin typeface="Cambria Math" panose="02040503050406030204" pitchFamily="18" charset="0"/>
                        <a:ea typeface="Calibri" panose="020F0502020204030204" pitchFamily="34" charset="0"/>
                        <a:cs typeface="Times New Roman" panose="02020603050405020304" pitchFamily="18" charset="0"/>
                      </a:rPr>
                      <m:t> </m:t>
                    </m:r>
                    <m:r>
                      <a:rPr lang="es-ES" i="1" u="none">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m:t>
                    </m:r>
                    <m:r>
                      <a:rPr lang="es-ES" i="1" u="none">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𝜀</m:t>
                    </m:r>
                    <m:r>
                      <a:rPr lang="es-ES" u="none">
                        <a:latin typeface="Cambria Math" panose="02040503050406030204" pitchFamily="18" charset="0"/>
                        <a:ea typeface="Calibri" panose="020F0502020204030204" pitchFamily="34" charset="0"/>
                        <a:cs typeface="Times New Roman" panose="02020603050405020304" pitchFamily="18" charset="0"/>
                      </a:rPr>
                      <m:t> , </m:t>
                    </m:r>
                    <m:r>
                      <a:rPr lang="es-ES" i="1" u="none">
                        <a:latin typeface="Cambria Math" panose="02040503050406030204" pitchFamily="18" charset="0"/>
                        <a:ea typeface="Calibri" panose="020F0502020204030204" pitchFamily="34" charset="0"/>
                        <a:cs typeface="Times New Roman" panose="02020603050405020304" pitchFamily="18" charset="0"/>
                      </a:rPr>
                      <m:t>h</m:t>
                    </m:r>
                    <m:r>
                      <a:rPr lang="es-ES" u="none">
                        <a:latin typeface="Cambria Math" panose="02040503050406030204" pitchFamily="18" charset="0"/>
                        <a:ea typeface="Calibri" panose="020F0502020204030204" pitchFamily="34" charset="0"/>
                        <a:cs typeface="Times New Roman" panose="02020603050405020304" pitchFamily="18" charset="0"/>
                      </a:rPr>
                      <m:t>=1,2,...,8 </m:t>
                    </m:r>
                    <m:r>
                      <a:rPr lang="es-ES" b="0" i="0" u="none" smtClean="0">
                        <a:latin typeface="Cambria Math" panose="02040503050406030204" pitchFamily="18" charset="0"/>
                        <a:ea typeface="Calibri" panose="020F0502020204030204" pitchFamily="34" charset="0"/>
                        <a:cs typeface="Times New Roman" panose="02020603050405020304" pitchFamily="18" charset="0"/>
                      </a:rPr>
                      <m:t>         </m:t>
                    </m:r>
                  </m:oMath>
                </a14:m>
                <a:r>
                  <a:rPr lang="en-US" u="none" dirty="0">
                    <a:latin typeface="Times New Roman" panose="02020603050405020304" pitchFamily="18" charset="0"/>
                    <a:ea typeface="Times New Roman" panose="02020603050405020304" pitchFamily="18" charset="0"/>
                    <a:cs typeface="Times New Roman" panose="02020603050405020304" pitchFamily="18" charset="0"/>
                  </a:rPr>
                  <a:t> [7]</a:t>
                </a:r>
              </a:p>
              <a:p>
                <a:pPr marL="457200" algn="just">
                  <a:lnSpc>
                    <a:spcPct val="150000"/>
                  </a:lnSpc>
                  <a:spcAft>
                    <a:spcPts val="800"/>
                  </a:spcAft>
                  <a:buNone/>
                </a:pPr>
                <a:endParaRPr lang="es-ES" u="none" dirty="0">
                  <a:latin typeface="Calibri" panose="020F0502020204030204" pitchFamily="34" charset="0"/>
                  <a:ea typeface="Calibri" panose="020F0502020204030204" pitchFamily="34" charset="0"/>
                  <a:cs typeface="Times New Roman" panose="02020603050405020304" pitchFamily="18" charset="0"/>
                </a:endParaRPr>
              </a:p>
              <a:p>
                <a:r>
                  <a:rPr lang="en-US" b="1" u="none"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H3</a:t>
                </a:r>
                <a:r>
                  <a:rPr lang="en-US" u="none"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es-ES" u="none" dirty="0">
                  <a:latin typeface="Calibri" panose="020F0502020204030204" pitchFamily="34" charset="0"/>
                  <a:ea typeface="Calibri" panose="020F0502020204030204" pitchFamily="34" charset="0"/>
                  <a:cs typeface="Times New Roman" panose="02020603050405020304" pitchFamily="18" charset="0"/>
                </a:endParaRPr>
              </a:p>
              <a:p>
                <a:pPr marL="457200">
                  <a:lnSpc>
                    <a:spcPct val="150000"/>
                  </a:lnSpc>
                  <a:spcAft>
                    <a:spcPts val="800"/>
                  </a:spcAft>
                </a:pPr>
                <a14:m>
                  <m:oMathPara xmlns:m="http://schemas.openxmlformats.org/officeDocument/2006/math">
                    <m:oMathParaPr>
                      <m:jc m:val="centerGroup"/>
                    </m:oMathParaPr>
                    <m:oMath xmlns:m="http://schemas.openxmlformats.org/officeDocument/2006/math">
                      <m:sSub>
                        <m:sSubPr>
                          <m:ctrlPr>
                            <a:rPr lang="es-ES" i="1" u="none">
                              <a:latin typeface="Cambria Math" panose="02040503050406030204" pitchFamily="18" charset="0"/>
                              <a:ea typeface="Calibri" panose="020F0502020204030204" pitchFamily="34" charset="0"/>
                              <a:cs typeface="Times New Roman" panose="02020603050405020304" pitchFamily="18" charset="0"/>
                            </a:rPr>
                          </m:ctrlPr>
                        </m:sSubPr>
                        <m:e>
                          <m:r>
                            <a:rPr lang="es-ES" i="1" u="none">
                              <a:latin typeface="Cambria Math" panose="02040503050406030204" pitchFamily="18" charset="0"/>
                              <a:ea typeface="Calibri" panose="020F0502020204030204" pitchFamily="34" charset="0"/>
                              <a:cs typeface="Times New Roman" panose="02020603050405020304" pitchFamily="18" charset="0"/>
                            </a:rPr>
                            <m:t>𝑤</m:t>
                          </m:r>
                        </m:e>
                        <m:sub>
                          <m:r>
                            <a:rPr lang="es-ES" i="1" u="none">
                              <a:latin typeface="Cambria Math" panose="02040503050406030204" pitchFamily="18" charset="0"/>
                              <a:ea typeface="Calibri" panose="020F0502020204030204" pitchFamily="34" charset="0"/>
                              <a:cs typeface="Times New Roman" panose="02020603050405020304" pitchFamily="18" charset="0"/>
                            </a:rPr>
                            <m:t>h𝑘</m:t>
                          </m:r>
                        </m:sub>
                      </m:sSub>
                      <m:sSub>
                        <m:sSubPr>
                          <m:ctrlPr>
                            <a:rPr lang="es-ES" i="1" u="none">
                              <a:latin typeface="Cambria Math" panose="02040503050406030204" pitchFamily="18" charset="0"/>
                              <a:ea typeface="Calibri" panose="020F0502020204030204" pitchFamily="34" charset="0"/>
                              <a:cs typeface="Times New Roman" panose="02020603050405020304" pitchFamily="18" charset="0"/>
                            </a:rPr>
                          </m:ctrlPr>
                        </m:sSubPr>
                        <m:e>
                          <m:r>
                            <a:rPr lang="es-ES" i="1" u="none">
                              <a:latin typeface="Cambria Math" panose="02040503050406030204" pitchFamily="18" charset="0"/>
                              <a:ea typeface="Calibri" panose="020F0502020204030204" pitchFamily="34" charset="0"/>
                              <a:cs typeface="Times New Roman" panose="02020603050405020304" pitchFamily="18" charset="0"/>
                            </a:rPr>
                            <m:t>𝐴</m:t>
                          </m:r>
                        </m:e>
                        <m:sub>
                          <m:r>
                            <a:rPr lang="es-ES" i="1" u="none">
                              <a:latin typeface="Cambria Math" panose="02040503050406030204" pitchFamily="18" charset="0"/>
                              <a:ea typeface="Calibri" panose="020F0502020204030204" pitchFamily="34" charset="0"/>
                              <a:cs typeface="Times New Roman" panose="02020603050405020304" pitchFamily="18" charset="0"/>
                            </a:rPr>
                            <m:t>h</m:t>
                          </m:r>
                        </m:sub>
                      </m:sSub>
                      <m:r>
                        <a:rPr lang="es-ES" i="1" u="none">
                          <a:latin typeface="Cambria Math" panose="02040503050406030204" pitchFamily="18" charset="0"/>
                          <a:ea typeface="Calibri" panose="020F0502020204030204" pitchFamily="34" charset="0"/>
                          <a:cs typeface="Times New Roman" panose="02020603050405020304" pitchFamily="18" charset="0"/>
                        </a:rPr>
                        <m:t>=</m:t>
                      </m:r>
                      <m:sSub>
                        <m:sSubPr>
                          <m:ctrlPr>
                            <a:rPr lang="es-ES" i="1" u="none">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ctrlPr>
                        </m:sSubPr>
                        <m:e>
                          <m:r>
                            <a:rPr lang="es-ES" i="1" u="none">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𝛼</m:t>
                          </m:r>
                        </m:e>
                        <m:sub>
                          <m:r>
                            <a:rPr lang="es-ES" i="1" u="none">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0</m:t>
                          </m:r>
                        </m:sub>
                      </m:sSub>
                      <m:r>
                        <a:rPr lang="es-ES" i="1" u="none">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m:t>
                      </m:r>
                      <m:sSub>
                        <m:sSubPr>
                          <m:ctrlPr>
                            <a:rPr lang="es-ES" i="1" u="none">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ctrlPr>
                        </m:sSubPr>
                        <m:e>
                          <m:r>
                            <a:rPr lang="es-ES" i="1" u="none">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𝛼</m:t>
                          </m:r>
                        </m:e>
                        <m:sub>
                          <m:r>
                            <a:rPr lang="es-ES" i="1" u="none">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1</m:t>
                          </m:r>
                        </m:sub>
                      </m:sSub>
                      <m:r>
                        <a:rPr lang="es-ES" i="1" u="none">
                          <a:latin typeface="Cambria Math" panose="02040503050406030204" pitchFamily="18" charset="0"/>
                          <a:ea typeface="Calibri" panose="020F0502020204030204" pitchFamily="34" charset="0"/>
                          <a:cs typeface="Times New Roman" panose="02020603050405020304" pitchFamily="18" charset="0"/>
                        </a:rPr>
                        <m:t>𝐶𝑂𝐷𝑆𝐸𝑋𝑂</m:t>
                      </m:r>
                      <m:r>
                        <a:rPr lang="es-ES" u="none">
                          <a:latin typeface="Cambria Math" panose="02040503050406030204" pitchFamily="18" charset="0"/>
                          <a:ea typeface="Calibri" panose="020F0502020204030204" pitchFamily="34" charset="0"/>
                          <a:cs typeface="Times New Roman" panose="02020603050405020304" pitchFamily="18" charset="0"/>
                        </a:rPr>
                        <m:t>+</m:t>
                      </m:r>
                      <m:sSub>
                        <m:sSubPr>
                          <m:ctrlPr>
                            <a:rPr lang="es-ES" i="1" u="none">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ctrlPr>
                        </m:sSubPr>
                        <m:e>
                          <m:r>
                            <a:rPr lang="es-ES" i="1" u="none">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𝛽</m:t>
                          </m:r>
                        </m:e>
                        <m:sub>
                          <m:r>
                            <a:rPr lang="es-ES" i="1" u="none">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1</m:t>
                          </m:r>
                        </m:sub>
                      </m:sSub>
                      <m:r>
                        <a:rPr lang="es-ES" i="1" u="none">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𝐼𝑁𝐶</m:t>
                      </m:r>
                      <m:r>
                        <a:rPr lang="es-ES" i="1" u="none">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m:t>
                      </m:r>
                      <m:sSub>
                        <m:sSubPr>
                          <m:ctrlPr>
                            <a:rPr lang="es-ES" i="1" u="none">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ctrlPr>
                        </m:sSubPr>
                        <m:e>
                          <m:r>
                            <a:rPr lang="es-ES" i="1" u="none">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𝛽</m:t>
                          </m:r>
                        </m:e>
                        <m:sub>
                          <m:r>
                            <a:rPr lang="es-ES" i="1" u="none">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2</m:t>
                          </m:r>
                        </m:sub>
                      </m:sSub>
                      <m:r>
                        <a:rPr lang="es-ES" i="1" u="none">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𝐸𝐷𝑈</m:t>
                      </m:r>
                      <m:r>
                        <a:rPr lang="es-ES" i="1" u="none">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m:t>
                      </m:r>
                      <m:sSub>
                        <m:sSubPr>
                          <m:ctrlPr>
                            <a:rPr lang="es-ES" i="1" u="none">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ctrlPr>
                        </m:sSubPr>
                        <m:e>
                          <m:r>
                            <a:rPr lang="es-ES" i="1" u="none">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𝛽</m:t>
                          </m:r>
                        </m:e>
                        <m:sub>
                          <m:r>
                            <a:rPr lang="es-ES" i="1" u="none">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3</m:t>
                          </m:r>
                        </m:sub>
                      </m:sSub>
                      <m:r>
                        <a:rPr lang="es-ES" i="1" u="none">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𝑆𝐼𝑇𝐿𝐴𝐵</m:t>
                      </m:r>
                      <m:r>
                        <a:rPr lang="es-ES" u="none">
                          <a:latin typeface="Cambria Math" panose="02040503050406030204" pitchFamily="18" charset="0"/>
                          <a:ea typeface="Calibri" panose="020F0502020204030204" pitchFamily="34" charset="0"/>
                          <a:cs typeface="Times New Roman" panose="02020603050405020304" pitchFamily="18" charset="0"/>
                        </a:rPr>
                        <m:t> </m:t>
                      </m:r>
                      <m:r>
                        <a:rPr lang="es-ES" i="1" u="none">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m:t>
                      </m:r>
                      <m:r>
                        <a:rPr lang="es-ES" i="1" u="none">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𝜀</m:t>
                      </m:r>
                      <m:r>
                        <a:rPr lang="es-ES" u="none">
                          <a:latin typeface="Cambria Math" panose="02040503050406030204" pitchFamily="18" charset="0"/>
                          <a:ea typeface="Calibri" panose="020F0502020204030204" pitchFamily="34" charset="0"/>
                          <a:cs typeface="Times New Roman" panose="02020603050405020304" pitchFamily="18" charset="0"/>
                        </a:rPr>
                        <m:t> ,</m:t>
                      </m:r>
                    </m:oMath>
                  </m:oMathPara>
                </a14:m>
                <a:endParaRPr lang="es-ES" u="none" dirty="0">
                  <a:latin typeface="Calibri" panose="020F0502020204030204" pitchFamily="34" charset="0"/>
                  <a:ea typeface="Calibri" panose="020F0502020204030204" pitchFamily="34" charset="0"/>
                  <a:cs typeface="Times New Roman" panose="02020603050405020304" pitchFamily="18" charset="0"/>
                </a:endParaRPr>
              </a:p>
              <a:p>
                <a:pPr marL="457200">
                  <a:lnSpc>
                    <a:spcPct val="150000"/>
                  </a:lnSpc>
                  <a:spcAft>
                    <a:spcPts val="800"/>
                  </a:spcAft>
                </a:pPr>
                <a14:m>
                  <m:oMath xmlns:m="http://schemas.openxmlformats.org/officeDocument/2006/math">
                    <m:r>
                      <a:rPr lang="es-ES" i="1" u="none">
                        <a:latin typeface="Cambria Math" panose="02040503050406030204" pitchFamily="18" charset="0"/>
                        <a:ea typeface="Calibri" panose="020F0502020204030204" pitchFamily="34" charset="0"/>
                        <a:cs typeface="Times New Roman" panose="02020603050405020304" pitchFamily="18" charset="0"/>
                      </a:rPr>
                      <m:t> </m:t>
                    </m:r>
                    <m:r>
                      <a:rPr lang="es-ES" i="1" u="none">
                        <a:latin typeface="Cambria Math" panose="02040503050406030204" pitchFamily="18" charset="0"/>
                        <a:ea typeface="Calibri" panose="020F0502020204030204" pitchFamily="34" charset="0"/>
                        <a:cs typeface="Times New Roman" panose="02020603050405020304" pitchFamily="18" charset="0"/>
                      </a:rPr>
                      <m:t>𝑘</m:t>
                    </m:r>
                    <m:r>
                      <a:rPr lang="es-ES" u="none">
                        <a:latin typeface="Cambria Math" panose="02040503050406030204" pitchFamily="18" charset="0"/>
                        <a:ea typeface="Calibri" panose="020F0502020204030204" pitchFamily="34" charset="0"/>
                        <a:cs typeface="Times New Roman" panose="02020603050405020304" pitchFamily="18" charset="0"/>
                      </a:rPr>
                      <m:t>=1,2,…,6; </m:t>
                    </m:r>
                    <m:r>
                      <a:rPr lang="es-ES" i="1" u="none">
                        <a:latin typeface="Cambria Math" panose="02040503050406030204" pitchFamily="18" charset="0"/>
                        <a:ea typeface="Calibri" panose="020F0502020204030204" pitchFamily="34" charset="0"/>
                        <a:cs typeface="Times New Roman" panose="02020603050405020304" pitchFamily="18" charset="0"/>
                      </a:rPr>
                      <m:t>h</m:t>
                    </m:r>
                    <m:r>
                      <a:rPr lang="es-ES" u="none">
                        <a:latin typeface="Cambria Math" panose="02040503050406030204" pitchFamily="18" charset="0"/>
                        <a:ea typeface="Calibri" panose="020F0502020204030204" pitchFamily="34" charset="0"/>
                        <a:cs typeface="Times New Roman" panose="02020603050405020304" pitchFamily="18" charset="0"/>
                      </a:rPr>
                      <m:t>=1,2,...,8</m:t>
                    </m:r>
                  </m:oMath>
                </a14:m>
                <a:r>
                  <a:rPr lang="en-US" u="none" dirty="0">
                    <a:latin typeface="Times New Roman" panose="02020603050405020304" pitchFamily="18" charset="0"/>
                    <a:ea typeface="Times New Roman" panose="02020603050405020304" pitchFamily="18" charset="0"/>
                    <a:cs typeface="Times New Roman" panose="02020603050405020304" pitchFamily="18" charset="0"/>
                  </a:rPr>
                  <a:t>.					          [8]</a:t>
                </a:r>
                <a:endParaRPr lang="es-ES" u="none" dirty="0">
                  <a:latin typeface="Calibri" panose="020F0502020204030204" pitchFamily="34" charset="0"/>
                  <a:ea typeface="Calibri" panose="020F0502020204030204" pitchFamily="34" charset="0"/>
                  <a:cs typeface="Times New Roman" panose="02020603050405020304" pitchFamily="18" charset="0"/>
                </a:endParaRPr>
              </a:p>
              <a:p>
                <a:endParaRPr lang="en-US" b="1" u="none"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endParaRPr lang="en-US" b="1" u="none"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r>
                  <a:rPr lang="en-US" b="1" u="none"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H4</a:t>
                </a:r>
                <a:r>
                  <a:rPr lang="en-US" u="none"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s-ES" u="none" dirty="0">
                  <a:effectLst/>
                  <a:latin typeface="Calibri" panose="020F0502020204030204" pitchFamily="34" charset="0"/>
                  <a:ea typeface="Calibri" panose="020F0502020204030204" pitchFamily="34" charset="0"/>
                  <a:cs typeface="Times New Roman" panose="02020603050405020304" pitchFamily="18" charset="0"/>
                </a:endParaRPr>
              </a:p>
              <a:p>
                <a:pPr marL="457200" algn="just">
                  <a:lnSpc>
                    <a:spcPct val="150000"/>
                  </a:lnSpc>
                  <a:spcAft>
                    <a:spcPts val="800"/>
                  </a:spcAft>
                </a:pPr>
                <a14:m>
                  <m:oMath xmlns:m="http://schemas.openxmlformats.org/officeDocument/2006/math">
                    <m:sSub>
                      <m:sSubPr>
                        <m:ctrlPr>
                          <a:rPr lang="es-ES" i="1" u="none">
                            <a:latin typeface="Cambria Math" panose="02040503050406030204" pitchFamily="18" charset="0"/>
                            <a:ea typeface="Calibri" panose="020F0502020204030204" pitchFamily="34" charset="0"/>
                            <a:cs typeface="Times New Roman" panose="02020603050405020304" pitchFamily="18" charset="0"/>
                          </a:rPr>
                        </m:ctrlPr>
                      </m:sSubPr>
                      <m:e>
                        <m:r>
                          <a:rPr lang="es-ES" i="1" u="none">
                            <a:latin typeface="Cambria Math" panose="02040503050406030204" pitchFamily="18" charset="0"/>
                            <a:ea typeface="Calibri" panose="020F0502020204030204" pitchFamily="34" charset="0"/>
                            <a:cs typeface="Times New Roman" panose="02020603050405020304" pitchFamily="18" charset="0"/>
                          </a:rPr>
                          <m:t>𝐶</m:t>
                        </m:r>
                      </m:e>
                      <m:sub>
                        <m:r>
                          <a:rPr lang="es-ES" i="1" u="none">
                            <a:latin typeface="Cambria Math" panose="02040503050406030204" pitchFamily="18" charset="0"/>
                            <a:ea typeface="Calibri" panose="020F0502020204030204" pitchFamily="34" charset="0"/>
                            <a:cs typeface="Times New Roman" panose="02020603050405020304" pitchFamily="18" charset="0"/>
                          </a:rPr>
                          <m:t>𝑘</m:t>
                        </m:r>
                      </m:sub>
                    </m:sSub>
                    <m:r>
                      <a:rPr lang="es-ES" i="1" u="none">
                        <a:latin typeface="Cambria Math" panose="02040503050406030204" pitchFamily="18" charset="0"/>
                        <a:ea typeface="Calibri" panose="020F0502020204030204" pitchFamily="34" charset="0"/>
                        <a:cs typeface="Times New Roman" panose="02020603050405020304" pitchFamily="18" charset="0"/>
                      </a:rPr>
                      <m:t>=</m:t>
                    </m:r>
                    <m:sSub>
                      <m:sSubPr>
                        <m:ctrlPr>
                          <a:rPr lang="es-ES" i="1" u="none">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ctrlPr>
                      </m:sSubPr>
                      <m:e>
                        <m:r>
                          <a:rPr lang="es-ES" i="1" u="none">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𝛼</m:t>
                        </m:r>
                      </m:e>
                      <m:sub>
                        <m:r>
                          <a:rPr lang="es-ES" i="1" u="none">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0</m:t>
                        </m:r>
                      </m:sub>
                    </m:sSub>
                    <m:r>
                      <a:rPr lang="es-ES" i="1" u="none">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m:t>
                    </m:r>
                    <m:sSub>
                      <m:sSubPr>
                        <m:ctrlPr>
                          <a:rPr lang="es-ES" i="1" u="none">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ctrlPr>
                      </m:sSubPr>
                      <m:e>
                        <m:r>
                          <a:rPr lang="es-ES" i="1" u="none">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𝛼</m:t>
                        </m:r>
                      </m:e>
                      <m:sub>
                        <m:r>
                          <a:rPr lang="es-ES" i="1" u="none">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1</m:t>
                        </m:r>
                      </m:sub>
                    </m:sSub>
                    <m:r>
                      <a:rPr lang="es-ES" i="1" u="none">
                        <a:latin typeface="Cambria Math" panose="02040503050406030204" pitchFamily="18" charset="0"/>
                        <a:ea typeface="Calibri" panose="020F0502020204030204" pitchFamily="34" charset="0"/>
                        <a:cs typeface="Times New Roman" panose="02020603050405020304" pitchFamily="18" charset="0"/>
                      </a:rPr>
                      <m:t>𝐶𝑂𝐷𝑆𝐸𝑋𝑂</m:t>
                    </m:r>
                    <m:r>
                      <a:rPr lang="es-ES" u="none">
                        <a:latin typeface="Cambria Math" panose="02040503050406030204" pitchFamily="18" charset="0"/>
                        <a:ea typeface="Calibri" panose="020F0502020204030204" pitchFamily="34" charset="0"/>
                        <a:cs typeface="Times New Roman" panose="02020603050405020304" pitchFamily="18" charset="0"/>
                      </a:rPr>
                      <m:t>+</m:t>
                    </m:r>
                    <m:sSub>
                      <m:sSubPr>
                        <m:ctrlPr>
                          <a:rPr lang="es-ES" i="1" u="none">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ctrlPr>
                      </m:sSubPr>
                      <m:e>
                        <m:r>
                          <a:rPr lang="es-ES" i="1" u="none">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𝛽</m:t>
                        </m:r>
                      </m:e>
                      <m:sub>
                        <m:r>
                          <a:rPr lang="es-ES" i="1" u="none">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1</m:t>
                        </m:r>
                      </m:sub>
                    </m:sSub>
                    <m:r>
                      <a:rPr lang="es-ES" i="1" u="none">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𝐼𝑁𝐶</m:t>
                    </m:r>
                    <m:r>
                      <a:rPr lang="es-ES" i="1" u="none">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m:t>
                    </m:r>
                    <m:sSub>
                      <m:sSubPr>
                        <m:ctrlPr>
                          <a:rPr lang="es-ES" i="1" u="none">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ctrlPr>
                      </m:sSubPr>
                      <m:e>
                        <m:r>
                          <a:rPr lang="es-ES" i="1" u="none">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𝛽</m:t>
                        </m:r>
                      </m:e>
                      <m:sub>
                        <m:r>
                          <a:rPr lang="es-ES" i="1" u="none">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2</m:t>
                        </m:r>
                      </m:sub>
                    </m:sSub>
                    <m:r>
                      <a:rPr lang="es-ES" i="1" u="none">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𝐸𝐷𝑈</m:t>
                    </m:r>
                    <m:r>
                      <a:rPr lang="es-ES" i="1" u="none">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m:t>
                    </m:r>
                    <m:sSub>
                      <m:sSubPr>
                        <m:ctrlPr>
                          <a:rPr lang="es-ES" i="1" u="none">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ctrlPr>
                      </m:sSubPr>
                      <m:e>
                        <m:r>
                          <a:rPr lang="es-ES" i="1" u="none">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𝛽</m:t>
                        </m:r>
                      </m:e>
                      <m:sub>
                        <m:r>
                          <a:rPr lang="es-ES" i="1" u="none">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3</m:t>
                        </m:r>
                      </m:sub>
                    </m:sSub>
                    <m:r>
                      <a:rPr lang="es-ES" i="1" u="none">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𝑆𝐼𝑇𝐿𝐴𝐵</m:t>
                    </m:r>
                    <m:r>
                      <a:rPr lang="es-ES" u="none">
                        <a:latin typeface="Cambria Math" panose="02040503050406030204" pitchFamily="18" charset="0"/>
                        <a:ea typeface="Calibri" panose="020F0502020204030204" pitchFamily="34" charset="0"/>
                        <a:cs typeface="Times New Roman" panose="02020603050405020304" pitchFamily="18" charset="0"/>
                      </a:rPr>
                      <m:t> </m:t>
                    </m:r>
                    <m:r>
                      <a:rPr lang="es-ES" i="1" u="none">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m:t>
                    </m:r>
                    <m:r>
                      <a:rPr lang="es-ES" i="1" u="none">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𝜀</m:t>
                    </m:r>
                    <m:r>
                      <a:rPr lang="es-ES" u="none">
                        <a:latin typeface="Cambria Math" panose="02040503050406030204" pitchFamily="18" charset="0"/>
                        <a:ea typeface="Calibri" panose="020F0502020204030204" pitchFamily="34" charset="0"/>
                        <a:cs typeface="Times New Roman" panose="02020603050405020304" pitchFamily="18" charset="0"/>
                      </a:rPr>
                      <m:t> , </m:t>
                    </m:r>
                    <m:r>
                      <a:rPr lang="es-ES" i="1" u="none">
                        <a:latin typeface="Cambria Math" panose="02040503050406030204" pitchFamily="18" charset="0"/>
                        <a:ea typeface="Calibri" panose="020F0502020204030204" pitchFamily="34" charset="0"/>
                        <a:cs typeface="Times New Roman" panose="02020603050405020304" pitchFamily="18" charset="0"/>
                      </a:rPr>
                      <m:t>𝑘</m:t>
                    </m:r>
                    <m:r>
                      <a:rPr lang="es-ES" u="none">
                        <a:latin typeface="Cambria Math" panose="02040503050406030204" pitchFamily="18" charset="0"/>
                        <a:ea typeface="Calibri" panose="020F0502020204030204" pitchFamily="34" charset="0"/>
                        <a:cs typeface="Times New Roman" panose="02020603050405020304" pitchFamily="18" charset="0"/>
                      </a:rPr>
                      <m:t>=1,2,...,6.</m:t>
                    </m:r>
                    <m:r>
                      <a:rPr lang="es-ES" b="0" i="0" u="none" smtClean="0">
                        <a:latin typeface="Cambria Math" panose="02040503050406030204" pitchFamily="18" charset="0"/>
                        <a:ea typeface="Calibri" panose="020F0502020204030204" pitchFamily="34" charset="0"/>
                        <a:cs typeface="Times New Roman" panose="02020603050405020304" pitchFamily="18" charset="0"/>
                      </a:rPr>
                      <m:t>                 </m:t>
                    </m:r>
                    <m:r>
                      <a:rPr lang="es-ES" u="none">
                        <a:latin typeface="Cambria Math" panose="02040503050406030204" pitchFamily="18" charset="0"/>
                        <a:ea typeface="Calibri" panose="020F0502020204030204" pitchFamily="34" charset="0"/>
                        <a:cs typeface="Times New Roman" panose="02020603050405020304" pitchFamily="18" charset="0"/>
                      </a:rPr>
                      <m:t> </m:t>
                    </m:r>
                  </m:oMath>
                </a14:m>
                <a:r>
                  <a:rPr lang="en-US" u="none" dirty="0">
                    <a:latin typeface="Times New Roman" panose="02020603050405020304" pitchFamily="18" charset="0"/>
                    <a:ea typeface="Times New Roman" panose="02020603050405020304" pitchFamily="18" charset="0"/>
                    <a:cs typeface="Times New Roman" panose="02020603050405020304" pitchFamily="18" charset="0"/>
                  </a:rPr>
                  <a:t> [9]</a:t>
                </a:r>
                <a:endParaRPr lang="es-ES" u="none" dirty="0">
                  <a:latin typeface="Calibri" panose="020F0502020204030204" pitchFamily="34" charset="0"/>
                  <a:ea typeface="Calibri" panose="020F0502020204030204" pitchFamily="34" charset="0"/>
                  <a:cs typeface="Times New Roman" panose="02020603050405020304" pitchFamily="18" charset="0"/>
                </a:endParaRPr>
              </a:p>
              <a:p>
                <a:pPr>
                  <a:buNone/>
                </a:pPr>
                <a:r>
                  <a:rPr lang="en-GB" sz="1000" u="none" dirty="0">
                    <a:effectLst/>
                    <a:latin typeface="Times New Roman" panose="02020603050405020304" pitchFamily="18" charset="0"/>
                    <a:ea typeface="Calibri" panose="020F0502020204030204" pitchFamily="34" charset="0"/>
                    <a:cs typeface="Times New Roman" panose="02020603050405020304" pitchFamily="18" charset="0"/>
                  </a:rPr>
                  <a:t>.</a:t>
                </a:r>
                <a:endParaRPr lang="es-ES" sz="1050" u="none" dirty="0">
                  <a:effectLst/>
                  <a:latin typeface="Calibri" panose="020F0502020204030204" pitchFamily="34" charset="0"/>
                  <a:ea typeface="Calibri" panose="020F0502020204030204" pitchFamily="34" charset="0"/>
                  <a:cs typeface="Times New Roman" panose="02020603050405020304" pitchFamily="18" charset="0"/>
                </a:endParaRPr>
              </a:p>
              <a:p>
                <a:endParaRPr lang="en-US" b="1" u="none" dirty="0"/>
              </a:p>
              <a:p>
                <a:endParaRPr lang="es-ES" b="1" u="none" dirty="0"/>
              </a:p>
            </p:txBody>
          </p:sp>
        </mc:Choice>
        <mc:Fallback xmlns="">
          <p:sp>
            <p:nvSpPr>
              <p:cNvPr id="3" name="CuadroTexto 2">
                <a:extLst>
                  <a:ext uri="{FF2B5EF4-FFF2-40B4-BE49-F238E27FC236}">
                    <a16:creationId xmlns:a16="http://schemas.microsoft.com/office/drawing/2014/main" id="{4E6169C2-3E58-91C5-31F4-A60B6D44F24A}"/>
                  </a:ext>
                </a:extLst>
              </p:cNvPr>
              <p:cNvSpPr txBox="1">
                <a:spLocks noRot="1" noChangeAspect="1" noMove="1" noResize="1" noEditPoints="1" noAdjustHandles="1" noChangeArrowheads="1" noChangeShapeType="1" noTextEdit="1"/>
              </p:cNvSpPr>
              <p:nvPr/>
            </p:nvSpPr>
            <p:spPr>
              <a:xfrm>
                <a:off x="1043608" y="1124744"/>
                <a:ext cx="7488832" cy="4314001"/>
              </a:xfrm>
              <a:prstGeom prst="rect">
                <a:avLst/>
              </a:prstGeom>
              <a:blipFill>
                <a:blip r:embed="rId2"/>
                <a:stretch>
                  <a:fillRect l="-244" t="-424"/>
                </a:stretch>
              </a:blipFill>
            </p:spPr>
            <p:txBody>
              <a:bodyPr/>
              <a:lstStyle/>
              <a:p>
                <a:r>
                  <a:rPr lang="es-ES">
                    <a:noFill/>
                  </a:rPr>
                  <a:t> </a:t>
                </a:r>
              </a:p>
            </p:txBody>
          </p:sp>
        </mc:Fallback>
      </mc:AlternateContent>
      <p:sp>
        <p:nvSpPr>
          <p:cNvPr id="2" name="11 CuadroTexto">
            <a:extLst>
              <a:ext uri="{FF2B5EF4-FFF2-40B4-BE49-F238E27FC236}">
                <a16:creationId xmlns:a16="http://schemas.microsoft.com/office/drawing/2014/main" id="{09904661-F3CE-923F-FF38-601ACFDC6A36}"/>
              </a:ext>
            </a:extLst>
          </p:cNvPr>
          <p:cNvSpPr txBox="1">
            <a:spLocks noChangeArrowheads="1"/>
          </p:cNvSpPr>
          <p:nvPr/>
        </p:nvSpPr>
        <p:spPr bwMode="auto">
          <a:xfrm>
            <a:off x="7236296" y="1"/>
            <a:ext cx="1907704" cy="276999"/>
          </a:xfrm>
          <a:prstGeom prst="rect">
            <a:avLst/>
          </a:prstGeom>
          <a:noFill/>
          <a:ln w="9525">
            <a:noFill/>
            <a:miter lim="800000"/>
            <a:headEnd/>
            <a:tailEnd/>
          </a:ln>
        </p:spPr>
        <p:txBody>
          <a:bodyPr wrap="square">
            <a:spAutoFit/>
          </a:bodyPr>
          <a:lstStyle/>
          <a:p>
            <a:pPr algn="r"/>
            <a:r>
              <a:rPr lang="es-ES" sz="1200" b="1" u="none" cap="small" dirty="0">
                <a:solidFill>
                  <a:schemeClr val="bg1"/>
                </a:solidFill>
                <a:latin typeface="Times New Roman" panose="02020603050405020304" pitchFamily="18" charset="0"/>
                <a:cs typeface="Times New Roman" panose="02020603050405020304" pitchFamily="18" charset="0"/>
              </a:rPr>
              <a:t>Data and </a:t>
            </a:r>
            <a:r>
              <a:rPr lang="es-ES" sz="1200" b="1" u="none" cap="small" dirty="0" err="1">
                <a:solidFill>
                  <a:schemeClr val="bg1"/>
                </a:solidFill>
                <a:latin typeface="Times New Roman" panose="02020603050405020304" pitchFamily="18" charset="0"/>
                <a:cs typeface="Times New Roman" panose="02020603050405020304" pitchFamily="18" charset="0"/>
              </a:rPr>
              <a:t>Metodology</a:t>
            </a:r>
            <a:endParaRPr lang="es-ES" sz="1200" b="1" u="none" cap="small"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33469162"/>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a 1">
            <a:extLst>
              <a:ext uri="{FF2B5EF4-FFF2-40B4-BE49-F238E27FC236}">
                <a16:creationId xmlns:a16="http://schemas.microsoft.com/office/drawing/2014/main" id="{7A3A47AF-B688-6A67-F378-D30D4ED6E923}"/>
              </a:ext>
            </a:extLst>
          </p:cNvPr>
          <p:cNvGraphicFramePr>
            <a:graphicFrameLocks noGrp="1"/>
          </p:cNvGraphicFramePr>
          <p:nvPr>
            <p:extLst>
              <p:ext uri="{D42A27DB-BD31-4B8C-83A1-F6EECF244321}">
                <p14:modId xmlns:p14="http://schemas.microsoft.com/office/powerpoint/2010/main" val="2911180397"/>
              </p:ext>
            </p:extLst>
          </p:nvPr>
        </p:nvGraphicFramePr>
        <p:xfrm>
          <a:off x="1619672" y="1556792"/>
          <a:ext cx="7128792" cy="4680520"/>
        </p:xfrm>
        <a:graphic>
          <a:graphicData uri="http://schemas.openxmlformats.org/drawingml/2006/table">
            <a:tbl>
              <a:tblPr firstRow="1" firstCol="1" bandRow="1"/>
              <a:tblGrid>
                <a:gridCol w="792088">
                  <a:extLst>
                    <a:ext uri="{9D8B030D-6E8A-4147-A177-3AD203B41FA5}">
                      <a16:colId xmlns:a16="http://schemas.microsoft.com/office/drawing/2014/main" val="3266273975"/>
                    </a:ext>
                  </a:extLst>
                </a:gridCol>
                <a:gridCol w="792088">
                  <a:extLst>
                    <a:ext uri="{9D8B030D-6E8A-4147-A177-3AD203B41FA5}">
                      <a16:colId xmlns:a16="http://schemas.microsoft.com/office/drawing/2014/main" val="2577607543"/>
                    </a:ext>
                  </a:extLst>
                </a:gridCol>
                <a:gridCol w="792088">
                  <a:extLst>
                    <a:ext uri="{9D8B030D-6E8A-4147-A177-3AD203B41FA5}">
                      <a16:colId xmlns:a16="http://schemas.microsoft.com/office/drawing/2014/main" val="3396521994"/>
                    </a:ext>
                  </a:extLst>
                </a:gridCol>
                <a:gridCol w="792088">
                  <a:extLst>
                    <a:ext uri="{9D8B030D-6E8A-4147-A177-3AD203B41FA5}">
                      <a16:colId xmlns:a16="http://schemas.microsoft.com/office/drawing/2014/main" val="2426913638"/>
                    </a:ext>
                  </a:extLst>
                </a:gridCol>
                <a:gridCol w="792088">
                  <a:extLst>
                    <a:ext uri="{9D8B030D-6E8A-4147-A177-3AD203B41FA5}">
                      <a16:colId xmlns:a16="http://schemas.microsoft.com/office/drawing/2014/main" val="1006586522"/>
                    </a:ext>
                  </a:extLst>
                </a:gridCol>
                <a:gridCol w="792088">
                  <a:extLst>
                    <a:ext uri="{9D8B030D-6E8A-4147-A177-3AD203B41FA5}">
                      <a16:colId xmlns:a16="http://schemas.microsoft.com/office/drawing/2014/main" val="2096299064"/>
                    </a:ext>
                  </a:extLst>
                </a:gridCol>
                <a:gridCol w="792088">
                  <a:extLst>
                    <a:ext uri="{9D8B030D-6E8A-4147-A177-3AD203B41FA5}">
                      <a16:colId xmlns:a16="http://schemas.microsoft.com/office/drawing/2014/main" val="3652604628"/>
                    </a:ext>
                  </a:extLst>
                </a:gridCol>
                <a:gridCol w="792088">
                  <a:extLst>
                    <a:ext uri="{9D8B030D-6E8A-4147-A177-3AD203B41FA5}">
                      <a16:colId xmlns:a16="http://schemas.microsoft.com/office/drawing/2014/main" val="3491606974"/>
                    </a:ext>
                  </a:extLst>
                </a:gridCol>
                <a:gridCol w="792088">
                  <a:extLst>
                    <a:ext uri="{9D8B030D-6E8A-4147-A177-3AD203B41FA5}">
                      <a16:colId xmlns:a16="http://schemas.microsoft.com/office/drawing/2014/main" val="1840416410"/>
                    </a:ext>
                  </a:extLst>
                </a:gridCol>
              </a:tblGrid>
              <a:tr h="247278">
                <a:tc rowSpan="2">
                  <a:txBody>
                    <a:bodyPr/>
                    <a:lstStyle/>
                    <a:p>
                      <a:pPr>
                        <a:lnSpc>
                          <a:spcPct val="150000"/>
                        </a:lnSpc>
                        <a:spcAft>
                          <a:spcPts val="800"/>
                        </a:spcAft>
                        <a:buNone/>
                      </a:pPr>
                      <a:r>
                        <a:rPr lang="en-US" sz="1100" dirty="0">
                          <a:effectLst/>
                          <a:latin typeface="Trebuchet MS" panose="020B0603020202020204" pitchFamily="34" charset="0"/>
                          <a:ea typeface="Times New Roman" panose="02020603050405020304" pitchFamily="18" charset="0"/>
                          <a:cs typeface="Times New Roman" panose="02020603050405020304" pitchFamily="18" charset="0"/>
                        </a:rPr>
                        <a:t> </a:t>
                      </a:r>
                      <a:endParaRPr lang="es-ES" sz="1100" dirty="0">
                        <a:effectLst/>
                        <a:latin typeface="Trebuchet MS" panose="020B0603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gridSpan="8">
                  <a:txBody>
                    <a:bodyPr/>
                    <a:lstStyle/>
                    <a:p>
                      <a:pPr algn="ctr">
                        <a:lnSpc>
                          <a:spcPct val="150000"/>
                        </a:lnSpc>
                        <a:spcAft>
                          <a:spcPts val="800"/>
                        </a:spcAft>
                        <a:buNone/>
                      </a:pPr>
                      <a:r>
                        <a:rPr lang="en-US" sz="1100" dirty="0">
                          <a:effectLst/>
                          <a:latin typeface="Trebuchet MS" panose="020B0603020202020204" pitchFamily="34" charset="0"/>
                          <a:ea typeface="Times New Roman" panose="02020603050405020304" pitchFamily="18" charset="0"/>
                          <a:cs typeface="Times New Roman" panose="02020603050405020304" pitchFamily="18" charset="0"/>
                        </a:rPr>
                        <a:t>Infrastructure</a:t>
                      </a:r>
                      <a:endParaRPr lang="es-ES" sz="1100" dirty="0">
                        <a:effectLst/>
                        <a:latin typeface="Trebuchet MS" panose="020B0603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extLst>
                  <a:ext uri="{0D108BD9-81ED-4DB2-BD59-A6C34878D82A}">
                    <a16:rowId xmlns:a16="http://schemas.microsoft.com/office/drawing/2014/main" val="1548712626"/>
                  </a:ext>
                </a:extLst>
              </a:tr>
              <a:tr h="247278">
                <a:tc vMerge="1">
                  <a:txBody>
                    <a:bodyPr/>
                    <a:lstStyle/>
                    <a:p>
                      <a:endParaRPr lang="es-ES"/>
                    </a:p>
                  </a:txBody>
                  <a:tcPr/>
                </a:tc>
                <a:tc>
                  <a:txBody>
                    <a:bodyPr/>
                    <a:lstStyle/>
                    <a:p>
                      <a:pPr>
                        <a:lnSpc>
                          <a:spcPct val="150000"/>
                        </a:lnSpc>
                        <a:spcAft>
                          <a:spcPts val="800"/>
                        </a:spcAft>
                        <a:buNone/>
                      </a:pPr>
                      <a:r>
                        <a:rPr lang="en-US" sz="1100">
                          <a:effectLst/>
                          <a:latin typeface="Trebuchet MS" panose="020B0603020202020204" pitchFamily="34" charset="0"/>
                          <a:ea typeface="Times New Roman" panose="02020603050405020304" pitchFamily="18" charset="0"/>
                          <a:cs typeface="Times New Roman" panose="02020603050405020304" pitchFamily="18" charset="0"/>
                        </a:rPr>
                        <a:t>I1</a:t>
                      </a:r>
                      <a:endParaRPr lang="es-ES" sz="1100">
                        <a:effectLst/>
                        <a:latin typeface="Trebuchet MS" panose="020B0603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50000"/>
                        </a:lnSpc>
                        <a:spcAft>
                          <a:spcPts val="800"/>
                        </a:spcAft>
                        <a:buNone/>
                      </a:pPr>
                      <a:r>
                        <a:rPr lang="en-US" sz="1100">
                          <a:effectLst/>
                          <a:latin typeface="Trebuchet MS" panose="020B0603020202020204" pitchFamily="34" charset="0"/>
                          <a:ea typeface="Times New Roman" panose="02020603050405020304" pitchFamily="18" charset="0"/>
                          <a:cs typeface="Times New Roman" panose="02020603050405020304" pitchFamily="18" charset="0"/>
                        </a:rPr>
                        <a:t>I2</a:t>
                      </a:r>
                      <a:endParaRPr lang="es-ES" sz="1100">
                        <a:effectLst/>
                        <a:latin typeface="Trebuchet MS" panose="020B0603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50000"/>
                        </a:lnSpc>
                        <a:spcAft>
                          <a:spcPts val="800"/>
                        </a:spcAft>
                        <a:buNone/>
                      </a:pPr>
                      <a:r>
                        <a:rPr lang="en-US" sz="1100">
                          <a:effectLst/>
                          <a:latin typeface="Trebuchet MS" panose="020B0603020202020204" pitchFamily="34" charset="0"/>
                          <a:ea typeface="Times New Roman" panose="02020603050405020304" pitchFamily="18" charset="0"/>
                          <a:cs typeface="Times New Roman" panose="02020603050405020304" pitchFamily="18" charset="0"/>
                        </a:rPr>
                        <a:t>I3</a:t>
                      </a:r>
                      <a:endParaRPr lang="es-ES" sz="1100">
                        <a:effectLst/>
                        <a:latin typeface="Trebuchet MS" panose="020B0603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50000"/>
                        </a:lnSpc>
                        <a:spcAft>
                          <a:spcPts val="800"/>
                        </a:spcAft>
                        <a:buNone/>
                      </a:pPr>
                      <a:r>
                        <a:rPr lang="en-US" sz="1100" dirty="0">
                          <a:effectLst/>
                          <a:latin typeface="Trebuchet MS" panose="020B0603020202020204" pitchFamily="34" charset="0"/>
                          <a:ea typeface="Times New Roman" panose="02020603050405020304" pitchFamily="18" charset="0"/>
                          <a:cs typeface="Times New Roman" panose="02020603050405020304" pitchFamily="18" charset="0"/>
                        </a:rPr>
                        <a:t>I4</a:t>
                      </a:r>
                      <a:endParaRPr lang="es-ES" sz="1100" dirty="0">
                        <a:effectLst/>
                        <a:latin typeface="Trebuchet MS" panose="020B0603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50000"/>
                        </a:lnSpc>
                        <a:spcAft>
                          <a:spcPts val="800"/>
                        </a:spcAft>
                        <a:buNone/>
                      </a:pPr>
                      <a:r>
                        <a:rPr lang="en-US" sz="1100" dirty="0">
                          <a:effectLst/>
                          <a:latin typeface="Trebuchet MS" panose="020B0603020202020204" pitchFamily="34" charset="0"/>
                          <a:ea typeface="Times New Roman" panose="02020603050405020304" pitchFamily="18" charset="0"/>
                          <a:cs typeface="Times New Roman" panose="02020603050405020304" pitchFamily="18" charset="0"/>
                        </a:rPr>
                        <a:t>I5</a:t>
                      </a:r>
                      <a:endParaRPr lang="es-ES" sz="1100" dirty="0">
                        <a:effectLst/>
                        <a:latin typeface="Trebuchet MS" panose="020B0603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50000"/>
                        </a:lnSpc>
                        <a:spcAft>
                          <a:spcPts val="800"/>
                        </a:spcAft>
                        <a:buNone/>
                      </a:pPr>
                      <a:r>
                        <a:rPr lang="en-US" sz="1100">
                          <a:effectLst/>
                          <a:latin typeface="Trebuchet MS" panose="020B0603020202020204" pitchFamily="34" charset="0"/>
                          <a:ea typeface="Times New Roman" panose="02020603050405020304" pitchFamily="18" charset="0"/>
                          <a:cs typeface="Times New Roman" panose="02020603050405020304" pitchFamily="18" charset="0"/>
                        </a:rPr>
                        <a:t>I6</a:t>
                      </a:r>
                      <a:endParaRPr lang="es-ES" sz="1100">
                        <a:effectLst/>
                        <a:latin typeface="Trebuchet MS" panose="020B0603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50000"/>
                        </a:lnSpc>
                        <a:spcAft>
                          <a:spcPts val="800"/>
                        </a:spcAft>
                        <a:buNone/>
                      </a:pPr>
                      <a:r>
                        <a:rPr lang="en-US" sz="1100">
                          <a:effectLst/>
                          <a:latin typeface="Trebuchet MS" panose="020B0603020202020204" pitchFamily="34" charset="0"/>
                          <a:ea typeface="Times New Roman" panose="02020603050405020304" pitchFamily="18" charset="0"/>
                          <a:cs typeface="Times New Roman" panose="02020603050405020304" pitchFamily="18" charset="0"/>
                        </a:rPr>
                        <a:t>I7</a:t>
                      </a:r>
                      <a:endParaRPr lang="es-ES" sz="1100">
                        <a:effectLst/>
                        <a:latin typeface="Trebuchet MS" panose="020B0603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50000"/>
                        </a:lnSpc>
                        <a:spcAft>
                          <a:spcPts val="800"/>
                        </a:spcAft>
                        <a:buNone/>
                      </a:pPr>
                      <a:r>
                        <a:rPr lang="en-US" sz="1100">
                          <a:effectLst/>
                          <a:latin typeface="Trebuchet MS" panose="020B0603020202020204" pitchFamily="34" charset="0"/>
                          <a:ea typeface="Times New Roman" panose="02020603050405020304" pitchFamily="18" charset="0"/>
                          <a:cs typeface="Times New Roman" panose="02020603050405020304" pitchFamily="18" charset="0"/>
                        </a:rPr>
                        <a:t>I8</a:t>
                      </a:r>
                      <a:endParaRPr lang="es-ES" sz="1100">
                        <a:effectLst/>
                        <a:latin typeface="Trebuchet MS" panose="020B0603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401045988"/>
                  </a:ext>
                </a:extLst>
              </a:tr>
              <a:tr h="269790">
                <a:tc>
                  <a:txBody>
                    <a:bodyPr/>
                    <a:lstStyle/>
                    <a:p>
                      <a:pPr>
                        <a:lnSpc>
                          <a:spcPct val="150000"/>
                        </a:lnSpc>
                        <a:spcAft>
                          <a:spcPts val="800"/>
                        </a:spcAft>
                        <a:buNone/>
                      </a:pPr>
                      <a:r>
                        <a:rPr lang="en-US" sz="1100">
                          <a:effectLst/>
                          <a:latin typeface="Trebuchet MS" panose="020B0603020202020204" pitchFamily="34" charset="0"/>
                          <a:ea typeface="Times New Roman" panose="02020603050405020304" pitchFamily="18" charset="0"/>
                          <a:cs typeface="Times New Roman" panose="02020603050405020304" pitchFamily="18" charset="0"/>
                        </a:rPr>
                        <a:t>Effect</a:t>
                      </a:r>
                      <a:endParaRPr lang="es-ES" sz="1100">
                        <a:effectLst/>
                        <a:latin typeface="Trebuchet MS" panose="020B0603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50000"/>
                        </a:lnSpc>
                        <a:spcAft>
                          <a:spcPts val="800"/>
                        </a:spcAft>
                        <a:buNone/>
                      </a:pPr>
                      <a:r>
                        <a:rPr lang="en-US" sz="1200">
                          <a:effectLst/>
                          <a:latin typeface="Trebuchet MS" panose="020B0603020202020204" pitchFamily="34" charset="0"/>
                          <a:ea typeface="Times New Roman" panose="02020603050405020304" pitchFamily="18" charset="0"/>
                          <a:cs typeface="Times New Roman" panose="02020603050405020304" pitchFamily="18" charset="0"/>
                        </a:rPr>
                        <a:t>β </a:t>
                      </a:r>
                      <a:endParaRPr lang="es-ES" sz="1100">
                        <a:effectLst/>
                        <a:latin typeface="Trebuchet MS" panose="020B0603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50000"/>
                        </a:lnSpc>
                        <a:spcAft>
                          <a:spcPts val="800"/>
                        </a:spcAft>
                        <a:buNone/>
                      </a:pPr>
                      <a:r>
                        <a:rPr lang="en-US" sz="1200">
                          <a:effectLst/>
                          <a:latin typeface="Trebuchet MS" panose="020B0603020202020204" pitchFamily="34" charset="0"/>
                          <a:ea typeface="Times New Roman" panose="02020603050405020304" pitchFamily="18" charset="0"/>
                          <a:cs typeface="Times New Roman" panose="02020603050405020304" pitchFamily="18" charset="0"/>
                        </a:rPr>
                        <a:t>β</a:t>
                      </a:r>
                      <a:endParaRPr lang="es-ES" sz="1100">
                        <a:effectLst/>
                        <a:latin typeface="Trebuchet MS" panose="020B0603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50000"/>
                        </a:lnSpc>
                        <a:spcAft>
                          <a:spcPts val="800"/>
                        </a:spcAft>
                        <a:buNone/>
                      </a:pPr>
                      <a:r>
                        <a:rPr lang="en-US" sz="1200">
                          <a:effectLst/>
                          <a:latin typeface="Trebuchet MS" panose="020B0603020202020204" pitchFamily="34" charset="0"/>
                          <a:ea typeface="Times New Roman" panose="02020603050405020304" pitchFamily="18" charset="0"/>
                          <a:cs typeface="Times New Roman" panose="02020603050405020304" pitchFamily="18" charset="0"/>
                        </a:rPr>
                        <a:t>β</a:t>
                      </a:r>
                      <a:endParaRPr lang="es-ES" sz="1100">
                        <a:effectLst/>
                        <a:latin typeface="Trebuchet MS" panose="020B0603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50000"/>
                        </a:lnSpc>
                        <a:spcAft>
                          <a:spcPts val="800"/>
                        </a:spcAft>
                        <a:buNone/>
                      </a:pPr>
                      <a:r>
                        <a:rPr lang="en-US" sz="1200">
                          <a:effectLst/>
                          <a:latin typeface="Trebuchet MS" panose="020B0603020202020204" pitchFamily="34" charset="0"/>
                          <a:ea typeface="Times New Roman" panose="02020603050405020304" pitchFamily="18" charset="0"/>
                          <a:cs typeface="Times New Roman" panose="02020603050405020304" pitchFamily="18" charset="0"/>
                        </a:rPr>
                        <a:t>β</a:t>
                      </a:r>
                      <a:endParaRPr lang="es-ES" sz="1100">
                        <a:effectLst/>
                        <a:latin typeface="Trebuchet MS" panose="020B0603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50000"/>
                        </a:lnSpc>
                        <a:spcAft>
                          <a:spcPts val="800"/>
                        </a:spcAft>
                        <a:buNone/>
                      </a:pPr>
                      <a:r>
                        <a:rPr lang="en-US" sz="1200" dirty="0">
                          <a:effectLst/>
                          <a:latin typeface="Trebuchet MS" panose="020B0603020202020204" pitchFamily="34" charset="0"/>
                          <a:ea typeface="Times New Roman" panose="02020603050405020304" pitchFamily="18" charset="0"/>
                          <a:cs typeface="Times New Roman" panose="02020603050405020304" pitchFamily="18" charset="0"/>
                        </a:rPr>
                        <a:t>β</a:t>
                      </a:r>
                      <a:endParaRPr lang="es-ES" sz="1100" dirty="0">
                        <a:effectLst/>
                        <a:latin typeface="Trebuchet MS" panose="020B0603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50000"/>
                        </a:lnSpc>
                        <a:spcAft>
                          <a:spcPts val="800"/>
                        </a:spcAft>
                        <a:buNone/>
                      </a:pPr>
                      <a:r>
                        <a:rPr lang="en-US" sz="1200" dirty="0">
                          <a:effectLst/>
                          <a:latin typeface="Trebuchet MS" panose="020B0603020202020204" pitchFamily="34" charset="0"/>
                          <a:ea typeface="Times New Roman" panose="02020603050405020304" pitchFamily="18" charset="0"/>
                          <a:cs typeface="Times New Roman" panose="02020603050405020304" pitchFamily="18" charset="0"/>
                        </a:rPr>
                        <a:t>β</a:t>
                      </a:r>
                      <a:endParaRPr lang="es-ES" sz="1100" dirty="0">
                        <a:effectLst/>
                        <a:latin typeface="Trebuchet MS" panose="020B0603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50000"/>
                        </a:lnSpc>
                        <a:spcAft>
                          <a:spcPts val="800"/>
                        </a:spcAft>
                        <a:buNone/>
                      </a:pPr>
                      <a:r>
                        <a:rPr lang="en-US" sz="1200">
                          <a:effectLst/>
                          <a:latin typeface="Trebuchet MS" panose="020B0603020202020204" pitchFamily="34" charset="0"/>
                          <a:ea typeface="Times New Roman" panose="02020603050405020304" pitchFamily="18" charset="0"/>
                          <a:cs typeface="Times New Roman" panose="02020603050405020304" pitchFamily="18" charset="0"/>
                        </a:rPr>
                        <a:t>β</a:t>
                      </a:r>
                      <a:endParaRPr lang="es-ES" sz="1100">
                        <a:effectLst/>
                        <a:latin typeface="Trebuchet MS" panose="020B0603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50000"/>
                        </a:lnSpc>
                        <a:spcAft>
                          <a:spcPts val="800"/>
                        </a:spcAft>
                        <a:buNone/>
                      </a:pPr>
                      <a:r>
                        <a:rPr lang="en-US" sz="1200">
                          <a:effectLst/>
                          <a:latin typeface="Trebuchet MS" panose="020B0603020202020204" pitchFamily="34" charset="0"/>
                          <a:ea typeface="Times New Roman" panose="02020603050405020304" pitchFamily="18" charset="0"/>
                          <a:cs typeface="Times New Roman" panose="02020603050405020304" pitchFamily="18" charset="0"/>
                        </a:rPr>
                        <a:t>β</a:t>
                      </a:r>
                      <a:endParaRPr lang="es-ES" sz="1100">
                        <a:effectLst/>
                        <a:latin typeface="Trebuchet MS" panose="020B0603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21071843"/>
                  </a:ext>
                </a:extLst>
              </a:tr>
              <a:tr h="247278">
                <a:tc>
                  <a:txBody>
                    <a:bodyPr/>
                    <a:lstStyle/>
                    <a:p>
                      <a:pPr>
                        <a:lnSpc>
                          <a:spcPct val="150000"/>
                        </a:lnSpc>
                        <a:spcAft>
                          <a:spcPts val="800"/>
                        </a:spcAft>
                        <a:buNone/>
                      </a:pPr>
                      <a:r>
                        <a:rPr lang="en-US" sz="1100">
                          <a:effectLst/>
                          <a:latin typeface="Trebuchet MS" panose="020B0603020202020204" pitchFamily="34" charset="0"/>
                          <a:ea typeface="Times New Roman" panose="02020603050405020304" pitchFamily="18" charset="0"/>
                          <a:cs typeface="Times New Roman" panose="02020603050405020304" pitchFamily="18" charset="0"/>
                        </a:rPr>
                        <a:t>Direct</a:t>
                      </a:r>
                      <a:endParaRPr lang="es-ES" sz="1100">
                        <a:effectLst/>
                        <a:latin typeface="Trebuchet MS" panose="020B0603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50000"/>
                        </a:lnSpc>
                        <a:spcAft>
                          <a:spcPts val="800"/>
                        </a:spcAft>
                        <a:buNone/>
                      </a:pPr>
                      <a:r>
                        <a:rPr lang="en-US" sz="1100">
                          <a:effectLst/>
                          <a:latin typeface="Trebuchet MS" panose="020B0603020202020204" pitchFamily="34" charset="0"/>
                          <a:ea typeface="Times New Roman" panose="02020603050405020304" pitchFamily="18" charset="0"/>
                          <a:cs typeface="Times New Roman" panose="02020603050405020304" pitchFamily="18" charset="0"/>
                        </a:rPr>
                        <a:t>0.01</a:t>
                      </a:r>
                      <a:endParaRPr lang="es-ES" sz="1100">
                        <a:effectLst/>
                        <a:latin typeface="Trebuchet MS" panose="020B0603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50000"/>
                        </a:lnSpc>
                        <a:spcAft>
                          <a:spcPts val="800"/>
                        </a:spcAft>
                        <a:buNone/>
                      </a:pPr>
                      <a:r>
                        <a:rPr lang="en-US" sz="1100">
                          <a:effectLst/>
                          <a:latin typeface="Trebuchet MS" panose="020B0603020202020204" pitchFamily="34" charset="0"/>
                          <a:ea typeface="Times New Roman" panose="02020603050405020304" pitchFamily="18" charset="0"/>
                          <a:cs typeface="Times New Roman" panose="02020603050405020304" pitchFamily="18" charset="0"/>
                        </a:rPr>
                        <a:t>-0.023</a:t>
                      </a:r>
                      <a:endParaRPr lang="es-ES" sz="1100">
                        <a:effectLst/>
                        <a:latin typeface="Trebuchet MS" panose="020B0603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50000"/>
                        </a:lnSpc>
                        <a:spcAft>
                          <a:spcPts val="800"/>
                        </a:spcAft>
                        <a:buNone/>
                      </a:pPr>
                      <a:r>
                        <a:rPr lang="en-US" sz="1100">
                          <a:effectLst/>
                          <a:latin typeface="Trebuchet MS" panose="020B0603020202020204" pitchFamily="34" charset="0"/>
                          <a:ea typeface="Times New Roman" panose="02020603050405020304" pitchFamily="18" charset="0"/>
                          <a:cs typeface="Times New Roman" panose="02020603050405020304" pitchFamily="18" charset="0"/>
                        </a:rPr>
                        <a:t>0.027</a:t>
                      </a:r>
                      <a:endParaRPr lang="es-ES" sz="1100">
                        <a:effectLst/>
                        <a:latin typeface="Trebuchet MS" panose="020B0603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50000"/>
                        </a:lnSpc>
                        <a:spcAft>
                          <a:spcPts val="800"/>
                        </a:spcAft>
                        <a:buNone/>
                      </a:pPr>
                      <a:r>
                        <a:rPr lang="en-US" sz="1100">
                          <a:effectLst/>
                          <a:latin typeface="Trebuchet MS" panose="020B0603020202020204" pitchFamily="34" charset="0"/>
                          <a:ea typeface="Times New Roman" panose="02020603050405020304" pitchFamily="18" charset="0"/>
                          <a:cs typeface="Times New Roman" panose="02020603050405020304" pitchFamily="18" charset="0"/>
                        </a:rPr>
                        <a:t>-0.003</a:t>
                      </a:r>
                      <a:endParaRPr lang="es-ES" sz="1100">
                        <a:effectLst/>
                        <a:latin typeface="Trebuchet MS" panose="020B0603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50000"/>
                        </a:lnSpc>
                        <a:spcAft>
                          <a:spcPts val="800"/>
                        </a:spcAft>
                        <a:buNone/>
                      </a:pPr>
                      <a:r>
                        <a:rPr lang="en-US" sz="1100" dirty="0">
                          <a:effectLst/>
                          <a:latin typeface="Trebuchet MS" panose="020B0603020202020204" pitchFamily="34" charset="0"/>
                          <a:ea typeface="Times New Roman" panose="02020603050405020304" pitchFamily="18" charset="0"/>
                          <a:cs typeface="Times New Roman" panose="02020603050405020304" pitchFamily="18" charset="0"/>
                        </a:rPr>
                        <a:t>-0.045</a:t>
                      </a:r>
                      <a:endParaRPr lang="es-ES" sz="1100" dirty="0">
                        <a:effectLst/>
                        <a:latin typeface="Trebuchet MS" panose="020B0603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50000"/>
                        </a:lnSpc>
                        <a:spcAft>
                          <a:spcPts val="800"/>
                        </a:spcAft>
                        <a:buNone/>
                      </a:pPr>
                      <a:r>
                        <a:rPr lang="en-US" sz="1100" dirty="0">
                          <a:effectLst/>
                          <a:latin typeface="Trebuchet MS" panose="020B0603020202020204" pitchFamily="34" charset="0"/>
                          <a:ea typeface="Times New Roman" panose="02020603050405020304" pitchFamily="18" charset="0"/>
                          <a:cs typeface="Times New Roman" panose="02020603050405020304" pitchFamily="18" charset="0"/>
                        </a:rPr>
                        <a:t>0.002</a:t>
                      </a:r>
                      <a:endParaRPr lang="es-ES" sz="1100" dirty="0">
                        <a:effectLst/>
                        <a:latin typeface="Trebuchet MS" panose="020B0603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50000"/>
                        </a:lnSpc>
                        <a:spcAft>
                          <a:spcPts val="800"/>
                        </a:spcAft>
                        <a:buNone/>
                      </a:pPr>
                      <a:r>
                        <a:rPr lang="en-US" sz="1100">
                          <a:effectLst/>
                          <a:latin typeface="Trebuchet MS" panose="020B0603020202020204" pitchFamily="34" charset="0"/>
                          <a:ea typeface="Times New Roman" panose="02020603050405020304" pitchFamily="18" charset="0"/>
                          <a:cs typeface="Times New Roman" panose="02020603050405020304" pitchFamily="18" charset="0"/>
                        </a:rPr>
                        <a:t>0.019</a:t>
                      </a:r>
                      <a:endParaRPr lang="es-ES" sz="1100">
                        <a:effectLst/>
                        <a:latin typeface="Trebuchet MS" panose="020B0603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50000"/>
                        </a:lnSpc>
                        <a:spcAft>
                          <a:spcPts val="800"/>
                        </a:spcAft>
                        <a:buNone/>
                      </a:pPr>
                      <a:r>
                        <a:rPr lang="en-US" sz="1100">
                          <a:effectLst/>
                          <a:latin typeface="Trebuchet MS" panose="020B0603020202020204" pitchFamily="34" charset="0"/>
                          <a:ea typeface="Times New Roman" panose="02020603050405020304" pitchFamily="18" charset="0"/>
                          <a:cs typeface="Times New Roman" panose="02020603050405020304" pitchFamily="18" charset="0"/>
                        </a:rPr>
                        <a:t>0.028</a:t>
                      </a:r>
                      <a:endParaRPr lang="es-ES" sz="1100">
                        <a:effectLst/>
                        <a:latin typeface="Trebuchet MS" panose="020B0603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832436172"/>
                  </a:ext>
                </a:extLst>
              </a:tr>
              <a:tr h="524128">
                <a:tc>
                  <a:txBody>
                    <a:bodyPr/>
                    <a:lstStyle/>
                    <a:p>
                      <a:pPr>
                        <a:lnSpc>
                          <a:spcPct val="150000"/>
                        </a:lnSpc>
                        <a:spcAft>
                          <a:spcPts val="800"/>
                        </a:spcAft>
                        <a:buNone/>
                      </a:pPr>
                      <a:r>
                        <a:rPr lang="en-US" sz="1100">
                          <a:effectLst/>
                          <a:latin typeface="Trebuchet MS" panose="020B0603020202020204" pitchFamily="34" charset="0"/>
                          <a:ea typeface="Times New Roman" panose="02020603050405020304" pitchFamily="18" charset="0"/>
                          <a:cs typeface="Times New Roman" panose="02020603050405020304" pitchFamily="18" charset="0"/>
                        </a:rPr>
                        <a:t>Indirect 1</a:t>
                      </a:r>
                      <a:endParaRPr lang="es-ES" sz="1100">
                        <a:effectLst/>
                        <a:latin typeface="Trebuchet MS" panose="020B0603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50000"/>
                        </a:lnSpc>
                        <a:spcAft>
                          <a:spcPts val="800"/>
                        </a:spcAft>
                        <a:buNone/>
                      </a:pPr>
                      <a:r>
                        <a:rPr lang="en-US" sz="1100">
                          <a:effectLst/>
                          <a:latin typeface="Trebuchet MS" panose="020B0603020202020204" pitchFamily="34" charset="0"/>
                          <a:ea typeface="Times New Roman" panose="02020603050405020304" pitchFamily="18" charset="0"/>
                          <a:cs typeface="Times New Roman" panose="02020603050405020304" pitchFamily="18" charset="0"/>
                        </a:rPr>
                        <a:t>0.025***</a:t>
                      </a:r>
                      <a:endParaRPr lang="es-ES" sz="1100">
                        <a:effectLst/>
                        <a:latin typeface="Trebuchet MS" panose="020B0603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50000"/>
                        </a:lnSpc>
                        <a:spcAft>
                          <a:spcPts val="800"/>
                        </a:spcAft>
                        <a:buNone/>
                      </a:pPr>
                      <a:r>
                        <a:rPr lang="en-US" sz="1100">
                          <a:effectLst/>
                          <a:latin typeface="Trebuchet MS" panose="020B0603020202020204" pitchFamily="34" charset="0"/>
                          <a:ea typeface="Times New Roman" panose="02020603050405020304" pitchFamily="18" charset="0"/>
                          <a:cs typeface="Times New Roman" panose="02020603050405020304" pitchFamily="18" charset="0"/>
                        </a:rPr>
                        <a:t>0.031***</a:t>
                      </a:r>
                      <a:endParaRPr lang="es-ES" sz="1100">
                        <a:effectLst/>
                        <a:latin typeface="Trebuchet MS" panose="020B0603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50000"/>
                        </a:lnSpc>
                        <a:spcAft>
                          <a:spcPts val="800"/>
                        </a:spcAft>
                        <a:buNone/>
                      </a:pPr>
                      <a:r>
                        <a:rPr lang="en-US" sz="1100">
                          <a:effectLst/>
                          <a:latin typeface="Trebuchet MS" panose="020B0603020202020204" pitchFamily="34" charset="0"/>
                          <a:ea typeface="Times New Roman" panose="02020603050405020304" pitchFamily="18" charset="0"/>
                          <a:cs typeface="Times New Roman" panose="02020603050405020304" pitchFamily="18" charset="0"/>
                        </a:rPr>
                        <a:t>0.030***</a:t>
                      </a:r>
                      <a:endParaRPr lang="es-ES" sz="1100">
                        <a:effectLst/>
                        <a:latin typeface="Trebuchet MS" panose="020B0603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50000"/>
                        </a:lnSpc>
                        <a:spcAft>
                          <a:spcPts val="800"/>
                        </a:spcAft>
                        <a:buNone/>
                      </a:pPr>
                      <a:r>
                        <a:rPr lang="en-US" sz="1100">
                          <a:effectLst/>
                          <a:latin typeface="Trebuchet MS" panose="020B0603020202020204" pitchFamily="34" charset="0"/>
                          <a:ea typeface="Times New Roman" panose="02020603050405020304" pitchFamily="18" charset="0"/>
                          <a:cs typeface="Times New Roman" panose="02020603050405020304" pitchFamily="18" charset="0"/>
                        </a:rPr>
                        <a:t>0.033***</a:t>
                      </a:r>
                      <a:endParaRPr lang="es-ES" sz="1100">
                        <a:effectLst/>
                        <a:latin typeface="Trebuchet MS" panose="020B0603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50000"/>
                        </a:lnSpc>
                        <a:spcAft>
                          <a:spcPts val="800"/>
                        </a:spcAft>
                        <a:buNone/>
                      </a:pPr>
                      <a:r>
                        <a:rPr lang="en-US" sz="1100" dirty="0">
                          <a:effectLst/>
                          <a:latin typeface="Trebuchet MS" panose="020B0603020202020204" pitchFamily="34" charset="0"/>
                          <a:ea typeface="Times New Roman" panose="02020603050405020304" pitchFamily="18" charset="0"/>
                          <a:cs typeface="Times New Roman" panose="02020603050405020304" pitchFamily="18" charset="0"/>
                        </a:rPr>
                        <a:t>0.035***</a:t>
                      </a:r>
                      <a:endParaRPr lang="es-ES" sz="1100" dirty="0">
                        <a:effectLst/>
                        <a:latin typeface="Trebuchet MS" panose="020B0603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50000"/>
                        </a:lnSpc>
                        <a:spcAft>
                          <a:spcPts val="800"/>
                        </a:spcAft>
                        <a:buNone/>
                      </a:pPr>
                      <a:r>
                        <a:rPr lang="en-US" sz="1100" dirty="0">
                          <a:effectLst/>
                          <a:latin typeface="Trebuchet MS" panose="020B0603020202020204" pitchFamily="34" charset="0"/>
                          <a:ea typeface="Times New Roman" panose="02020603050405020304" pitchFamily="18" charset="0"/>
                          <a:cs typeface="Times New Roman" panose="02020603050405020304" pitchFamily="18" charset="0"/>
                        </a:rPr>
                        <a:t>0.023**</a:t>
                      </a:r>
                      <a:endParaRPr lang="es-ES" sz="1100" dirty="0">
                        <a:effectLst/>
                        <a:latin typeface="Trebuchet MS" panose="020B0603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50000"/>
                        </a:lnSpc>
                        <a:spcAft>
                          <a:spcPts val="800"/>
                        </a:spcAft>
                        <a:buNone/>
                      </a:pPr>
                      <a:r>
                        <a:rPr lang="en-US" sz="1100" dirty="0">
                          <a:effectLst/>
                          <a:latin typeface="Trebuchet MS" panose="020B0603020202020204" pitchFamily="34" charset="0"/>
                          <a:ea typeface="Times New Roman" panose="02020603050405020304" pitchFamily="18" charset="0"/>
                          <a:cs typeface="Times New Roman" panose="02020603050405020304" pitchFamily="18" charset="0"/>
                        </a:rPr>
                        <a:t>0.041***</a:t>
                      </a:r>
                      <a:endParaRPr lang="es-ES" sz="1100" dirty="0">
                        <a:effectLst/>
                        <a:latin typeface="Trebuchet MS" panose="020B0603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50000"/>
                        </a:lnSpc>
                        <a:spcAft>
                          <a:spcPts val="800"/>
                        </a:spcAft>
                        <a:buNone/>
                      </a:pPr>
                      <a:r>
                        <a:rPr lang="en-US" sz="1100">
                          <a:effectLst/>
                          <a:latin typeface="Trebuchet MS" panose="020B0603020202020204" pitchFamily="34" charset="0"/>
                          <a:ea typeface="Times New Roman" panose="02020603050405020304" pitchFamily="18" charset="0"/>
                          <a:cs typeface="Times New Roman" panose="02020603050405020304" pitchFamily="18" charset="0"/>
                        </a:rPr>
                        <a:t>0.028***</a:t>
                      </a:r>
                      <a:endParaRPr lang="es-ES" sz="1100">
                        <a:effectLst/>
                        <a:latin typeface="Trebuchet MS" panose="020B0603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629300308"/>
                  </a:ext>
                </a:extLst>
              </a:tr>
              <a:tr h="524128">
                <a:tc>
                  <a:txBody>
                    <a:bodyPr/>
                    <a:lstStyle/>
                    <a:p>
                      <a:pPr>
                        <a:lnSpc>
                          <a:spcPct val="150000"/>
                        </a:lnSpc>
                        <a:spcAft>
                          <a:spcPts val="800"/>
                        </a:spcAft>
                        <a:buNone/>
                      </a:pPr>
                      <a:r>
                        <a:rPr lang="en-US" sz="1100">
                          <a:effectLst/>
                          <a:latin typeface="Trebuchet MS" panose="020B0603020202020204" pitchFamily="34" charset="0"/>
                          <a:ea typeface="Times New Roman" panose="02020603050405020304" pitchFamily="18" charset="0"/>
                          <a:cs typeface="Times New Roman" panose="02020603050405020304" pitchFamily="18" charset="0"/>
                        </a:rPr>
                        <a:t>Indirect 2</a:t>
                      </a:r>
                      <a:endParaRPr lang="es-ES" sz="1100">
                        <a:effectLst/>
                        <a:latin typeface="Trebuchet MS" panose="020B0603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50000"/>
                        </a:lnSpc>
                        <a:spcAft>
                          <a:spcPts val="800"/>
                        </a:spcAft>
                        <a:buNone/>
                      </a:pPr>
                      <a:r>
                        <a:rPr lang="en-US" sz="1100">
                          <a:effectLst/>
                          <a:latin typeface="Trebuchet MS" panose="020B0603020202020204" pitchFamily="34" charset="0"/>
                          <a:ea typeface="Times New Roman" panose="02020603050405020304" pitchFamily="18" charset="0"/>
                          <a:cs typeface="Times New Roman" panose="02020603050405020304" pitchFamily="18" charset="0"/>
                        </a:rPr>
                        <a:t>0.014*</a:t>
                      </a:r>
                      <a:endParaRPr lang="es-ES" sz="1100">
                        <a:effectLst/>
                        <a:latin typeface="Trebuchet MS" panose="020B0603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50000"/>
                        </a:lnSpc>
                        <a:spcAft>
                          <a:spcPts val="800"/>
                        </a:spcAft>
                        <a:buNone/>
                      </a:pPr>
                      <a:r>
                        <a:rPr lang="en-US" sz="1100">
                          <a:effectLst/>
                          <a:latin typeface="Trebuchet MS" panose="020B0603020202020204" pitchFamily="34" charset="0"/>
                          <a:ea typeface="Times New Roman" panose="02020603050405020304" pitchFamily="18" charset="0"/>
                          <a:cs typeface="Times New Roman" panose="02020603050405020304" pitchFamily="18" charset="0"/>
                        </a:rPr>
                        <a:t>0.013*</a:t>
                      </a:r>
                      <a:endParaRPr lang="es-ES" sz="1100">
                        <a:effectLst/>
                        <a:latin typeface="Trebuchet MS" panose="020B0603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50000"/>
                        </a:lnSpc>
                        <a:spcAft>
                          <a:spcPts val="800"/>
                        </a:spcAft>
                        <a:buNone/>
                      </a:pPr>
                      <a:r>
                        <a:rPr lang="en-US" sz="1100">
                          <a:effectLst/>
                          <a:latin typeface="Trebuchet MS" panose="020B0603020202020204" pitchFamily="34" charset="0"/>
                          <a:ea typeface="Times New Roman" panose="02020603050405020304" pitchFamily="18" charset="0"/>
                          <a:cs typeface="Times New Roman" panose="02020603050405020304" pitchFamily="18" charset="0"/>
                        </a:rPr>
                        <a:t>0.010*</a:t>
                      </a:r>
                      <a:endParaRPr lang="es-ES" sz="1100">
                        <a:effectLst/>
                        <a:latin typeface="Trebuchet MS" panose="020B0603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50000"/>
                        </a:lnSpc>
                        <a:spcAft>
                          <a:spcPts val="800"/>
                        </a:spcAft>
                        <a:buNone/>
                      </a:pPr>
                      <a:r>
                        <a:rPr lang="en-US" sz="1100">
                          <a:effectLst/>
                          <a:latin typeface="Trebuchet MS" panose="020B0603020202020204" pitchFamily="34" charset="0"/>
                          <a:ea typeface="Times New Roman" panose="02020603050405020304" pitchFamily="18" charset="0"/>
                          <a:cs typeface="Times New Roman" panose="02020603050405020304" pitchFamily="18" charset="0"/>
                        </a:rPr>
                        <a:t>0.013*</a:t>
                      </a:r>
                      <a:endParaRPr lang="es-ES" sz="1100">
                        <a:effectLst/>
                        <a:latin typeface="Trebuchet MS" panose="020B0603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50000"/>
                        </a:lnSpc>
                        <a:spcAft>
                          <a:spcPts val="800"/>
                        </a:spcAft>
                        <a:buNone/>
                      </a:pPr>
                      <a:r>
                        <a:rPr lang="en-US" sz="1100">
                          <a:effectLst/>
                          <a:latin typeface="Trebuchet MS" panose="020B0603020202020204" pitchFamily="34" charset="0"/>
                          <a:ea typeface="Times New Roman" panose="02020603050405020304" pitchFamily="18" charset="0"/>
                          <a:cs typeface="Times New Roman" panose="02020603050405020304" pitchFamily="18" charset="0"/>
                        </a:rPr>
                        <a:t>0.014*</a:t>
                      </a:r>
                      <a:endParaRPr lang="es-ES" sz="1100">
                        <a:effectLst/>
                        <a:latin typeface="Trebuchet MS" panose="020B0603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50000"/>
                        </a:lnSpc>
                        <a:spcAft>
                          <a:spcPts val="800"/>
                        </a:spcAft>
                        <a:buNone/>
                      </a:pPr>
                      <a:r>
                        <a:rPr lang="en-US" sz="1100" dirty="0">
                          <a:effectLst/>
                          <a:latin typeface="Trebuchet MS" panose="020B0603020202020204" pitchFamily="34" charset="0"/>
                          <a:ea typeface="Times New Roman" panose="02020603050405020304" pitchFamily="18" charset="0"/>
                          <a:cs typeface="Times New Roman" panose="02020603050405020304" pitchFamily="18" charset="0"/>
                        </a:rPr>
                        <a:t>0.007*</a:t>
                      </a:r>
                      <a:endParaRPr lang="es-ES" sz="1100" dirty="0">
                        <a:effectLst/>
                        <a:latin typeface="Trebuchet MS" panose="020B0603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50000"/>
                        </a:lnSpc>
                        <a:spcAft>
                          <a:spcPts val="800"/>
                        </a:spcAft>
                        <a:buNone/>
                      </a:pPr>
                      <a:r>
                        <a:rPr lang="en-US" sz="1100" dirty="0">
                          <a:effectLst/>
                          <a:latin typeface="Trebuchet MS" panose="020B0603020202020204" pitchFamily="34" charset="0"/>
                          <a:ea typeface="Times New Roman" panose="02020603050405020304" pitchFamily="18" charset="0"/>
                          <a:cs typeface="Times New Roman" panose="02020603050405020304" pitchFamily="18" charset="0"/>
                        </a:rPr>
                        <a:t>0.015*</a:t>
                      </a:r>
                      <a:endParaRPr lang="es-ES" sz="1100" dirty="0">
                        <a:effectLst/>
                        <a:latin typeface="Trebuchet MS" panose="020B0603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50000"/>
                        </a:lnSpc>
                        <a:spcAft>
                          <a:spcPts val="800"/>
                        </a:spcAft>
                        <a:buNone/>
                      </a:pPr>
                      <a:r>
                        <a:rPr lang="en-US" sz="1100">
                          <a:effectLst/>
                          <a:latin typeface="Trebuchet MS" panose="020B0603020202020204" pitchFamily="34" charset="0"/>
                          <a:ea typeface="Times New Roman" panose="02020603050405020304" pitchFamily="18" charset="0"/>
                          <a:cs typeface="Times New Roman" panose="02020603050405020304" pitchFamily="18" charset="0"/>
                        </a:rPr>
                        <a:t>0.012*</a:t>
                      </a:r>
                      <a:endParaRPr lang="es-ES" sz="1100">
                        <a:effectLst/>
                        <a:latin typeface="Trebuchet MS" panose="020B0603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220828870"/>
                  </a:ext>
                </a:extLst>
              </a:tr>
              <a:tr h="524128">
                <a:tc>
                  <a:txBody>
                    <a:bodyPr/>
                    <a:lstStyle/>
                    <a:p>
                      <a:pPr>
                        <a:lnSpc>
                          <a:spcPct val="150000"/>
                        </a:lnSpc>
                        <a:spcAft>
                          <a:spcPts val="800"/>
                        </a:spcAft>
                        <a:buNone/>
                      </a:pPr>
                      <a:r>
                        <a:rPr lang="en-US" sz="1100">
                          <a:effectLst/>
                          <a:latin typeface="Trebuchet MS" panose="020B0603020202020204" pitchFamily="34" charset="0"/>
                          <a:ea typeface="Times New Roman" panose="02020603050405020304" pitchFamily="18" charset="0"/>
                          <a:cs typeface="Times New Roman" panose="02020603050405020304" pitchFamily="18" charset="0"/>
                        </a:rPr>
                        <a:t>Indirect 3</a:t>
                      </a:r>
                      <a:endParaRPr lang="es-ES" sz="1100">
                        <a:effectLst/>
                        <a:latin typeface="Trebuchet MS" panose="020B0603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50000"/>
                        </a:lnSpc>
                        <a:spcAft>
                          <a:spcPts val="800"/>
                        </a:spcAft>
                        <a:buNone/>
                      </a:pPr>
                      <a:r>
                        <a:rPr lang="en-US" sz="1100">
                          <a:effectLst/>
                          <a:latin typeface="Trebuchet MS" panose="020B0603020202020204" pitchFamily="34" charset="0"/>
                          <a:ea typeface="Times New Roman" panose="02020603050405020304" pitchFamily="18" charset="0"/>
                          <a:cs typeface="Times New Roman" panose="02020603050405020304" pitchFamily="18" charset="0"/>
                        </a:rPr>
                        <a:t>0.012*</a:t>
                      </a:r>
                      <a:endParaRPr lang="es-ES" sz="1100">
                        <a:effectLst/>
                        <a:latin typeface="Trebuchet MS" panose="020B0603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50000"/>
                        </a:lnSpc>
                        <a:spcAft>
                          <a:spcPts val="800"/>
                        </a:spcAft>
                        <a:buNone/>
                      </a:pPr>
                      <a:r>
                        <a:rPr lang="en-US" sz="1100">
                          <a:effectLst/>
                          <a:latin typeface="Trebuchet MS" panose="020B0603020202020204" pitchFamily="34" charset="0"/>
                          <a:ea typeface="Times New Roman" panose="02020603050405020304" pitchFamily="18" charset="0"/>
                          <a:cs typeface="Times New Roman" panose="02020603050405020304" pitchFamily="18" charset="0"/>
                        </a:rPr>
                        <a:t>0.014*</a:t>
                      </a:r>
                      <a:endParaRPr lang="es-ES" sz="1100">
                        <a:effectLst/>
                        <a:latin typeface="Trebuchet MS" panose="020B0603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50000"/>
                        </a:lnSpc>
                        <a:spcAft>
                          <a:spcPts val="800"/>
                        </a:spcAft>
                        <a:buNone/>
                      </a:pPr>
                      <a:r>
                        <a:rPr lang="en-US" sz="1100">
                          <a:effectLst/>
                          <a:latin typeface="Trebuchet MS" panose="020B0603020202020204" pitchFamily="34" charset="0"/>
                          <a:ea typeface="Times New Roman" panose="02020603050405020304" pitchFamily="18" charset="0"/>
                          <a:cs typeface="Times New Roman" panose="02020603050405020304" pitchFamily="18" charset="0"/>
                        </a:rPr>
                        <a:t>0.010*</a:t>
                      </a:r>
                      <a:endParaRPr lang="es-ES" sz="1100">
                        <a:effectLst/>
                        <a:latin typeface="Trebuchet MS" panose="020B0603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50000"/>
                        </a:lnSpc>
                        <a:spcAft>
                          <a:spcPts val="800"/>
                        </a:spcAft>
                        <a:buNone/>
                      </a:pPr>
                      <a:r>
                        <a:rPr lang="en-US" sz="1100">
                          <a:effectLst/>
                          <a:latin typeface="Trebuchet MS" panose="020B0603020202020204" pitchFamily="34" charset="0"/>
                          <a:ea typeface="Times New Roman" panose="02020603050405020304" pitchFamily="18" charset="0"/>
                          <a:cs typeface="Times New Roman" panose="02020603050405020304" pitchFamily="18" charset="0"/>
                        </a:rPr>
                        <a:t>0.012*</a:t>
                      </a:r>
                      <a:endParaRPr lang="es-ES" sz="1100">
                        <a:effectLst/>
                        <a:latin typeface="Trebuchet MS" panose="020B0603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50000"/>
                        </a:lnSpc>
                        <a:spcAft>
                          <a:spcPts val="800"/>
                        </a:spcAft>
                        <a:buNone/>
                      </a:pPr>
                      <a:r>
                        <a:rPr lang="en-US" sz="1100">
                          <a:effectLst/>
                          <a:latin typeface="Trebuchet MS" panose="020B0603020202020204" pitchFamily="34" charset="0"/>
                          <a:ea typeface="Times New Roman" panose="02020603050405020304" pitchFamily="18" charset="0"/>
                          <a:cs typeface="Times New Roman" panose="02020603050405020304" pitchFamily="18" charset="0"/>
                        </a:rPr>
                        <a:t>0.010*</a:t>
                      </a:r>
                      <a:endParaRPr lang="es-ES" sz="1100">
                        <a:effectLst/>
                        <a:latin typeface="Trebuchet MS" panose="020B0603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50000"/>
                        </a:lnSpc>
                        <a:spcAft>
                          <a:spcPts val="800"/>
                        </a:spcAft>
                        <a:buNone/>
                      </a:pPr>
                      <a:r>
                        <a:rPr lang="en-US" sz="1100" dirty="0">
                          <a:effectLst/>
                          <a:latin typeface="Trebuchet MS" panose="020B0603020202020204" pitchFamily="34" charset="0"/>
                          <a:ea typeface="Times New Roman" panose="02020603050405020304" pitchFamily="18" charset="0"/>
                          <a:cs typeface="Times New Roman" panose="02020603050405020304" pitchFamily="18" charset="0"/>
                        </a:rPr>
                        <a:t>0.010*</a:t>
                      </a:r>
                      <a:endParaRPr lang="es-ES" sz="1100" dirty="0">
                        <a:effectLst/>
                        <a:latin typeface="Trebuchet MS" panose="020B0603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50000"/>
                        </a:lnSpc>
                        <a:spcAft>
                          <a:spcPts val="800"/>
                        </a:spcAft>
                        <a:buNone/>
                      </a:pPr>
                      <a:r>
                        <a:rPr lang="en-US" sz="1100" dirty="0">
                          <a:effectLst/>
                          <a:latin typeface="Trebuchet MS" panose="020B0603020202020204" pitchFamily="34" charset="0"/>
                          <a:ea typeface="Times New Roman" panose="02020603050405020304" pitchFamily="18" charset="0"/>
                          <a:cs typeface="Times New Roman" panose="02020603050405020304" pitchFamily="18" charset="0"/>
                        </a:rPr>
                        <a:t>0.013*</a:t>
                      </a:r>
                      <a:endParaRPr lang="es-ES" sz="1100" dirty="0">
                        <a:effectLst/>
                        <a:latin typeface="Trebuchet MS" panose="020B0603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50000"/>
                        </a:lnSpc>
                        <a:spcAft>
                          <a:spcPts val="800"/>
                        </a:spcAft>
                        <a:buNone/>
                      </a:pPr>
                      <a:r>
                        <a:rPr lang="en-US" sz="1100">
                          <a:effectLst/>
                          <a:latin typeface="Trebuchet MS" panose="020B0603020202020204" pitchFamily="34" charset="0"/>
                          <a:ea typeface="Times New Roman" panose="02020603050405020304" pitchFamily="18" charset="0"/>
                          <a:cs typeface="Times New Roman" panose="02020603050405020304" pitchFamily="18" charset="0"/>
                        </a:rPr>
                        <a:t>0.011*</a:t>
                      </a:r>
                      <a:endParaRPr lang="es-ES" sz="1100">
                        <a:effectLst/>
                        <a:latin typeface="Trebuchet MS" panose="020B0603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13915101"/>
                  </a:ext>
                </a:extLst>
              </a:tr>
              <a:tr h="524128">
                <a:tc>
                  <a:txBody>
                    <a:bodyPr/>
                    <a:lstStyle/>
                    <a:p>
                      <a:pPr>
                        <a:lnSpc>
                          <a:spcPct val="150000"/>
                        </a:lnSpc>
                        <a:spcAft>
                          <a:spcPts val="800"/>
                        </a:spcAft>
                        <a:buNone/>
                      </a:pPr>
                      <a:r>
                        <a:rPr lang="en-US" sz="1100">
                          <a:effectLst/>
                          <a:latin typeface="Trebuchet MS" panose="020B0603020202020204" pitchFamily="34" charset="0"/>
                          <a:ea typeface="Times New Roman" panose="02020603050405020304" pitchFamily="18" charset="0"/>
                          <a:cs typeface="Times New Roman" panose="02020603050405020304" pitchFamily="18" charset="0"/>
                        </a:rPr>
                        <a:t>Indirect 4</a:t>
                      </a:r>
                      <a:endParaRPr lang="es-ES" sz="1100">
                        <a:effectLst/>
                        <a:latin typeface="Trebuchet MS" panose="020B0603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50000"/>
                        </a:lnSpc>
                        <a:spcAft>
                          <a:spcPts val="800"/>
                        </a:spcAft>
                        <a:buNone/>
                      </a:pPr>
                      <a:r>
                        <a:rPr lang="en-US" sz="1100">
                          <a:effectLst/>
                          <a:latin typeface="Trebuchet MS" panose="020B0603020202020204" pitchFamily="34" charset="0"/>
                          <a:ea typeface="Times New Roman" panose="02020603050405020304" pitchFamily="18" charset="0"/>
                          <a:cs typeface="Times New Roman" panose="02020603050405020304" pitchFamily="18" charset="0"/>
                        </a:rPr>
                        <a:t>0.012**</a:t>
                      </a:r>
                      <a:endParaRPr lang="es-ES" sz="1100">
                        <a:effectLst/>
                        <a:latin typeface="Trebuchet MS" panose="020B0603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50000"/>
                        </a:lnSpc>
                        <a:spcAft>
                          <a:spcPts val="800"/>
                        </a:spcAft>
                        <a:buNone/>
                      </a:pPr>
                      <a:r>
                        <a:rPr lang="en-US" sz="1100">
                          <a:effectLst/>
                          <a:latin typeface="Trebuchet MS" panose="020B0603020202020204" pitchFamily="34" charset="0"/>
                          <a:ea typeface="Times New Roman" panose="02020603050405020304" pitchFamily="18" charset="0"/>
                          <a:cs typeface="Times New Roman" panose="02020603050405020304" pitchFamily="18" charset="0"/>
                        </a:rPr>
                        <a:t>0.017**</a:t>
                      </a:r>
                      <a:endParaRPr lang="es-ES" sz="1100">
                        <a:effectLst/>
                        <a:latin typeface="Trebuchet MS" panose="020B0603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50000"/>
                        </a:lnSpc>
                        <a:spcAft>
                          <a:spcPts val="800"/>
                        </a:spcAft>
                        <a:buNone/>
                      </a:pPr>
                      <a:r>
                        <a:rPr lang="en-US" sz="1100">
                          <a:effectLst/>
                          <a:latin typeface="Trebuchet MS" panose="020B0603020202020204" pitchFamily="34" charset="0"/>
                          <a:ea typeface="Times New Roman" panose="02020603050405020304" pitchFamily="18" charset="0"/>
                          <a:cs typeface="Times New Roman" panose="02020603050405020304" pitchFamily="18" charset="0"/>
                        </a:rPr>
                        <a:t>0.012*</a:t>
                      </a:r>
                      <a:endParaRPr lang="es-ES" sz="1100">
                        <a:effectLst/>
                        <a:latin typeface="Trebuchet MS" panose="020B0603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50000"/>
                        </a:lnSpc>
                        <a:spcAft>
                          <a:spcPts val="800"/>
                        </a:spcAft>
                        <a:buNone/>
                      </a:pPr>
                      <a:r>
                        <a:rPr lang="en-US" sz="1100">
                          <a:effectLst/>
                          <a:latin typeface="Trebuchet MS" panose="020B0603020202020204" pitchFamily="34" charset="0"/>
                          <a:ea typeface="Times New Roman" panose="02020603050405020304" pitchFamily="18" charset="0"/>
                          <a:cs typeface="Times New Roman" panose="02020603050405020304" pitchFamily="18" charset="0"/>
                        </a:rPr>
                        <a:t>0.017**</a:t>
                      </a:r>
                      <a:endParaRPr lang="es-ES" sz="1100">
                        <a:effectLst/>
                        <a:latin typeface="Trebuchet MS" panose="020B0603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50000"/>
                        </a:lnSpc>
                        <a:spcAft>
                          <a:spcPts val="800"/>
                        </a:spcAft>
                        <a:buNone/>
                      </a:pPr>
                      <a:r>
                        <a:rPr lang="en-US" sz="1100">
                          <a:effectLst/>
                          <a:latin typeface="Trebuchet MS" panose="020B0603020202020204" pitchFamily="34" charset="0"/>
                          <a:ea typeface="Times New Roman" panose="02020603050405020304" pitchFamily="18" charset="0"/>
                          <a:cs typeface="Times New Roman" panose="02020603050405020304" pitchFamily="18" charset="0"/>
                        </a:rPr>
                        <a:t>0.016**</a:t>
                      </a:r>
                      <a:endParaRPr lang="es-ES" sz="1100">
                        <a:effectLst/>
                        <a:latin typeface="Trebuchet MS" panose="020B0603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50000"/>
                        </a:lnSpc>
                        <a:spcAft>
                          <a:spcPts val="800"/>
                        </a:spcAft>
                        <a:buNone/>
                      </a:pPr>
                      <a:r>
                        <a:rPr lang="en-US" sz="1100" dirty="0">
                          <a:effectLst/>
                          <a:latin typeface="Trebuchet MS" panose="020B0603020202020204" pitchFamily="34" charset="0"/>
                          <a:ea typeface="Times New Roman" panose="02020603050405020304" pitchFamily="18" charset="0"/>
                          <a:cs typeface="Times New Roman" panose="02020603050405020304" pitchFamily="18" charset="0"/>
                        </a:rPr>
                        <a:t>0.011*</a:t>
                      </a:r>
                      <a:endParaRPr lang="es-ES" sz="1100" dirty="0">
                        <a:effectLst/>
                        <a:latin typeface="Trebuchet MS" panose="020B0603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50000"/>
                        </a:lnSpc>
                        <a:spcAft>
                          <a:spcPts val="800"/>
                        </a:spcAft>
                        <a:buNone/>
                      </a:pPr>
                      <a:r>
                        <a:rPr lang="en-US" sz="1100" dirty="0">
                          <a:effectLst/>
                          <a:latin typeface="Trebuchet MS" panose="020B0603020202020204" pitchFamily="34" charset="0"/>
                          <a:ea typeface="Times New Roman" panose="02020603050405020304" pitchFamily="18" charset="0"/>
                          <a:cs typeface="Times New Roman" panose="02020603050405020304" pitchFamily="18" charset="0"/>
                        </a:rPr>
                        <a:t>0.017**</a:t>
                      </a:r>
                      <a:endParaRPr lang="es-ES" sz="1100" dirty="0">
                        <a:effectLst/>
                        <a:latin typeface="Trebuchet MS" panose="020B0603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50000"/>
                        </a:lnSpc>
                        <a:spcAft>
                          <a:spcPts val="800"/>
                        </a:spcAft>
                        <a:buNone/>
                      </a:pPr>
                      <a:r>
                        <a:rPr lang="en-US" sz="1100">
                          <a:effectLst/>
                          <a:latin typeface="Trebuchet MS" panose="020B0603020202020204" pitchFamily="34" charset="0"/>
                          <a:ea typeface="Times New Roman" panose="02020603050405020304" pitchFamily="18" charset="0"/>
                          <a:cs typeface="Times New Roman" panose="02020603050405020304" pitchFamily="18" charset="0"/>
                        </a:rPr>
                        <a:t>0.014**</a:t>
                      </a:r>
                      <a:endParaRPr lang="es-ES" sz="1100">
                        <a:effectLst/>
                        <a:latin typeface="Trebuchet MS" panose="020B0603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653509033"/>
                  </a:ext>
                </a:extLst>
              </a:tr>
              <a:tr h="524128">
                <a:tc>
                  <a:txBody>
                    <a:bodyPr/>
                    <a:lstStyle/>
                    <a:p>
                      <a:pPr>
                        <a:lnSpc>
                          <a:spcPct val="150000"/>
                        </a:lnSpc>
                        <a:spcAft>
                          <a:spcPts val="800"/>
                        </a:spcAft>
                        <a:buNone/>
                      </a:pPr>
                      <a:r>
                        <a:rPr lang="en-US" sz="1100">
                          <a:effectLst/>
                          <a:latin typeface="Trebuchet MS" panose="020B0603020202020204" pitchFamily="34" charset="0"/>
                          <a:ea typeface="Times New Roman" panose="02020603050405020304" pitchFamily="18" charset="0"/>
                          <a:cs typeface="Times New Roman" panose="02020603050405020304" pitchFamily="18" charset="0"/>
                        </a:rPr>
                        <a:t>Indirect 5</a:t>
                      </a:r>
                      <a:endParaRPr lang="es-ES" sz="1100">
                        <a:effectLst/>
                        <a:latin typeface="Trebuchet MS" panose="020B0603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50000"/>
                        </a:lnSpc>
                        <a:spcAft>
                          <a:spcPts val="800"/>
                        </a:spcAft>
                        <a:buNone/>
                      </a:pPr>
                      <a:r>
                        <a:rPr lang="en-US" sz="1100">
                          <a:effectLst/>
                          <a:latin typeface="Trebuchet MS" panose="020B0603020202020204" pitchFamily="34" charset="0"/>
                          <a:ea typeface="Times New Roman" panose="02020603050405020304" pitchFamily="18" charset="0"/>
                          <a:cs typeface="Times New Roman" panose="02020603050405020304" pitchFamily="18" charset="0"/>
                        </a:rPr>
                        <a:t>0.011*</a:t>
                      </a:r>
                      <a:endParaRPr lang="es-ES" sz="1100">
                        <a:effectLst/>
                        <a:latin typeface="Trebuchet MS" panose="020B0603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50000"/>
                        </a:lnSpc>
                        <a:spcAft>
                          <a:spcPts val="800"/>
                        </a:spcAft>
                        <a:buNone/>
                      </a:pPr>
                      <a:r>
                        <a:rPr lang="en-US" sz="1100">
                          <a:effectLst/>
                          <a:latin typeface="Trebuchet MS" panose="020B0603020202020204" pitchFamily="34" charset="0"/>
                          <a:ea typeface="Times New Roman" panose="02020603050405020304" pitchFamily="18" charset="0"/>
                          <a:cs typeface="Times New Roman" panose="02020603050405020304" pitchFamily="18" charset="0"/>
                        </a:rPr>
                        <a:t>0.018**</a:t>
                      </a:r>
                      <a:endParaRPr lang="es-ES" sz="1100">
                        <a:effectLst/>
                        <a:latin typeface="Trebuchet MS" panose="020B0603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50000"/>
                        </a:lnSpc>
                        <a:spcAft>
                          <a:spcPts val="800"/>
                        </a:spcAft>
                        <a:buNone/>
                      </a:pPr>
                      <a:r>
                        <a:rPr lang="en-US" sz="1100">
                          <a:effectLst/>
                          <a:latin typeface="Trebuchet MS" panose="020B0603020202020204" pitchFamily="34" charset="0"/>
                          <a:ea typeface="Times New Roman" panose="02020603050405020304" pitchFamily="18" charset="0"/>
                          <a:cs typeface="Times New Roman" panose="02020603050405020304" pitchFamily="18" charset="0"/>
                        </a:rPr>
                        <a:t>0.013*</a:t>
                      </a:r>
                      <a:endParaRPr lang="es-ES" sz="1100">
                        <a:effectLst/>
                        <a:latin typeface="Trebuchet MS" panose="020B0603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50000"/>
                        </a:lnSpc>
                        <a:spcAft>
                          <a:spcPts val="800"/>
                        </a:spcAft>
                        <a:buNone/>
                      </a:pPr>
                      <a:r>
                        <a:rPr lang="en-US" sz="1100">
                          <a:effectLst/>
                          <a:latin typeface="Trebuchet MS" panose="020B0603020202020204" pitchFamily="34" charset="0"/>
                          <a:ea typeface="Times New Roman" panose="02020603050405020304" pitchFamily="18" charset="0"/>
                          <a:cs typeface="Times New Roman" panose="02020603050405020304" pitchFamily="18" charset="0"/>
                        </a:rPr>
                        <a:t>0.011*</a:t>
                      </a:r>
                      <a:endParaRPr lang="es-ES" sz="1100">
                        <a:effectLst/>
                        <a:latin typeface="Trebuchet MS" panose="020B0603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50000"/>
                        </a:lnSpc>
                        <a:spcAft>
                          <a:spcPts val="800"/>
                        </a:spcAft>
                        <a:buNone/>
                      </a:pPr>
                      <a:r>
                        <a:rPr lang="en-US" sz="1100">
                          <a:effectLst/>
                          <a:latin typeface="Trebuchet MS" panose="020B0603020202020204" pitchFamily="34" charset="0"/>
                          <a:ea typeface="Times New Roman" panose="02020603050405020304" pitchFamily="18" charset="0"/>
                          <a:cs typeface="Times New Roman" panose="02020603050405020304" pitchFamily="18" charset="0"/>
                        </a:rPr>
                        <a:t>0.013*</a:t>
                      </a:r>
                      <a:endParaRPr lang="es-ES" sz="1100">
                        <a:effectLst/>
                        <a:latin typeface="Trebuchet MS" panose="020B0603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50000"/>
                        </a:lnSpc>
                        <a:spcAft>
                          <a:spcPts val="800"/>
                        </a:spcAft>
                        <a:buNone/>
                      </a:pPr>
                      <a:r>
                        <a:rPr lang="en-US" sz="1100">
                          <a:effectLst/>
                          <a:latin typeface="Trebuchet MS" panose="020B0603020202020204" pitchFamily="34" charset="0"/>
                          <a:ea typeface="Times New Roman" panose="02020603050405020304" pitchFamily="18" charset="0"/>
                          <a:cs typeface="Times New Roman" panose="02020603050405020304" pitchFamily="18" charset="0"/>
                        </a:rPr>
                        <a:t>0.008*</a:t>
                      </a:r>
                      <a:endParaRPr lang="es-ES" sz="1100">
                        <a:effectLst/>
                        <a:latin typeface="Trebuchet MS" panose="020B0603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50000"/>
                        </a:lnSpc>
                        <a:spcAft>
                          <a:spcPts val="800"/>
                        </a:spcAft>
                        <a:buNone/>
                      </a:pPr>
                      <a:r>
                        <a:rPr lang="en-US" sz="1100" dirty="0">
                          <a:effectLst/>
                          <a:latin typeface="Trebuchet MS" panose="020B0603020202020204" pitchFamily="34" charset="0"/>
                          <a:ea typeface="Times New Roman" panose="02020603050405020304" pitchFamily="18" charset="0"/>
                          <a:cs typeface="Times New Roman" panose="02020603050405020304" pitchFamily="18" charset="0"/>
                        </a:rPr>
                        <a:t>0.015*</a:t>
                      </a:r>
                      <a:endParaRPr lang="es-ES" sz="1100" dirty="0">
                        <a:effectLst/>
                        <a:latin typeface="Trebuchet MS" panose="020B0603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50000"/>
                        </a:lnSpc>
                        <a:spcAft>
                          <a:spcPts val="800"/>
                        </a:spcAft>
                        <a:buNone/>
                      </a:pPr>
                      <a:r>
                        <a:rPr lang="en-US" sz="1100" dirty="0">
                          <a:effectLst/>
                          <a:latin typeface="Trebuchet MS" panose="020B0603020202020204" pitchFamily="34" charset="0"/>
                          <a:ea typeface="Times New Roman" panose="02020603050405020304" pitchFamily="18" charset="0"/>
                          <a:cs typeface="Times New Roman" panose="02020603050405020304" pitchFamily="18" charset="0"/>
                        </a:rPr>
                        <a:t>0.012*</a:t>
                      </a:r>
                      <a:endParaRPr lang="es-ES" sz="1100" dirty="0">
                        <a:effectLst/>
                        <a:latin typeface="Trebuchet MS" panose="020B0603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990031780"/>
                  </a:ext>
                </a:extLst>
              </a:tr>
              <a:tr h="524128">
                <a:tc>
                  <a:txBody>
                    <a:bodyPr/>
                    <a:lstStyle/>
                    <a:p>
                      <a:pPr>
                        <a:lnSpc>
                          <a:spcPct val="150000"/>
                        </a:lnSpc>
                        <a:spcAft>
                          <a:spcPts val="800"/>
                        </a:spcAft>
                        <a:buNone/>
                      </a:pPr>
                      <a:r>
                        <a:rPr lang="en-US" sz="1100">
                          <a:effectLst/>
                          <a:latin typeface="Trebuchet MS" panose="020B0603020202020204" pitchFamily="34" charset="0"/>
                          <a:ea typeface="Times New Roman" panose="02020603050405020304" pitchFamily="18" charset="0"/>
                          <a:cs typeface="Times New Roman" panose="02020603050405020304" pitchFamily="18" charset="0"/>
                        </a:rPr>
                        <a:t>Indirect 6</a:t>
                      </a:r>
                      <a:endParaRPr lang="es-ES" sz="1100">
                        <a:effectLst/>
                        <a:latin typeface="Trebuchet MS" panose="020B0603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50000"/>
                        </a:lnSpc>
                        <a:spcAft>
                          <a:spcPts val="800"/>
                        </a:spcAft>
                        <a:buNone/>
                      </a:pPr>
                      <a:r>
                        <a:rPr lang="en-US" sz="1100">
                          <a:effectLst/>
                          <a:latin typeface="Trebuchet MS" panose="020B0603020202020204" pitchFamily="34" charset="0"/>
                          <a:ea typeface="Times New Roman" panose="02020603050405020304" pitchFamily="18" charset="0"/>
                          <a:cs typeface="Times New Roman" panose="02020603050405020304" pitchFamily="18" charset="0"/>
                        </a:rPr>
                        <a:t>0.012**</a:t>
                      </a:r>
                      <a:endParaRPr lang="es-ES" sz="1100">
                        <a:effectLst/>
                        <a:latin typeface="Trebuchet MS" panose="020B0603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50000"/>
                        </a:lnSpc>
                        <a:spcAft>
                          <a:spcPts val="800"/>
                        </a:spcAft>
                        <a:buNone/>
                      </a:pPr>
                      <a:r>
                        <a:rPr lang="en-US" sz="1100">
                          <a:effectLst/>
                          <a:latin typeface="Trebuchet MS" panose="020B0603020202020204" pitchFamily="34" charset="0"/>
                          <a:ea typeface="Times New Roman" panose="02020603050405020304" pitchFamily="18" charset="0"/>
                          <a:cs typeface="Times New Roman" panose="02020603050405020304" pitchFamily="18" charset="0"/>
                        </a:rPr>
                        <a:t>0.015**</a:t>
                      </a:r>
                      <a:endParaRPr lang="es-ES" sz="1100">
                        <a:effectLst/>
                        <a:latin typeface="Trebuchet MS" panose="020B0603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50000"/>
                        </a:lnSpc>
                        <a:spcAft>
                          <a:spcPts val="800"/>
                        </a:spcAft>
                        <a:buNone/>
                      </a:pPr>
                      <a:r>
                        <a:rPr lang="en-US" sz="1100">
                          <a:effectLst/>
                          <a:latin typeface="Trebuchet MS" panose="020B0603020202020204" pitchFamily="34" charset="0"/>
                          <a:ea typeface="Times New Roman" panose="02020603050405020304" pitchFamily="18" charset="0"/>
                          <a:cs typeface="Times New Roman" panose="02020603050405020304" pitchFamily="18" charset="0"/>
                        </a:rPr>
                        <a:t>0.017**</a:t>
                      </a:r>
                      <a:endParaRPr lang="es-ES" sz="1100">
                        <a:effectLst/>
                        <a:latin typeface="Trebuchet MS" panose="020B0603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50000"/>
                        </a:lnSpc>
                        <a:spcAft>
                          <a:spcPts val="800"/>
                        </a:spcAft>
                        <a:buNone/>
                      </a:pPr>
                      <a:r>
                        <a:rPr lang="en-US" sz="1100">
                          <a:effectLst/>
                          <a:latin typeface="Trebuchet MS" panose="020B0603020202020204" pitchFamily="34" charset="0"/>
                          <a:ea typeface="Times New Roman" panose="02020603050405020304" pitchFamily="18" charset="0"/>
                          <a:cs typeface="Times New Roman" panose="02020603050405020304" pitchFamily="18" charset="0"/>
                        </a:rPr>
                        <a:t>0.014**</a:t>
                      </a:r>
                      <a:endParaRPr lang="es-ES" sz="1100">
                        <a:effectLst/>
                        <a:latin typeface="Trebuchet MS" panose="020B0603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50000"/>
                        </a:lnSpc>
                        <a:spcAft>
                          <a:spcPts val="800"/>
                        </a:spcAft>
                        <a:buNone/>
                      </a:pPr>
                      <a:r>
                        <a:rPr lang="en-US" sz="1100">
                          <a:effectLst/>
                          <a:latin typeface="Trebuchet MS" panose="020B0603020202020204" pitchFamily="34" charset="0"/>
                          <a:ea typeface="Times New Roman" panose="02020603050405020304" pitchFamily="18" charset="0"/>
                          <a:cs typeface="Times New Roman" panose="02020603050405020304" pitchFamily="18" charset="0"/>
                        </a:rPr>
                        <a:t>0.013**</a:t>
                      </a:r>
                      <a:endParaRPr lang="es-ES" sz="1100">
                        <a:effectLst/>
                        <a:latin typeface="Trebuchet MS" panose="020B0603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50000"/>
                        </a:lnSpc>
                        <a:spcAft>
                          <a:spcPts val="800"/>
                        </a:spcAft>
                        <a:buNone/>
                      </a:pPr>
                      <a:r>
                        <a:rPr lang="en-US" sz="1100">
                          <a:effectLst/>
                          <a:latin typeface="Trebuchet MS" panose="020B0603020202020204" pitchFamily="34" charset="0"/>
                          <a:ea typeface="Times New Roman" panose="02020603050405020304" pitchFamily="18" charset="0"/>
                          <a:cs typeface="Times New Roman" panose="02020603050405020304" pitchFamily="18" charset="0"/>
                        </a:rPr>
                        <a:t>0.012**</a:t>
                      </a:r>
                      <a:endParaRPr lang="es-ES" sz="1100">
                        <a:effectLst/>
                        <a:latin typeface="Trebuchet MS" panose="020B0603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50000"/>
                        </a:lnSpc>
                        <a:spcAft>
                          <a:spcPts val="800"/>
                        </a:spcAft>
                        <a:buNone/>
                      </a:pPr>
                      <a:r>
                        <a:rPr lang="en-US" sz="1100" dirty="0">
                          <a:effectLst/>
                          <a:latin typeface="Trebuchet MS" panose="020B0603020202020204" pitchFamily="34" charset="0"/>
                          <a:ea typeface="Times New Roman" panose="02020603050405020304" pitchFamily="18" charset="0"/>
                          <a:cs typeface="Times New Roman" panose="02020603050405020304" pitchFamily="18" charset="0"/>
                        </a:rPr>
                        <a:t>0.017**</a:t>
                      </a:r>
                      <a:endParaRPr lang="es-ES" sz="1100" dirty="0">
                        <a:effectLst/>
                        <a:latin typeface="Trebuchet MS" panose="020B0603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50000"/>
                        </a:lnSpc>
                        <a:spcAft>
                          <a:spcPts val="800"/>
                        </a:spcAft>
                        <a:buNone/>
                      </a:pPr>
                      <a:r>
                        <a:rPr lang="en-US" sz="1100" dirty="0">
                          <a:effectLst/>
                          <a:latin typeface="Trebuchet MS" panose="020B0603020202020204" pitchFamily="34" charset="0"/>
                          <a:ea typeface="Times New Roman" panose="02020603050405020304" pitchFamily="18" charset="0"/>
                          <a:cs typeface="Times New Roman" panose="02020603050405020304" pitchFamily="18" charset="0"/>
                        </a:rPr>
                        <a:t>0.013**</a:t>
                      </a:r>
                      <a:endParaRPr lang="es-ES" sz="1100" dirty="0">
                        <a:effectLst/>
                        <a:latin typeface="Trebuchet MS" panose="020B0603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479424306"/>
                  </a:ext>
                </a:extLst>
              </a:tr>
              <a:tr h="524128">
                <a:tc>
                  <a:txBody>
                    <a:bodyPr/>
                    <a:lstStyle/>
                    <a:p>
                      <a:pPr>
                        <a:lnSpc>
                          <a:spcPct val="150000"/>
                        </a:lnSpc>
                        <a:spcAft>
                          <a:spcPts val="800"/>
                        </a:spcAft>
                        <a:buNone/>
                      </a:pPr>
                      <a:r>
                        <a:rPr lang="en-US" sz="1100" dirty="0">
                          <a:effectLst/>
                          <a:latin typeface="Trebuchet MS" panose="020B0603020202020204" pitchFamily="34" charset="0"/>
                          <a:ea typeface="Times New Roman" panose="02020603050405020304" pitchFamily="18" charset="0"/>
                          <a:cs typeface="Times New Roman" panose="02020603050405020304" pitchFamily="18" charset="0"/>
                        </a:rPr>
                        <a:t>Total </a:t>
                      </a:r>
                      <a:endParaRPr lang="es-ES" sz="1100" dirty="0">
                        <a:effectLst/>
                        <a:latin typeface="Trebuchet MS" panose="020B0603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50000"/>
                        </a:lnSpc>
                        <a:spcAft>
                          <a:spcPts val="800"/>
                        </a:spcAft>
                        <a:buNone/>
                      </a:pPr>
                      <a:r>
                        <a:rPr lang="en-US" sz="1100">
                          <a:effectLst/>
                          <a:latin typeface="Trebuchet MS" panose="020B0603020202020204" pitchFamily="34" charset="0"/>
                          <a:ea typeface="Times New Roman" panose="02020603050405020304" pitchFamily="18" charset="0"/>
                          <a:cs typeface="Times New Roman" panose="02020603050405020304" pitchFamily="18" charset="0"/>
                        </a:rPr>
                        <a:t>0.096***</a:t>
                      </a:r>
                      <a:endParaRPr lang="es-ES" sz="1100">
                        <a:effectLst/>
                        <a:latin typeface="Trebuchet MS" panose="020B0603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50000"/>
                        </a:lnSpc>
                        <a:spcAft>
                          <a:spcPts val="800"/>
                        </a:spcAft>
                        <a:buNone/>
                      </a:pPr>
                      <a:r>
                        <a:rPr lang="en-US" sz="1100">
                          <a:effectLst/>
                          <a:latin typeface="Trebuchet MS" panose="020B0603020202020204" pitchFamily="34" charset="0"/>
                          <a:ea typeface="Times New Roman" panose="02020603050405020304" pitchFamily="18" charset="0"/>
                          <a:cs typeface="Times New Roman" panose="02020603050405020304" pitchFamily="18" charset="0"/>
                        </a:rPr>
                        <a:t>0.086***</a:t>
                      </a:r>
                      <a:endParaRPr lang="es-ES" sz="1100">
                        <a:effectLst/>
                        <a:latin typeface="Trebuchet MS" panose="020B0603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50000"/>
                        </a:lnSpc>
                        <a:spcAft>
                          <a:spcPts val="800"/>
                        </a:spcAft>
                        <a:buNone/>
                      </a:pPr>
                      <a:r>
                        <a:rPr lang="en-US" sz="1100">
                          <a:effectLst/>
                          <a:latin typeface="Trebuchet MS" panose="020B0603020202020204" pitchFamily="34" charset="0"/>
                          <a:ea typeface="Times New Roman" panose="02020603050405020304" pitchFamily="18" charset="0"/>
                          <a:cs typeface="Times New Roman" panose="02020603050405020304" pitchFamily="18" charset="0"/>
                        </a:rPr>
                        <a:t>0.119***</a:t>
                      </a:r>
                      <a:endParaRPr lang="es-ES" sz="1100">
                        <a:effectLst/>
                        <a:latin typeface="Trebuchet MS" panose="020B0603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50000"/>
                        </a:lnSpc>
                        <a:spcAft>
                          <a:spcPts val="800"/>
                        </a:spcAft>
                        <a:buNone/>
                      </a:pPr>
                      <a:r>
                        <a:rPr lang="en-US" sz="1100">
                          <a:effectLst/>
                          <a:latin typeface="Trebuchet MS" panose="020B0603020202020204" pitchFamily="34" charset="0"/>
                          <a:ea typeface="Times New Roman" panose="02020603050405020304" pitchFamily="18" charset="0"/>
                          <a:cs typeface="Times New Roman" panose="02020603050405020304" pitchFamily="18" charset="0"/>
                        </a:rPr>
                        <a:t>0.097***</a:t>
                      </a:r>
                      <a:endParaRPr lang="es-ES" sz="1100">
                        <a:effectLst/>
                        <a:latin typeface="Trebuchet MS" panose="020B0603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50000"/>
                        </a:lnSpc>
                        <a:spcAft>
                          <a:spcPts val="800"/>
                        </a:spcAft>
                        <a:buNone/>
                      </a:pPr>
                      <a:r>
                        <a:rPr lang="en-US" sz="1100">
                          <a:effectLst/>
                          <a:latin typeface="Trebuchet MS" panose="020B0603020202020204" pitchFamily="34" charset="0"/>
                          <a:ea typeface="Times New Roman" panose="02020603050405020304" pitchFamily="18" charset="0"/>
                          <a:cs typeface="Times New Roman" panose="02020603050405020304" pitchFamily="18" charset="0"/>
                        </a:rPr>
                        <a:t>0.056*</a:t>
                      </a:r>
                      <a:endParaRPr lang="es-ES" sz="1100">
                        <a:effectLst/>
                        <a:latin typeface="Trebuchet MS" panose="020B0603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50000"/>
                        </a:lnSpc>
                        <a:spcAft>
                          <a:spcPts val="800"/>
                        </a:spcAft>
                        <a:buNone/>
                      </a:pPr>
                      <a:r>
                        <a:rPr lang="en-US" sz="1100">
                          <a:effectLst/>
                          <a:latin typeface="Trebuchet MS" panose="020B0603020202020204" pitchFamily="34" charset="0"/>
                          <a:ea typeface="Times New Roman" panose="02020603050405020304" pitchFamily="18" charset="0"/>
                          <a:cs typeface="Times New Roman" panose="02020603050405020304" pitchFamily="18" charset="0"/>
                        </a:rPr>
                        <a:t>0.072**</a:t>
                      </a:r>
                      <a:endParaRPr lang="es-ES" sz="1100">
                        <a:effectLst/>
                        <a:latin typeface="Trebuchet MS" panose="020B0603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50000"/>
                        </a:lnSpc>
                        <a:spcAft>
                          <a:spcPts val="800"/>
                        </a:spcAft>
                        <a:buNone/>
                      </a:pPr>
                      <a:r>
                        <a:rPr lang="en-US" sz="1100">
                          <a:effectLst/>
                          <a:latin typeface="Trebuchet MS" panose="020B0603020202020204" pitchFamily="34" charset="0"/>
                          <a:ea typeface="Times New Roman" panose="02020603050405020304" pitchFamily="18" charset="0"/>
                          <a:cs typeface="Times New Roman" panose="02020603050405020304" pitchFamily="18" charset="0"/>
                        </a:rPr>
                        <a:t>0.136***</a:t>
                      </a:r>
                      <a:endParaRPr lang="es-ES" sz="1100">
                        <a:effectLst/>
                        <a:latin typeface="Trebuchet MS" panose="020B0603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50000"/>
                        </a:lnSpc>
                        <a:spcAft>
                          <a:spcPts val="800"/>
                        </a:spcAft>
                        <a:buNone/>
                      </a:pPr>
                      <a:r>
                        <a:rPr lang="en-US" sz="1100" dirty="0">
                          <a:effectLst/>
                          <a:latin typeface="Trebuchet MS" panose="020B0603020202020204" pitchFamily="34" charset="0"/>
                          <a:ea typeface="Times New Roman" panose="02020603050405020304" pitchFamily="18" charset="0"/>
                          <a:cs typeface="Times New Roman" panose="02020603050405020304" pitchFamily="18" charset="0"/>
                        </a:rPr>
                        <a:t>0.117***</a:t>
                      </a:r>
                      <a:endParaRPr lang="es-ES" sz="1100" dirty="0">
                        <a:effectLst/>
                        <a:latin typeface="Trebuchet MS" panose="020B0603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103318852"/>
                  </a:ext>
                </a:extLst>
              </a:tr>
            </a:tbl>
          </a:graphicData>
        </a:graphic>
      </p:graphicFrame>
      <p:sp>
        <p:nvSpPr>
          <p:cNvPr id="4" name="CuadroTexto 3">
            <a:extLst>
              <a:ext uri="{FF2B5EF4-FFF2-40B4-BE49-F238E27FC236}">
                <a16:creationId xmlns:a16="http://schemas.microsoft.com/office/drawing/2014/main" id="{0DF8D365-BC92-9193-8D32-11500CA2F212}"/>
              </a:ext>
            </a:extLst>
          </p:cNvPr>
          <p:cNvSpPr txBox="1"/>
          <p:nvPr/>
        </p:nvSpPr>
        <p:spPr>
          <a:xfrm>
            <a:off x="2483768" y="1196753"/>
            <a:ext cx="5328592" cy="335413"/>
          </a:xfrm>
          <a:prstGeom prst="rect">
            <a:avLst/>
          </a:prstGeom>
          <a:noFill/>
        </p:spPr>
        <p:txBody>
          <a:bodyPr wrap="square">
            <a:spAutoFit/>
          </a:bodyPr>
          <a:lstStyle/>
          <a:p>
            <a:pPr>
              <a:lnSpc>
                <a:spcPct val="150000"/>
              </a:lnSpc>
              <a:spcBef>
                <a:spcPts val="2400"/>
              </a:spcBef>
              <a:buNone/>
            </a:pPr>
            <a:r>
              <a:rPr lang="en-US" sz="1200" b="1" u="none" kern="0" dirty="0">
                <a:solidFill>
                  <a:srgbClr val="2E74B5"/>
                </a:solidFill>
                <a:effectLst/>
                <a:ea typeface="Times New Roman" panose="02020603050405020304" pitchFamily="18" charset="0"/>
                <a:cs typeface="Times New Roman" panose="02020603050405020304" pitchFamily="18" charset="0"/>
              </a:rPr>
              <a:t>Table 1. Direct and indirect effects of the mediation model</a:t>
            </a:r>
            <a:endParaRPr lang="es-ES" sz="1400" b="1" u="none" kern="0" dirty="0">
              <a:solidFill>
                <a:srgbClr val="2E74B5"/>
              </a:solidFill>
              <a:effectLst/>
              <a:ea typeface="Times New Roman" panose="02020603050405020304" pitchFamily="18" charset="0"/>
              <a:cs typeface="Times New Roman" panose="02020603050405020304" pitchFamily="18" charset="0"/>
            </a:endParaRPr>
          </a:p>
        </p:txBody>
      </p:sp>
      <p:sp>
        <p:nvSpPr>
          <p:cNvPr id="3" name="11 CuadroTexto">
            <a:extLst>
              <a:ext uri="{FF2B5EF4-FFF2-40B4-BE49-F238E27FC236}">
                <a16:creationId xmlns:a16="http://schemas.microsoft.com/office/drawing/2014/main" id="{623DAEAE-7082-016C-7471-670B66F6C877}"/>
              </a:ext>
            </a:extLst>
          </p:cNvPr>
          <p:cNvSpPr txBox="1">
            <a:spLocks noChangeArrowheads="1"/>
          </p:cNvSpPr>
          <p:nvPr/>
        </p:nvSpPr>
        <p:spPr bwMode="auto">
          <a:xfrm>
            <a:off x="7092280" y="116632"/>
            <a:ext cx="1763688" cy="276999"/>
          </a:xfrm>
          <a:prstGeom prst="rect">
            <a:avLst/>
          </a:prstGeom>
          <a:noFill/>
          <a:ln w="9525">
            <a:noFill/>
            <a:miter lim="800000"/>
            <a:headEnd/>
            <a:tailEnd/>
          </a:ln>
        </p:spPr>
        <p:txBody>
          <a:bodyPr wrap="square">
            <a:spAutoFit/>
          </a:bodyPr>
          <a:lstStyle/>
          <a:p>
            <a:pPr algn="r"/>
            <a:r>
              <a:rPr lang="es-ES" sz="1200" u="none" cap="small" dirty="0">
                <a:solidFill>
                  <a:schemeClr val="bg1"/>
                </a:solidFill>
                <a:cs typeface="Times New Roman" panose="02020603050405020304" pitchFamily="18" charset="0"/>
              </a:rPr>
              <a:t>RESULTS</a:t>
            </a:r>
          </a:p>
        </p:txBody>
      </p:sp>
    </p:spTree>
    <p:extLst>
      <p:ext uri="{BB962C8B-B14F-4D97-AF65-F5344CB8AC3E}">
        <p14:creationId xmlns:p14="http://schemas.microsoft.com/office/powerpoint/2010/main" val="2923826023"/>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graphicFrame>
            <p:nvGraphicFramePr>
              <p:cNvPr id="3" name="Tabla 2">
                <a:extLst>
                  <a:ext uri="{FF2B5EF4-FFF2-40B4-BE49-F238E27FC236}">
                    <a16:creationId xmlns:a16="http://schemas.microsoft.com/office/drawing/2014/main" id="{B2CCB513-31A7-792E-EF84-01E87CEB9235}"/>
                  </a:ext>
                </a:extLst>
              </p:cNvPr>
              <p:cNvGraphicFramePr>
                <a:graphicFrameLocks noGrp="1"/>
              </p:cNvGraphicFramePr>
              <p:nvPr>
                <p:extLst>
                  <p:ext uri="{D42A27DB-BD31-4B8C-83A1-F6EECF244321}">
                    <p14:modId xmlns:p14="http://schemas.microsoft.com/office/powerpoint/2010/main" val="40370375"/>
                  </p:ext>
                </p:extLst>
              </p:nvPr>
            </p:nvGraphicFramePr>
            <p:xfrm>
              <a:off x="2195736" y="1628800"/>
              <a:ext cx="4587970" cy="4273014"/>
            </p:xfrm>
            <a:graphic>
              <a:graphicData uri="http://schemas.openxmlformats.org/drawingml/2006/table">
                <a:tbl>
                  <a:tblPr firstRow="1" firstCol="1" bandRow="1"/>
                  <a:tblGrid>
                    <a:gridCol w="930635">
                      <a:extLst>
                        <a:ext uri="{9D8B030D-6E8A-4147-A177-3AD203B41FA5}">
                          <a16:colId xmlns:a16="http://schemas.microsoft.com/office/drawing/2014/main" val="1860722550"/>
                        </a:ext>
                      </a:extLst>
                    </a:gridCol>
                    <a:gridCol w="930635">
                      <a:extLst>
                        <a:ext uri="{9D8B030D-6E8A-4147-A177-3AD203B41FA5}">
                          <a16:colId xmlns:a16="http://schemas.microsoft.com/office/drawing/2014/main" val="29092577"/>
                        </a:ext>
                      </a:extLst>
                    </a:gridCol>
                    <a:gridCol w="786396">
                      <a:extLst>
                        <a:ext uri="{9D8B030D-6E8A-4147-A177-3AD203B41FA5}">
                          <a16:colId xmlns:a16="http://schemas.microsoft.com/office/drawing/2014/main" val="542879244"/>
                        </a:ext>
                      </a:extLst>
                    </a:gridCol>
                    <a:gridCol w="1123611">
                      <a:extLst>
                        <a:ext uri="{9D8B030D-6E8A-4147-A177-3AD203B41FA5}">
                          <a16:colId xmlns:a16="http://schemas.microsoft.com/office/drawing/2014/main" val="169409883"/>
                        </a:ext>
                      </a:extLst>
                    </a:gridCol>
                    <a:gridCol w="816693">
                      <a:extLst>
                        <a:ext uri="{9D8B030D-6E8A-4147-A177-3AD203B41FA5}">
                          <a16:colId xmlns:a16="http://schemas.microsoft.com/office/drawing/2014/main" val="3403144203"/>
                        </a:ext>
                      </a:extLst>
                    </a:gridCol>
                  </a:tblGrid>
                  <a:tr h="892238">
                    <a:tc>
                      <a:txBody>
                        <a:bodyPr/>
                        <a:lstStyle/>
                        <a:p>
                          <a:pPr algn="ctr">
                            <a:lnSpc>
                              <a:spcPct val="150000"/>
                            </a:lnSpc>
                            <a:spcAft>
                              <a:spcPts val="800"/>
                            </a:spcAft>
                            <a:buNone/>
                          </a:pPr>
                          <a:r>
                            <a:rPr lang="es-ES" sz="1200" dirty="0" err="1">
                              <a:effectLst/>
                              <a:latin typeface="Trebuchet MS" panose="020B0603020202020204" pitchFamily="34" charset="0"/>
                              <a:ea typeface="Calibri" panose="020F0502020204030204" pitchFamily="34" charset="0"/>
                              <a:cs typeface="Times New Roman" panose="02020603050405020304" pitchFamily="18" charset="0"/>
                            </a:rPr>
                            <a:t>Dependent</a:t>
                          </a:r>
                          <a:r>
                            <a:rPr lang="es-ES" sz="1200" dirty="0">
                              <a:effectLst/>
                              <a:latin typeface="Trebuchet MS" panose="020B0603020202020204" pitchFamily="34" charset="0"/>
                              <a:ea typeface="Calibri" panose="020F0502020204030204" pitchFamily="34" charset="0"/>
                              <a:cs typeface="Times New Roman" panose="02020603050405020304" pitchFamily="18" charset="0"/>
                            </a:rPr>
                            <a:t> variable</a:t>
                          </a:r>
                          <a:endParaRPr lang="es-ES" sz="1100" dirty="0">
                            <a:effectLst/>
                            <a:latin typeface="Trebuchet MS" panose="020B060302020202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ES" sz="1200" dirty="0">
                              <a:effectLst/>
                              <a:latin typeface="Trebuchet MS" panose="020B0603020202020204" pitchFamily="34" charset="0"/>
                              <a:ea typeface="Calibri" panose="020F0502020204030204" pitchFamily="34" charset="0"/>
                              <a:cs typeface="Times New Roman" panose="02020603050405020304" pitchFamily="18" charset="0"/>
                            </a:rPr>
                            <a:t>CODSEXO (</a:t>
                          </a:r>
                          <a14:m>
                            <m:oMath xmlns:m="http://schemas.openxmlformats.org/officeDocument/2006/math">
                              <m:sSub>
                                <m:sSubPr>
                                  <m:ctrlPr>
                                    <a:rPr lang="es-ES" sz="12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ctrlPr>
                                </m:sSubPr>
                                <m:e>
                                  <m:r>
                                    <a:rPr lang="es-ES" sz="12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𝛼</m:t>
                                  </m:r>
                                </m:e>
                                <m:sub>
                                  <m:r>
                                    <a:rPr lang="es-ES" sz="12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1</m:t>
                                  </m:r>
                                </m:sub>
                              </m:sSub>
                            </m:oMath>
                          </a14:m>
                          <a:r>
                            <a:rPr lang="es-ES" sz="1200" dirty="0">
                              <a:effectLst/>
                              <a:latin typeface="Trebuchet MS" panose="020B0603020202020204" pitchFamily="34" charset="0"/>
                              <a:ea typeface="Calibri" panose="020F0502020204030204" pitchFamily="34" charset="0"/>
                              <a:cs typeface="Times New Roman" panose="02020603050405020304" pitchFamily="18" charset="0"/>
                            </a:rPr>
                            <a:t>) </a:t>
                          </a:r>
                          <a:r>
                            <a:rPr lang="es-ES" sz="1200" dirty="0" err="1">
                              <a:effectLst/>
                              <a:latin typeface="Trebuchet MS" panose="020B0603020202020204" pitchFamily="34" charset="0"/>
                              <a:ea typeface="Calibri" panose="020F0502020204030204" pitchFamily="34" charset="0"/>
                              <a:cs typeface="Times New Roman" panose="02020603050405020304" pitchFamily="18" charset="0"/>
                            </a:rPr>
                            <a:t>without</a:t>
                          </a:r>
                          <a:r>
                            <a:rPr lang="es-ES" sz="1200" dirty="0">
                              <a:effectLst/>
                              <a:latin typeface="Trebuchet MS" panose="020B0603020202020204" pitchFamily="34" charset="0"/>
                              <a:ea typeface="Calibri" panose="020F0502020204030204" pitchFamily="34" charset="0"/>
                              <a:cs typeface="Times New Roman" panose="02020603050405020304" pitchFamily="18" charset="0"/>
                            </a:rPr>
                            <a:t> </a:t>
                          </a:r>
                          <a:r>
                            <a:rPr lang="es-ES" sz="1200" dirty="0" err="1">
                              <a:effectLst/>
                              <a:latin typeface="Trebuchet MS" panose="020B0603020202020204" pitchFamily="34" charset="0"/>
                              <a:ea typeface="Calibri" panose="020F0502020204030204" pitchFamily="34" charset="0"/>
                              <a:cs typeface="Times New Roman" panose="02020603050405020304" pitchFamily="18" charset="0"/>
                            </a:rPr>
                            <a:t>controls</a:t>
                          </a:r>
                          <a:endParaRPr lang="es-ES" sz="1100" dirty="0">
                            <a:effectLst/>
                            <a:latin typeface="Trebuchet MS" panose="020B060302020202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ES" sz="1200" dirty="0">
                              <a:effectLst/>
                              <a:latin typeface="Trebuchet MS" panose="020B0603020202020204" pitchFamily="34" charset="0"/>
                              <a:ea typeface="Times New Roman" panose="02020603050405020304" pitchFamily="18" charset="0"/>
                              <a:cs typeface="Times New Roman" panose="02020603050405020304" pitchFamily="18" charset="0"/>
                            </a:rPr>
                            <a:t>#Obs.</a:t>
                          </a:r>
                          <a:endParaRPr lang="es-ES" sz="1100" dirty="0">
                            <a:effectLst/>
                            <a:latin typeface="Trebuchet MS" panose="020B060302020202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ES" sz="1200" dirty="0">
                              <a:effectLst/>
                              <a:latin typeface="Trebuchet MS" panose="020B0603020202020204" pitchFamily="34" charset="0"/>
                              <a:ea typeface="Calibri" panose="020F0502020204030204" pitchFamily="34" charset="0"/>
                              <a:cs typeface="Times New Roman" panose="02020603050405020304" pitchFamily="18" charset="0"/>
                            </a:rPr>
                            <a:t>CODSEXO (</a:t>
                          </a:r>
                          <a14:m>
                            <m:oMath xmlns:m="http://schemas.openxmlformats.org/officeDocument/2006/math">
                              <m:sSub>
                                <m:sSubPr>
                                  <m:ctrlPr>
                                    <a:rPr lang="es-ES" sz="12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ctrlPr>
                                </m:sSubPr>
                                <m:e>
                                  <m:r>
                                    <a:rPr lang="es-ES" sz="12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𝛼</m:t>
                                  </m:r>
                                </m:e>
                                <m:sub>
                                  <m:r>
                                    <a:rPr lang="es-ES" sz="12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1</m:t>
                                  </m:r>
                                </m:sub>
                              </m:sSub>
                            </m:oMath>
                          </a14:m>
                          <a:r>
                            <a:rPr lang="es-ES" sz="1200" dirty="0">
                              <a:effectLst/>
                              <a:latin typeface="Trebuchet MS" panose="020B0603020202020204" pitchFamily="34" charset="0"/>
                              <a:ea typeface="Calibri" panose="020F0502020204030204" pitchFamily="34" charset="0"/>
                              <a:cs typeface="Times New Roman" panose="02020603050405020304" pitchFamily="18" charset="0"/>
                            </a:rPr>
                            <a:t>) </a:t>
                          </a:r>
                          <a:r>
                            <a:rPr lang="es-ES" sz="1200" dirty="0" err="1">
                              <a:effectLst/>
                              <a:latin typeface="Trebuchet MS" panose="020B0603020202020204" pitchFamily="34" charset="0"/>
                              <a:ea typeface="Calibri" panose="020F0502020204030204" pitchFamily="34" charset="0"/>
                              <a:cs typeface="Times New Roman" panose="02020603050405020304" pitchFamily="18" charset="0"/>
                            </a:rPr>
                            <a:t>with</a:t>
                          </a:r>
                          <a:r>
                            <a:rPr lang="es-ES" sz="1200" dirty="0">
                              <a:effectLst/>
                              <a:latin typeface="Trebuchet MS" panose="020B0603020202020204" pitchFamily="34" charset="0"/>
                              <a:ea typeface="Calibri" panose="020F0502020204030204" pitchFamily="34" charset="0"/>
                              <a:cs typeface="Times New Roman" panose="02020603050405020304" pitchFamily="18" charset="0"/>
                            </a:rPr>
                            <a:t> </a:t>
                          </a:r>
                          <a:r>
                            <a:rPr lang="es-ES" sz="1200" dirty="0" err="1">
                              <a:effectLst/>
                              <a:latin typeface="Trebuchet MS" panose="020B0603020202020204" pitchFamily="34" charset="0"/>
                              <a:ea typeface="Calibri" panose="020F0502020204030204" pitchFamily="34" charset="0"/>
                              <a:cs typeface="Times New Roman" panose="02020603050405020304" pitchFamily="18" charset="0"/>
                            </a:rPr>
                            <a:t>controls</a:t>
                          </a:r>
                          <a:endParaRPr lang="es-ES" sz="1100" dirty="0">
                            <a:effectLst/>
                            <a:latin typeface="Trebuchet MS" panose="020B060302020202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ES" sz="1200" dirty="0">
                              <a:effectLst/>
                              <a:latin typeface="Trebuchet MS" panose="020B0603020202020204" pitchFamily="34" charset="0"/>
                              <a:ea typeface="Times New Roman" panose="02020603050405020304" pitchFamily="18" charset="0"/>
                              <a:cs typeface="Times New Roman" panose="02020603050405020304" pitchFamily="18" charset="0"/>
                            </a:rPr>
                            <a:t>#Obs.</a:t>
                          </a:r>
                          <a:endParaRPr lang="es-ES" sz="1100" dirty="0">
                            <a:effectLst/>
                            <a:latin typeface="Trebuchet MS" panose="020B0603020202020204" pitchFamily="34" charset="0"/>
                            <a:ea typeface="Calibri" panose="020F0502020204030204" pitchFamily="34" charset="0"/>
                            <a:cs typeface="Times New Roman" panose="02020603050405020304" pitchFamily="18" charset="0"/>
                          </a:endParaRPr>
                        </a:p>
                        <a:p>
                          <a:pPr algn="ctr">
                            <a:lnSpc>
                              <a:spcPct val="150000"/>
                            </a:lnSpc>
                            <a:spcAft>
                              <a:spcPts val="800"/>
                            </a:spcAft>
                            <a:buNone/>
                          </a:pPr>
                          <a:r>
                            <a:rPr lang="es-ES" sz="1200" dirty="0">
                              <a:effectLst/>
                              <a:latin typeface="Trebuchet MS" panose="020B0603020202020204" pitchFamily="34" charset="0"/>
                              <a:ea typeface="Times New Roman" panose="02020603050405020304" pitchFamily="18" charset="0"/>
                              <a:cs typeface="Times New Roman" panose="02020603050405020304" pitchFamily="18" charset="0"/>
                            </a:rPr>
                            <a:t> </a:t>
                          </a:r>
                          <a:endParaRPr lang="es-ES" sz="1100" dirty="0">
                            <a:effectLst/>
                            <a:latin typeface="Trebuchet MS" panose="020B0603020202020204" pitchFamily="34" charset="0"/>
                            <a:ea typeface="Calibri" panose="020F0502020204030204" pitchFamily="34" charset="0"/>
                            <a:cs typeface="Times New Roman" panose="020206030504050203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394497674"/>
                      </a:ext>
                    </a:extLst>
                  </a:tr>
                  <a:tr h="422597">
                    <a:tc>
                      <a:txBody>
                        <a:bodyPr/>
                        <a:lstStyle/>
                        <a:p>
                          <a:pPr algn="ctr">
                            <a:lnSpc>
                              <a:spcPct val="150000"/>
                            </a:lnSpc>
                            <a:spcAft>
                              <a:spcPts val="800"/>
                            </a:spcAft>
                            <a:buNone/>
                          </a:pPr>
                          <a14:m>
                            <m:oMathPara xmlns:m="http://schemas.openxmlformats.org/officeDocument/2006/math">
                              <m:oMathParaPr>
                                <m:jc m:val="centerGroup"/>
                              </m:oMathParaPr>
                              <m:oMath xmlns:m="http://schemas.openxmlformats.org/officeDocument/2006/math">
                                <m:sSub>
                                  <m:sSubPr>
                                    <m:ctrlPr>
                                      <a:rPr lang="es-ES" sz="1200" i="1">
                                        <a:effectLst/>
                                        <a:latin typeface="Cambria Math" panose="02040503050406030204" pitchFamily="18" charset="0"/>
                                        <a:ea typeface="Calibri" panose="020F0502020204030204" pitchFamily="34" charset="0"/>
                                        <a:cs typeface="Times New Roman" panose="02020603050405020304" pitchFamily="18" charset="0"/>
                                      </a:rPr>
                                    </m:ctrlPr>
                                  </m:sSubPr>
                                  <m:e>
                                    <m:r>
                                      <a:rPr lang="es-ES" sz="1200" i="1">
                                        <a:effectLst/>
                                        <a:latin typeface="Cambria Math" panose="02040503050406030204" pitchFamily="18" charset="0"/>
                                        <a:ea typeface="Calibri" panose="020F0502020204030204" pitchFamily="34" charset="0"/>
                                        <a:cs typeface="Times New Roman" panose="02020603050405020304" pitchFamily="18" charset="0"/>
                                      </a:rPr>
                                      <m:t>𝐼𝑚𝑝</m:t>
                                    </m:r>
                                  </m:e>
                                  <m:sub>
                                    <m:r>
                                      <a:rPr lang="es-ES" sz="1200" i="1">
                                        <a:effectLst/>
                                        <a:latin typeface="Cambria Math" panose="02040503050406030204" pitchFamily="18" charset="0"/>
                                        <a:ea typeface="Calibri" panose="020F0502020204030204" pitchFamily="34" charset="0"/>
                                        <a:cs typeface="Times New Roman" panose="02020603050405020304" pitchFamily="18" charset="0"/>
                                      </a:rPr>
                                      <m:t>1</m:t>
                                    </m:r>
                                  </m:sub>
                                </m:sSub>
                              </m:oMath>
                            </m:oMathPara>
                          </a14:m>
                          <a:endParaRPr lang="es-ES"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n-US"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0.169</a:t>
                          </a:r>
                          <a:endParaRPr lang="es-ES"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n-US"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1487</a:t>
                          </a:r>
                          <a:endParaRPr lang="es-ES"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n-US"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0.131</a:t>
                          </a:r>
                          <a:endParaRPr lang="es-ES"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ES" sz="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1344</a:t>
                          </a:r>
                          <a:endParaRPr lang="es-E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26364830"/>
                      </a:ext>
                    </a:extLst>
                  </a:tr>
                  <a:tr h="422597">
                    <a:tc>
                      <a:txBody>
                        <a:bodyPr/>
                        <a:lstStyle/>
                        <a:p>
                          <a:pPr algn="ctr">
                            <a:lnSpc>
                              <a:spcPct val="150000"/>
                            </a:lnSpc>
                            <a:spcAft>
                              <a:spcPts val="800"/>
                            </a:spcAft>
                            <a:buNone/>
                          </a:pPr>
                          <a14:m>
                            <m:oMathPara xmlns:m="http://schemas.openxmlformats.org/officeDocument/2006/math">
                              <m:oMathParaPr>
                                <m:jc m:val="centerGroup"/>
                              </m:oMathParaPr>
                              <m:oMath xmlns:m="http://schemas.openxmlformats.org/officeDocument/2006/math">
                                <m:sSub>
                                  <m:sSubPr>
                                    <m:ctrlPr>
                                      <a:rPr lang="es-ES" sz="1200" i="1">
                                        <a:effectLst/>
                                        <a:latin typeface="Cambria Math" panose="02040503050406030204" pitchFamily="18" charset="0"/>
                                        <a:ea typeface="Calibri" panose="020F0502020204030204" pitchFamily="34" charset="0"/>
                                        <a:cs typeface="Times New Roman" panose="02020603050405020304" pitchFamily="18" charset="0"/>
                                      </a:rPr>
                                    </m:ctrlPr>
                                  </m:sSubPr>
                                  <m:e>
                                    <m:r>
                                      <a:rPr lang="es-ES" sz="1200" i="1">
                                        <a:effectLst/>
                                        <a:latin typeface="Cambria Math" panose="02040503050406030204" pitchFamily="18" charset="0"/>
                                        <a:ea typeface="Calibri" panose="020F0502020204030204" pitchFamily="34" charset="0"/>
                                        <a:cs typeface="Times New Roman" panose="02020603050405020304" pitchFamily="18" charset="0"/>
                                      </a:rPr>
                                      <m:t>𝐼𝑚𝑝</m:t>
                                    </m:r>
                                  </m:e>
                                  <m:sub>
                                    <m:r>
                                      <a:rPr lang="es-ES" sz="1200" i="1">
                                        <a:effectLst/>
                                        <a:latin typeface="Cambria Math" panose="02040503050406030204" pitchFamily="18" charset="0"/>
                                        <a:ea typeface="Calibri" panose="020F0502020204030204" pitchFamily="34" charset="0"/>
                                        <a:cs typeface="Times New Roman" panose="02020603050405020304" pitchFamily="18" charset="0"/>
                                      </a:rPr>
                                      <m:t>2</m:t>
                                    </m:r>
                                  </m:sub>
                                </m:sSub>
                              </m:oMath>
                            </m:oMathPara>
                          </a14:m>
                          <a:endParaRPr lang="es-ES"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n-US"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0.217**</a:t>
                          </a:r>
                          <a:endParaRPr lang="es-ES"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ES"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1501</a:t>
                          </a:r>
                          <a:endParaRPr lang="es-ES"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n-US"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0.143</a:t>
                          </a:r>
                          <a:endParaRPr lang="es-ES"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ES" sz="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1355</a:t>
                          </a:r>
                          <a:endParaRPr lang="es-E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433013474"/>
                      </a:ext>
                    </a:extLst>
                  </a:tr>
                  <a:tr h="422597">
                    <a:tc>
                      <a:txBody>
                        <a:bodyPr/>
                        <a:lstStyle/>
                        <a:p>
                          <a:pPr algn="ctr">
                            <a:lnSpc>
                              <a:spcPct val="150000"/>
                            </a:lnSpc>
                            <a:spcAft>
                              <a:spcPts val="800"/>
                            </a:spcAft>
                            <a:buNone/>
                          </a:pPr>
                          <a14:m>
                            <m:oMathPara xmlns:m="http://schemas.openxmlformats.org/officeDocument/2006/math">
                              <m:oMathParaPr>
                                <m:jc m:val="centerGroup"/>
                              </m:oMathParaPr>
                              <m:oMath xmlns:m="http://schemas.openxmlformats.org/officeDocument/2006/math">
                                <m:sSub>
                                  <m:sSubPr>
                                    <m:ctrlPr>
                                      <a:rPr lang="es-ES" sz="1200" i="1">
                                        <a:effectLst/>
                                        <a:latin typeface="Cambria Math" panose="02040503050406030204" pitchFamily="18" charset="0"/>
                                        <a:ea typeface="Calibri" panose="020F0502020204030204" pitchFamily="34" charset="0"/>
                                        <a:cs typeface="Times New Roman" panose="02020603050405020304" pitchFamily="18" charset="0"/>
                                      </a:rPr>
                                    </m:ctrlPr>
                                  </m:sSubPr>
                                  <m:e>
                                    <m:r>
                                      <a:rPr lang="es-ES" sz="1200" i="1">
                                        <a:effectLst/>
                                        <a:latin typeface="Cambria Math" panose="02040503050406030204" pitchFamily="18" charset="0"/>
                                        <a:ea typeface="Calibri" panose="020F0502020204030204" pitchFamily="34" charset="0"/>
                                        <a:cs typeface="Times New Roman" panose="02020603050405020304" pitchFamily="18" charset="0"/>
                                      </a:rPr>
                                      <m:t>𝐼𝑚𝑝</m:t>
                                    </m:r>
                                  </m:e>
                                  <m:sub>
                                    <m:r>
                                      <a:rPr lang="es-ES" sz="1200" i="1">
                                        <a:effectLst/>
                                        <a:latin typeface="Cambria Math" panose="02040503050406030204" pitchFamily="18" charset="0"/>
                                        <a:ea typeface="Calibri" panose="020F0502020204030204" pitchFamily="34" charset="0"/>
                                        <a:cs typeface="Times New Roman" panose="02020603050405020304" pitchFamily="18" charset="0"/>
                                      </a:rPr>
                                      <m:t>3</m:t>
                                    </m:r>
                                  </m:sub>
                                </m:sSub>
                              </m:oMath>
                            </m:oMathPara>
                          </a14:m>
                          <a:endParaRPr lang="es-ES"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n-US"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0.403*</a:t>
                          </a:r>
                          <a:endParaRPr lang="es-ES"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ES"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1490</a:t>
                          </a:r>
                          <a:endParaRPr lang="es-ES"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n-US"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0.484**</a:t>
                          </a:r>
                          <a:endParaRPr lang="es-ES"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ES" sz="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1346</a:t>
                          </a:r>
                          <a:endParaRPr lang="es-E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890055678"/>
                      </a:ext>
                    </a:extLst>
                  </a:tr>
                  <a:tr h="422597">
                    <a:tc>
                      <a:txBody>
                        <a:bodyPr/>
                        <a:lstStyle/>
                        <a:p>
                          <a:pPr algn="ctr">
                            <a:lnSpc>
                              <a:spcPct val="150000"/>
                            </a:lnSpc>
                            <a:spcAft>
                              <a:spcPts val="800"/>
                            </a:spcAft>
                            <a:buNone/>
                          </a:pPr>
                          <a14:m>
                            <m:oMathPara xmlns:m="http://schemas.openxmlformats.org/officeDocument/2006/math">
                              <m:oMathParaPr>
                                <m:jc m:val="centerGroup"/>
                              </m:oMathParaPr>
                              <m:oMath xmlns:m="http://schemas.openxmlformats.org/officeDocument/2006/math">
                                <m:sSub>
                                  <m:sSubPr>
                                    <m:ctrlPr>
                                      <a:rPr lang="es-ES" sz="1200" i="1">
                                        <a:effectLst/>
                                        <a:latin typeface="Cambria Math" panose="02040503050406030204" pitchFamily="18" charset="0"/>
                                        <a:ea typeface="Calibri" panose="020F0502020204030204" pitchFamily="34" charset="0"/>
                                        <a:cs typeface="Times New Roman" panose="02020603050405020304" pitchFamily="18" charset="0"/>
                                      </a:rPr>
                                    </m:ctrlPr>
                                  </m:sSubPr>
                                  <m:e>
                                    <m:r>
                                      <a:rPr lang="es-ES" sz="1200" i="1">
                                        <a:effectLst/>
                                        <a:latin typeface="Cambria Math" panose="02040503050406030204" pitchFamily="18" charset="0"/>
                                        <a:ea typeface="Calibri" panose="020F0502020204030204" pitchFamily="34" charset="0"/>
                                        <a:cs typeface="Times New Roman" panose="02020603050405020304" pitchFamily="18" charset="0"/>
                                      </a:rPr>
                                      <m:t>𝐼𝑚𝑝</m:t>
                                    </m:r>
                                  </m:e>
                                  <m:sub>
                                    <m:r>
                                      <a:rPr lang="es-ES" sz="1200" i="1">
                                        <a:effectLst/>
                                        <a:latin typeface="Cambria Math" panose="02040503050406030204" pitchFamily="18" charset="0"/>
                                        <a:ea typeface="Calibri" panose="020F0502020204030204" pitchFamily="34" charset="0"/>
                                        <a:cs typeface="Times New Roman" panose="02020603050405020304" pitchFamily="18" charset="0"/>
                                      </a:rPr>
                                      <m:t>4</m:t>
                                    </m:r>
                                  </m:sub>
                                </m:sSub>
                              </m:oMath>
                            </m:oMathPara>
                          </a14:m>
                          <a:endParaRPr lang="es-ES"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n-US"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0.562***</a:t>
                          </a:r>
                          <a:endParaRPr lang="es-ES"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ES"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1500</a:t>
                          </a:r>
                          <a:endParaRPr lang="es-ES"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n-US"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0.445***</a:t>
                          </a:r>
                          <a:endParaRPr lang="es-ES"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ES" sz="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1355</a:t>
                          </a:r>
                          <a:endParaRPr lang="es-E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905369751"/>
                      </a:ext>
                    </a:extLst>
                  </a:tr>
                  <a:tr h="422597">
                    <a:tc>
                      <a:txBody>
                        <a:bodyPr/>
                        <a:lstStyle/>
                        <a:p>
                          <a:pPr algn="ctr">
                            <a:lnSpc>
                              <a:spcPct val="150000"/>
                            </a:lnSpc>
                            <a:spcAft>
                              <a:spcPts val="800"/>
                            </a:spcAft>
                            <a:buNone/>
                          </a:pPr>
                          <a14:m>
                            <m:oMathPara xmlns:m="http://schemas.openxmlformats.org/officeDocument/2006/math">
                              <m:oMathParaPr>
                                <m:jc m:val="centerGroup"/>
                              </m:oMathParaPr>
                              <m:oMath xmlns:m="http://schemas.openxmlformats.org/officeDocument/2006/math">
                                <m:sSub>
                                  <m:sSubPr>
                                    <m:ctrlPr>
                                      <a:rPr lang="es-ES" sz="1200" i="1">
                                        <a:effectLst/>
                                        <a:latin typeface="Cambria Math" panose="02040503050406030204" pitchFamily="18" charset="0"/>
                                        <a:ea typeface="Calibri" panose="020F0502020204030204" pitchFamily="34" charset="0"/>
                                        <a:cs typeface="Times New Roman" panose="02020603050405020304" pitchFamily="18" charset="0"/>
                                      </a:rPr>
                                    </m:ctrlPr>
                                  </m:sSubPr>
                                  <m:e>
                                    <m:r>
                                      <a:rPr lang="es-ES" sz="1200" i="1">
                                        <a:effectLst/>
                                        <a:latin typeface="Cambria Math" panose="02040503050406030204" pitchFamily="18" charset="0"/>
                                        <a:ea typeface="Calibri" panose="020F0502020204030204" pitchFamily="34" charset="0"/>
                                        <a:cs typeface="Times New Roman" panose="02020603050405020304" pitchFamily="18" charset="0"/>
                                      </a:rPr>
                                      <m:t>𝐼𝑚𝑝</m:t>
                                    </m:r>
                                  </m:e>
                                  <m:sub>
                                    <m:r>
                                      <a:rPr lang="es-ES" sz="1200" i="1">
                                        <a:effectLst/>
                                        <a:latin typeface="Cambria Math" panose="02040503050406030204" pitchFamily="18" charset="0"/>
                                        <a:ea typeface="Calibri" panose="020F0502020204030204" pitchFamily="34" charset="0"/>
                                        <a:cs typeface="Times New Roman" panose="02020603050405020304" pitchFamily="18" charset="0"/>
                                      </a:rPr>
                                      <m:t>5</m:t>
                                    </m:r>
                                  </m:sub>
                                </m:sSub>
                              </m:oMath>
                            </m:oMathPara>
                          </a14:m>
                          <a:endParaRPr lang="es-ES"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n-US"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0.542***</a:t>
                          </a:r>
                          <a:endParaRPr lang="es-ES"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ES"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1501</a:t>
                          </a:r>
                          <a:endParaRPr lang="es-ES"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n-US"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0.506***</a:t>
                          </a:r>
                          <a:endParaRPr lang="es-ES"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ES" sz="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1355</a:t>
                          </a:r>
                          <a:endParaRPr lang="es-E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990427657"/>
                      </a:ext>
                    </a:extLst>
                  </a:tr>
                  <a:tr h="422597">
                    <a:tc>
                      <a:txBody>
                        <a:bodyPr/>
                        <a:lstStyle/>
                        <a:p>
                          <a:pPr algn="ctr">
                            <a:lnSpc>
                              <a:spcPct val="150000"/>
                            </a:lnSpc>
                            <a:spcAft>
                              <a:spcPts val="800"/>
                            </a:spcAft>
                            <a:buNone/>
                          </a:pPr>
                          <a14:m>
                            <m:oMathPara xmlns:m="http://schemas.openxmlformats.org/officeDocument/2006/math">
                              <m:oMathParaPr>
                                <m:jc m:val="centerGroup"/>
                              </m:oMathParaPr>
                              <m:oMath xmlns:m="http://schemas.openxmlformats.org/officeDocument/2006/math">
                                <m:sSub>
                                  <m:sSubPr>
                                    <m:ctrlPr>
                                      <a:rPr lang="es-ES" sz="1200" i="1">
                                        <a:effectLst/>
                                        <a:latin typeface="Cambria Math" panose="02040503050406030204" pitchFamily="18" charset="0"/>
                                        <a:ea typeface="Calibri" panose="020F0502020204030204" pitchFamily="34" charset="0"/>
                                        <a:cs typeface="Times New Roman" panose="02020603050405020304" pitchFamily="18" charset="0"/>
                                      </a:rPr>
                                    </m:ctrlPr>
                                  </m:sSubPr>
                                  <m:e>
                                    <m:r>
                                      <a:rPr lang="es-ES" sz="1200" i="1">
                                        <a:effectLst/>
                                        <a:latin typeface="Cambria Math" panose="02040503050406030204" pitchFamily="18" charset="0"/>
                                        <a:ea typeface="Calibri" panose="020F0502020204030204" pitchFamily="34" charset="0"/>
                                        <a:cs typeface="Times New Roman" panose="02020603050405020304" pitchFamily="18" charset="0"/>
                                      </a:rPr>
                                      <m:t>𝐼𝑚𝑝</m:t>
                                    </m:r>
                                  </m:e>
                                  <m:sub>
                                    <m:r>
                                      <a:rPr lang="es-ES" sz="1200" i="1">
                                        <a:effectLst/>
                                        <a:latin typeface="Cambria Math" panose="02040503050406030204" pitchFamily="18" charset="0"/>
                                        <a:ea typeface="Calibri" panose="020F0502020204030204" pitchFamily="34" charset="0"/>
                                        <a:cs typeface="Times New Roman" panose="02020603050405020304" pitchFamily="18" charset="0"/>
                                      </a:rPr>
                                      <m:t>6</m:t>
                                    </m:r>
                                  </m:sub>
                                </m:sSub>
                              </m:oMath>
                            </m:oMathPara>
                          </a14:m>
                          <a:endParaRPr lang="es-ES"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n-US"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0.636***</a:t>
                          </a:r>
                          <a:endParaRPr lang="es-ES"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ES"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1499</a:t>
                          </a:r>
                          <a:endParaRPr lang="es-ES"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n-US"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0.613***</a:t>
                          </a:r>
                          <a:endParaRPr lang="es-ES"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ES"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1355</a:t>
                          </a:r>
                          <a:endParaRPr lang="es-ES"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870188810"/>
                      </a:ext>
                    </a:extLst>
                  </a:tr>
                  <a:tr h="422597">
                    <a:tc>
                      <a:txBody>
                        <a:bodyPr/>
                        <a:lstStyle/>
                        <a:p>
                          <a:pPr algn="ctr">
                            <a:lnSpc>
                              <a:spcPct val="150000"/>
                            </a:lnSpc>
                            <a:spcAft>
                              <a:spcPts val="800"/>
                            </a:spcAft>
                            <a:buNone/>
                          </a:pPr>
                          <a14:m>
                            <m:oMathPara xmlns:m="http://schemas.openxmlformats.org/officeDocument/2006/math">
                              <m:oMathParaPr>
                                <m:jc m:val="centerGroup"/>
                              </m:oMathParaPr>
                              <m:oMath xmlns:m="http://schemas.openxmlformats.org/officeDocument/2006/math">
                                <m:sSub>
                                  <m:sSubPr>
                                    <m:ctrlPr>
                                      <a:rPr lang="es-ES" sz="1200" i="1">
                                        <a:effectLst/>
                                        <a:latin typeface="Cambria Math" panose="02040503050406030204" pitchFamily="18" charset="0"/>
                                        <a:ea typeface="Calibri" panose="020F0502020204030204" pitchFamily="34" charset="0"/>
                                        <a:cs typeface="Times New Roman" panose="02020603050405020304" pitchFamily="18" charset="0"/>
                                      </a:rPr>
                                    </m:ctrlPr>
                                  </m:sSubPr>
                                  <m:e>
                                    <m:r>
                                      <a:rPr lang="es-ES" sz="1200" i="1">
                                        <a:effectLst/>
                                        <a:latin typeface="Cambria Math" panose="02040503050406030204" pitchFamily="18" charset="0"/>
                                        <a:ea typeface="Calibri" panose="020F0502020204030204" pitchFamily="34" charset="0"/>
                                        <a:cs typeface="Times New Roman" panose="02020603050405020304" pitchFamily="18" charset="0"/>
                                      </a:rPr>
                                      <m:t>𝐼𝑚𝑝</m:t>
                                    </m:r>
                                  </m:e>
                                  <m:sub>
                                    <m:r>
                                      <a:rPr lang="es-ES" sz="1200" i="1">
                                        <a:effectLst/>
                                        <a:latin typeface="Cambria Math" panose="02040503050406030204" pitchFamily="18" charset="0"/>
                                        <a:ea typeface="Calibri" panose="020F0502020204030204" pitchFamily="34" charset="0"/>
                                        <a:cs typeface="Times New Roman" panose="02020603050405020304" pitchFamily="18" charset="0"/>
                                      </a:rPr>
                                      <m:t>7</m:t>
                                    </m:r>
                                  </m:sub>
                                </m:sSub>
                              </m:oMath>
                            </m:oMathPara>
                          </a14:m>
                          <a:endParaRPr lang="es-ES"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n-US"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0.193.</a:t>
                          </a:r>
                          <a:endParaRPr lang="es-ES"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ES"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1498</a:t>
                          </a:r>
                          <a:endParaRPr lang="es-ES"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n-US"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0.181.</a:t>
                          </a:r>
                          <a:endParaRPr lang="es-ES"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buNone/>
                          </a:pPr>
                          <a:r>
                            <a:rPr lang="es-ES" sz="1100" dirty="0">
                              <a:effectLst/>
                              <a:latin typeface="Calibri" panose="020F0502020204030204" pitchFamily="34" charset="0"/>
                              <a:cs typeface="Times New Roman" panose="02020603050405020304" pitchFamily="18" charset="0"/>
                            </a:rPr>
                            <a:t>       1355   </a:t>
                          </a: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591361983"/>
                      </a:ext>
                    </a:extLst>
                  </a:tr>
                  <a:tr h="422597">
                    <a:tc>
                      <a:txBody>
                        <a:bodyPr/>
                        <a:lstStyle/>
                        <a:p>
                          <a:pPr algn="ctr">
                            <a:lnSpc>
                              <a:spcPct val="150000"/>
                            </a:lnSpc>
                            <a:spcAft>
                              <a:spcPts val="800"/>
                            </a:spcAft>
                            <a:buNone/>
                          </a:pPr>
                          <a14:m>
                            <m:oMathPara xmlns:m="http://schemas.openxmlformats.org/officeDocument/2006/math">
                              <m:oMathParaPr>
                                <m:jc m:val="centerGroup"/>
                              </m:oMathParaPr>
                              <m:oMath xmlns:m="http://schemas.openxmlformats.org/officeDocument/2006/math">
                                <m:sSub>
                                  <m:sSubPr>
                                    <m:ctrlPr>
                                      <a:rPr lang="es-ES" sz="1200" i="1">
                                        <a:effectLst/>
                                        <a:latin typeface="Cambria Math" panose="02040503050406030204" pitchFamily="18" charset="0"/>
                                        <a:ea typeface="Calibri" panose="020F0502020204030204" pitchFamily="34" charset="0"/>
                                        <a:cs typeface="Times New Roman" panose="02020603050405020304" pitchFamily="18" charset="0"/>
                                      </a:rPr>
                                    </m:ctrlPr>
                                  </m:sSubPr>
                                  <m:e>
                                    <m:r>
                                      <a:rPr lang="es-ES" sz="1200" i="1">
                                        <a:effectLst/>
                                        <a:latin typeface="Cambria Math" panose="02040503050406030204" pitchFamily="18" charset="0"/>
                                        <a:ea typeface="Calibri" panose="020F0502020204030204" pitchFamily="34" charset="0"/>
                                        <a:cs typeface="Times New Roman" panose="02020603050405020304" pitchFamily="18" charset="0"/>
                                      </a:rPr>
                                      <m:t>𝐼𝑚𝑝</m:t>
                                    </m:r>
                                  </m:e>
                                  <m:sub>
                                    <m:r>
                                      <a:rPr lang="es-ES" sz="1200" i="1">
                                        <a:effectLst/>
                                        <a:latin typeface="Cambria Math" panose="02040503050406030204" pitchFamily="18" charset="0"/>
                                        <a:ea typeface="Calibri" panose="020F0502020204030204" pitchFamily="34" charset="0"/>
                                        <a:cs typeface="Times New Roman" panose="02020603050405020304" pitchFamily="18" charset="0"/>
                                      </a:rPr>
                                      <m:t>8</m:t>
                                    </m:r>
                                  </m:sub>
                                </m:sSub>
                              </m:oMath>
                            </m:oMathPara>
                          </a14:m>
                          <a:endParaRPr lang="es-ES"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ES" sz="1200" dirty="0">
                              <a:effectLst/>
                              <a:latin typeface="Times New Roman" panose="02020603050405020304" pitchFamily="18" charset="0"/>
                              <a:ea typeface="Calibri" panose="020F0502020204030204" pitchFamily="34" charset="0"/>
                              <a:cs typeface="Times New Roman" panose="02020603050405020304" pitchFamily="18" charset="0"/>
                            </a:rPr>
                            <a:t>-0.527***</a:t>
                          </a:r>
                          <a:endParaRPr lang="es-E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ES"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1493</a:t>
                          </a:r>
                          <a:endParaRPr lang="es-ES"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ES" sz="1200">
                              <a:effectLst/>
                              <a:latin typeface="Times New Roman" panose="02020603050405020304" pitchFamily="18" charset="0"/>
                              <a:ea typeface="Calibri" panose="020F0502020204030204" pitchFamily="34" charset="0"/>
                              <a:cs typeface="Times New Roman" panose="02020603050405020304" pitchFamily="18" charset="0"/>
                            </a:rPr>
                            <a:t>-0.480**</a:t>
                          </a:r>
                          <a:endParaRPr lang="es-ES"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ES" sz="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1349</a:t>
                          </a:r>
                          <a:endParaRPr lang="es-E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626638825"/>
                      </a:ext>
                    </a:extLst>
                  </a:tr>
                </a:tbl>
              </a:graphicData>
            </a:graphic>
          </p:graphicFrame>
        </mc:Choice>
        <mc:Fallback>
          <p:graphicFrame>
            <p:nvGraphicFramePr>
              <p:cNvPr id="3" name="Tabla 2">
                <a:extLst>
                  <a:ext uri="{FF2B5EF4-FFF2-40B4-BE49-F238E27FC236}">
                    <a16:creationId xmlns:a16="http://schemas.microsoft.com/office/drawing/2014/main" id="{B2CCB513-31A7-792E-EF84-01E87CEB9235}"/>
                  </a:ext>
                </a:extLst>
              </p:cNvPr>
              <p:cNvGraphicFramePr>
                <a:graphicFrameLocks noGrp="1"/>
              </p:cNvGraphicFramePr>
              <p:nvPr>
                <p:extLst>
                  <p:ext uri="{D42A27DB-BD31-4B8C-83A1-F6EECF244321}">
                    <p14:modId xmlns:p14="http://schemas.microsoft.com/office/powerpoint/2010/main" val="40370375"/>
                  </p:ext>
                </p:extLst>
              </p:nvPr>
            </p:nvGraphicFramePr>
            <p:xfrm>
              <a:off x="2195736" y="1628800"/>
              <a:ext cx="4587970" cy="4273014"/>
            </p:xfrm>
            <a:graphic>
              <a:graphicData uri="http://schemas.openxmlformats.org/drawingml/2006/table">
                <a:tbl>
                  <a:tblPr firstRow="1" firstCol="1" bandRow="1"/>
                  <a:tblGrid>
                    <a:gridCol w="930635">
                      <a:extLst>
                        <a:ext uri="{9D8B030D-6E8A-4147-A177-3AD203B41FA5}">
                          <a16:colId xmlns:a16="http://schemas.microsoft.com/office/drawing/2014/main" val="1860722550"/>
                        </a:ext>
                      </a:extLst>
                    </a:gridCol>
                    <a:gridCol w="930635">
                      <a:extLst>
                        <a:ext uri="{9D8B030D-6E8A-4147-A177-3AD203B41FA5}">
                          <a16:colId xmlns:a16="http://schemas.microsoft.com/office/drawing/2014/main" val="29092577"/>
                        </a:ext>
                      </a:extLst>
                    </a:gridCol>
                    <a:gridCol w="786396">
                      <a:extLst>
                        <a:ext uri="{9D8B030D-6E8A-4147-A177-3AD203B41FA5}">
                          <a16:colId xmlns:a16="http://schemas.microsoft.com/office/drawing/2014/main" val="542879244"/>
                        </a:ext>
                      </a:extLst>
                    </a:gridCol>
                    <a:gridCol w="1123611">
                      <a:extLst>
                        <a:ext uri="{9D8B030D-6E8A-4147-A177-3AD203B41FA5}">
                          <a16:colId xmlns:a16="http://schemas.microsoft.com/office/drawing/2014/main" val="169409883"/>
                        </a:ext>
                      </a:extLst>
                    </a:gridCol>
                    <a:gridCol w="816693">
                      <a:extLst>
                        <a:ext uri="{9D8B030D-6E8A-4147-A177-3AD203B41FA5}">
                          <a16:colId xmlns:a16="http://schemas.microsoft.com/office/drawing/2014/main" val="3403144203"/>
                        </a:ext>
                      </a:extLst>
                    </a:gridCol>
                  </a:tblGrid>
                  <a:tr h="892238">
                    <a:tc>
                      <a:txBody>
                        <a:bodyPr/>
                        <a:lstStyle/>
                        <a:p>
                          <a:pPr algn="ctr">
                            <a:lnSpc>
                              <a:spcPct val="150000"/>
                            </a:lnSpc>
                            <a:spcAft>
                              <a:spcPts val="800"/>
                            </a:spcAft>
                            <a:buNone/>
                          </a:pPr>
                          <a:r>
                            <a:rPr lang="es-ES" sz="1200" dirty="0" err="1">
                              <a:effectLst/>
                              <a:latin typeface="Trebuchet MS" panose="020B0603020202020204" pitchFamily="34" charset="0"/>
                              <a:ea typeface="Calibri" panose="020F0502020204030204" pitchFamily="34" charset="0"/>
                              <a:cs typeface="Times New Roman" panose="02020603050405020304" pitchFamily="18" charset="0"/>
                            </a:rPr>
                            <a:t>Dependent</a:t>
                          </a:r>
                          <a:r>
                            <a:rPr lang="es-ES" sz="1200" dirty="0">
                              <a:effectLst/>
                              <a:latin typeface="Trebuchet MS" panose="020B0603020202020204" pitchFamily="34" charset="0"/>
                              <a:ea typeface="Calibri" panose="020F0502020204030204" pitchFamily="34" charset="0"/>
                              <a:cs typeface="Times New Roman" panose="02020603050405020304" pitchFamily="18" charset="0"/>
                            </a:rPr>
                            <a:t> variable</a:t>
                          </a:r>
                          <a:endParaRPr lang="es-ES" sz="1100" dirty="0">
                            <a:effectLst/>
                            <a:latin typeface="Trebuchet MS" panose="020B060302020202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endParaRPr lang="es-ES"/>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a:blip r:embed="rId2"/>
                          <a:stretch>
                            <a:fillRect l="-101316" t="-680" r="-296053" b="-387075"/>
                          </a:stretch>
                        </a:blipFill>
                      </a:tcPr>
                    </a:tc>
                    <a:tc>
                      <a:txBody>
                        <a:bodyPr/>
                        <a:lstStyle/>
                        <a:p>
                          <a:pPr algn="ctr">
                            <a:lnSpc>
                              <a:spcPct val="150000"/>
                            </a:lnSpc>
                            <a:spcAft>
                              <a:spcPts val="800"/>
                            </a:spcAft>
                            <a:buNone/>
                          </a:pPr>
                          <a:r>
                            <a:rPr lang="es-ES" sz="1200" dirty="0">
                              <a:effectLst/>
                              <a:latin typeface="Trebuchet MS" panose="020B0603020202020204" pitchFamily="34" charset="0"/>
                              <a:ea typeface="Times New Roman" panose="02020603050405020304" pitchFamily="18" charset="0"/>
                              <a:cs typeface="Times New Roman" panose="02020603050405020304" pitchFamily="18" charset="0"/>
                            </a:rPr>
                            <a:t>#Obs.</a:t>
                          </a:r>
                          <a:endParaRPr lang="es-ES" sz="1100" dirty="0">
                            <a:effectLst/>
                            <a:latin typeface="Trebuchet MS" panose="020B060302020202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endParaRPr lang="es-ES"/>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a:blip r:embed="rId2"/>
                          <a:stretch>
                            <a:fillRect l="-236957" t="-680" r="-73913" b="-387075"/>
                          </a:stretch>
                        </a:blipFill>
                      </a:tcPr>
                    </a:tc>
                    <a:tc>
                      <a:txBody>
                        <a:bodyPr/>
                        <a:lstStyle/>
                        <a:p>
                          <a:pPr algn="ctr">
                            <a:lnSpc>
                              <a:spcPct val="150000"/>
                            </a:lnSpc>
                            <a:spcAft>
                              <a:spcPts val="800"/>
                            </a:spcAft>
                            <a:buNone/>
                          </a:pPr>
                          <a:r>
                            <a:rPr lang="es-ES" sz="1200" dirty="0">
                              <a:effectLst/>
                              <a:latin typeface="Trebuchet MS" panose="020B0603020202020204" pitchFamily="34" charset="0"/>
                              <a:ea typeface="Times New Roman" panose="02020603050405020304" pitchFamily="18" charset="0"/>
                              <a:cs typeface="Times New Roman" panose="02020603050405020304" pitchFamily="18" charset="0"/>
                            </a:rPr>
                            <a:t>#Obs.</a:t>
                          </a:r>
                          <a:endParaRPr lang="es-ES" sz="1100" dirty="0">
                            <a:effectLst/>
                            <a:latin typeface="Trebuchet MS" panose="020B0603020202020204" pitchFamily="34" charset="0"/>
                            <a:ea typeface="Calibri" panose="020F0502020204030204" pitchFamily="34" charset="0"/>
                            <a:cs typeface="Times New Roman" panose="02020603050405020304" pitchFamily="18" charset="0"/>
                          </a:endParaRPr>
                        </a:p>
                        <a:p>
                          <a:pPr algn="ctr">
                            <a:lnSpc>
                              <a:spcPct val="150000"/>
                            </a:lnSpc>
                            <a:spcAft>
                              <a:spcPts val="800"/>
                            </a:spcAft>
                            <a:buNone/>
                          </a:pPr>
                          <a:r>
                            <a:rPr lang="es-ES" sz="1200" dirty="0">
                              <a:effectLst/>
                              <a:latin typeface="Trebuchet MS" panose="020B0603020202020204" pitchFamily="34" charset="0"/>
                              <a:ea typeface="Times New Roman" panose="02020603050405020304" pitchFamily="18" charset="0"/>
                              <a:cs typeface="Times New Roman" panose="02020603050405020304" pitchFamily="18" charset="0"/>
                            </a:rPr>
                            <a:t> </a:t>
                          </a:r>
                          <a:endParaRPr lang="es-ES" sz="1100" dirty="0">
                            <a:effectLst/>
                            <a:latin typeface="Trebuchet MS" panose="020B0603020202020204" pitchFamily="34" charset="0"/>
                            <a:ea typeface="Calibri" panose="020F0502020204030204" pitchFamily="34" charset="0"/>
                            <a:cs typeface="Times New Roman" panose="020206030504050203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394497674"/>
                      </a:ext>
                    </a:extLst>
                  </a:tr>
                  <a:tr h="422597">
                    <a:tc>
                      <a:txBody>
                        <a:bodyPr/>
                        <a:lstStyle/>
                        <a:p>
                          <a:endParaRPr lang="es-ES"/>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a:blip r:embed="rId2"/>
                          <a:stretch>
                            <a:fillRect l="-654" t="-214493" r="-393464" b="-724638"/>
                          </a:stretch>
                        </a:blipFill>
                      </a:tcPr>
                    </a:tc>
                    <a:tc>
                      <a:txBody>
                        <a:bodyPr/>
                        <a:lstStyle/>
                        <a:p>
                          <a:pPr algn="ctr">
                            <a:lnSpc>
                              <a:spcPct val="150000"/>
                            </a:lnSpc>
                            <a:spcAft>
                              <a:spcPts val="800"/>
                            </a:spcAft>
                            <a:buNone/>
                          </a:pPr>
                          <a:r>
                            <a:rPr lang="en-US"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0.169</a:t>
                          </a:r>
                          <a:endParaRPr lang="es-ES"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n-US"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1487</a:t>
                          </a:r>
                          <a:endParaRPr lang="es-ES"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n-US"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0.131</a:t>
                          </a:r>
                          <a:endParaRPr lang="es-ES"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ES" sz="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1344</a:t>
                          </a:r>
                          <a:endParaRPr lang="es-E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26364830"/>
                      </a:ext>
                    </a:extLst>
                  </a:tr>
                  <a:tr h="422597">
                    <a:tc>
                      <a:txBody>
                        <a:bodyPr/>
                        <a:lstStyle/>
                        <a:p>
                          <a:endParaRPr lang="es-ES"/>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a:blip r:embed="rId2"/>
                          <a:stretch>
                            <a:fillRect l="-654" t="-314493" r="-393464" b="-624638"/>
                          </a:stretch>
                        </a:blipFill>
                      </a:tcPr>
                    </a:tc>
                    <a:tc>
                      <a:txBody>
                        <a:bodyPr/>
                        <a:lstStyle/>
                        <a:p>
                          <a:pPr algn="ctr">
                            <a:lnSpc>
                              <a:spcPct val="150000"/>
                            </a:lnSpc>
                            <a:spcAft>
                              <a:spcPts val="800"/>
                            </a:spcAft>
                            <a:buNone/>
                          </a:pPr>
                          <a:r>
                            <a:rPr lang="en-US"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0.217**</a:t>
                          </a:r>
                          <a:endParaRPr lang="es-ES"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ES"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1501</a:t>
                          </a:r>
                          <a:endParaRPr lang="es-ES"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n-US"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0.143</a:t>
                          </a:r>
                          <a:endParaRPr lang="es-ES"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ES" sz="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1355</a:t>
                          </a:r>
                          <a:endParaRPr lang="es-E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433013474"/>
                      </a:ext>
                    </a:extLst>
                  </a:tr>
                  <a:tr h="422597">
                    <a:tc>
                      <a:txBody>
                        <a:bodyPr/>
                        <a:lstStyle/>
                        <a:p>
                          <a:endParaRPr lang="es-ES"/>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a:blip r:embed="rId2"/>
                          <a:stretch>
                            <a:fillRect l="-654" t="-408571" r="-393464" b="-515714"/>
                          </a:stretch>
                        </a:blipFill>
                      </a:tcPr>
                    </a:tc>
                    <a:tc>
                      <a:txBody>
                        <a:bodyPr/>
                        <a:lstStyle/>
                        <a:p>
                          <a:pPr algn="ctr">
                            <a:lnSpc>
                              <a:spcPct val="150000"/>
                            </a:lnSpc>
                            <a:spcAft>
                              <a:spcPts val="800"/>
                            </a:spcAft>
                            <a:buNone/>
                          </a:pPr>
                          <a:r>
                            <a:rPr lang="en-US"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0.403*</a:t>
                          </a:r>
                          <a:endParaRPr lang="es-ES"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ES"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1490</a:t>
                          </a:r>
                          <a:endParaRPr lang="es-ES"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n-US"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0.484**</a:t>
                          </a:r>
                          <a:endParaRPr lang="es-ES"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ES" sz="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1346</a:t>
                          </a:r>
                          <a:endParaRPr lang="es-E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890055678"/>
                      </a:ext>
                    </a:extLst>
                  </a:tr>
                  <a:tr h="422597">
                    <a:tc>
                      <a:txBody>
                        <a:bodyPr/>
                        <a:lstStyle/>
                        <a:p>
                          <a:endParaRPr lang="es-ES"/>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a:blip r:embed="rId2"/>
                          <a:stretch>
                            <a:fillRect l="-654" t="-515942" r="-393464" b="-423188"/>
                          </a:stretch>
                        </a:blipFill>
                      </a:tcPr>
                    </a:tc>
                    <a:tc>
                      <a:txBody>
                        <a:bodyPr/>
                        <a:lstStyle/>
                        <a:p>
                          <a:pPr algn="ctr">
                            <a:lnSpc>
                              <a:spcPct val="150000"/>
                            </a:lnSpc>
                            <a:spcAft>
                              <a:spcPts val="800"/>
                            </a:spcAft>
                            <a:buNone/>
                          </a:pPr>
                          <a:r>
                            <a:rPr lang="en-US"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0.562***</a:t>
                          </a:r>
                          <a:endParaRPr lang="es-ES"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ES"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1500</a:t>
                          </a:r>
                          <a:endParaRPr lang="es-ES"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n-US"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0.445***</a:t>
                          </a:r>
                          <a:endParaRPr lang="es-ES"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ES" sz="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1355</a:t>
                          </a:r>
                          <a:endParaRPr lang="es-E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905369751"/>
                      </a:ext>
                    </a:extLst>
                  </a:tr>
                  <a:tr h="422597">
                    <a:tc>
                      <a:txBody>
                        <a:bodyPr/>
                        <a:lstStyle/>
                        <a:p>
                          <a:endParaRPr lang="es-ES"/>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a:blip r:embed="rId2"/>
                          <a:stretch>
                            <a:fillRect l="-654" t="-607143" r="-393464" b="-317143"/>
                          </a:stretch>
                        </a:blipFill>
                      </a:tcPr>
                    </a:tc>
                    <a:tc>
                      <a:txBody>
                        <a:bodyPr/>
                        <a:lstStyle/>
                        <a:p>
                          <a:pPr algn="ctr">
                            <a:lnSpc>
                              <a:spcPct val="150000"/>
                            </a:lnSpc>
                            <a:spcAft>
                              <a:spcPts val="800"/>
                            </a:spcAft>
                            <a:buNone/>
                          </a:pPr>
                          <a:r>
                            <a:rPr lang="en-US"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0.542***</a:t>
                          </a:r>
                          <a:endParaRPr lang="es-ES"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ES"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1501</a:t>
                          </a:r>
                          <a:endParaRPr lang="es-ES"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n-US"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0.506***</a:t>
                          </a:r>
                          <a:endParaRPr lang="es-ES"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ES" sz="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1355</a:t>
                          </a:r>
                          <a:endParaRPr lang="es-E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990427657"/>
                      </a:ext>
                    </a:extLst>
                  </a:tr>
                  <a:tr h="422597">
                    <a:tc>
                      <a:txBody>
                        <a:bodyPr/>
                        <a:lstStyle/>
                        <a:p>
                          <a:endParaRPr lang="es-ES"/>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a:blip r:embed="rId2"/>
                          <a:stretch>
                            <a:fillRect l="-654" t="-717391" r="-393464" b="-221739"/>
                          </a:stretch>
                        </a:blipFill>
                      </a:tcPr>
                    </a:tc>
                    <a:tc>
                      <a:txBody>
                        <a:bodyPr/>
                        <a:lstStyle/>
                        <a:p>
                          <a:pPr algn="ctr">
                            <a:lnSpc>
                              <a:spcPct val="150000"/>
                            </a:lnSpc>
                            <a:spcAft>
                              <a:spcPts val="800"/>
                            </a:spcAft>
                            <a:buNone/>
                          </a:pPr>
                          <a:r>
                            <a:rPr lang="en-US"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0.636***</a:t>
                          </a:r>
                          <a:endParaRPr lang="es-ES"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ES"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1499</a:t>
                          </a:r>
                          <a:endParaRPr lang="es-ES"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n-US"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0.613***</a:t>
                          </a:r>
                          <a:endParaRPr lang="es-ES"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ES"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1355</a:t>
                          </a:r>
                          <a:endParaRPr lang="es-ES"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870188810"/>
                      </a:ext>
                    </a:extLst>
                  </a:tr>
                  <a:tr h="422597">
                    <a:tc>
                      <a:txBody>
                        <a:bodyPr/>
                        <a:lstStyle/>
                        <a:p>
                          <a:endParaRPr lang="es-ES"/>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a:blip r:embed="rId2"/>
                          <a:stretch>
                            <a:fillRect l="-654" t="-805714" r="-393464" b="-118571"/>
                          </a:stretch>
                        </a:blipFill>
                      </a:tcPr>
                    </a:tc>
                    <a:tc>
                      <a:txBody>
                        <a:bodyPr/>
                        <a:lstStyle/>
                        <a:p>
                          <a:pPr algn="ctr">
                            <a:lnSpc>
                              <a:spcPct val="150000"/>
                            </a:lnSpc>
                            <a:spcAft>
                              <a:spcPts val="800"/>
                            </a:spcAft>
                            <a:buNone/>
                          </a:pPr>
                          <a:r>
                            <a:rPr lang="en-US"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0.193.</a:t>
                          </a:r>
                          <a:endParaRPr lang="es-ES"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ES"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1498</a:t>
                          </a:r>
                          <a:endParaRPr lang="es-ES"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n-US"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0.181.</a:t>
                          </a:r>
                          <a:endParaRPr lang="es-ES"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buNone/>
                          </a:pPr>
                          <a:r>
                            <a:rPr lang="es-ES" sz="1100" dirty="0">
                              <a:effectLst/>
                              <a:latin typeface="Calibri" panose="020F0502020204030204" pitchFamily="34" charset="0"/>
                              <a:cs typeface="Times New Roman" panose="02020603050405020304" pitchFamily="18" charset="0"/>
                            </a:rPr>
                            <a:t>       1355   </a:t>
                          </a: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591361983"/>
                      </a:ext>
                    </a:extLst>
                  </a:tr>
                  <a:tr h="422597">
                    <a:tc>
                      <a:txBody>
                        <a:bodyPr/>
                        <a:lstStyle/>
                        <a:p>
                          <a:endParaRPr lang="es-ES"/>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a:blip r:embed="rId2"/>
                          <a:stretch>
                            <a:fillRect l="-654" t="-918841" r="-393464" b="-20290"/>
                          </a:stretch>
                        </a:blipFill>
                      </a:tcPr>
                    </a:tc>
                    <a:tc>
                      <a:txBody>
                        <a:bodyPr/>
                        <a:lstStyle/>
                        <a:p>
                          <a:pPr algn="ctr">
                            <a:lnSpc>
                              <a:spcPct val="150000"/>
                            </a:lnSpc>
                            <a:spcAft>
                              <a:spcPts val="800"/>
                            </a:spcAft>
                            <a:buNone/>
                          </a:pPr>
                          <a:r>
                            <a:rPr lang="es-ES" sz="1200" dirty="0">
                              <a:effectLst/>
                              <a:latin typeface="Times New Roman" panose="02020603050405020304" pitchFamily="18" charset="0"/>
                              <a:ea typeface="Calibri" panose="020F0502020204030204" pitchFamily="34" charset="0"/>
                              <a:cs typeface="Times New Roman" panose="02020603050405020304" pitchFamily="18" charset="0"/>
                            </a:rPr>
                            <a:t>-0.527***</a:t>
                          </a:r>
                          <a:endParaRPr lang="es-E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ES"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1493</a:t>
                          </a:r>
                          <a:endParaRPr lang="es-ES"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ES" sz="1200">
                              <a:effectLst/>
                              <a:latin typeface="Times New Roman" panose="02020603050405020304" pitchFamily="18" charset="0"/>
                              <a:ea typeface="Calibri" panose="020F0502020204030204" pitchFamily="34" charset="0"/>
                              <a:cs typeface="Times New Roman" panose="02020603050405020304" pitchFamily="18" charset="0"/>
                            </a:rPr>
                            <a:t>-0.480**</a:t>
                          </a:r>
                          <a:endParaRPr lang="es-ES"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ES" sz="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1349</a:t>
                          </a:r>
                          <a:endParaRPr lang="es-E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626638825"/>
                      </a:ext>
                    </a:extLst>
                  </a:tr>
                </a:tbl>
              </a:graphicData>
            </a:graphic>
          </p:graphicFrame>
        </mc:Fallback>
      </mc:AlternateContent>
      <p:sp>
        <p:nvSpPr>
          <p:cNvPr id="5" name="CuadroTexto 4">
            <a:extLst>
              <a:ext uri="{FF2B5EF4-FFF2-40B4-BE49-F238E27FC236}">
                <a16:creationId xmlns:a16="http://schemas.microsoft.com/office/drawing/2014/main" id="{BDCB35E1-A76A-6411-29D0-BF54DF06976D}"/>
              </a:ext>
            </a:extLst>
          </p:cNvPr>
          <p:cNvSpPr txBox="1"/>
          <p:nvPr/>
        </p:nvSpPr>
        <p:spPr>
          <a:xfrm>
            <a:off x="2195736" y="1124744"/>
            <a:ext cx="5256584" cy="335413"/>
          </a:xfrm>
          <a:prstGeom prst="rect">
            <a:avLst/>
          </a:prstGeom>
          <a:noFill/>
        </p:spPr>
        <p:txBody>
          <a:bodyPr wrap="square">
            <a:spAutoFit/>
          </a:bodyPr>
          <a:lstStyle/>
          <a:p>
            <a:pPr>
              <a:lnSpc>
                <a:spcPct val="150000"/>
              </a:lnSpc>
              <a:spcBef>
                <a:spcPts val="2400"/>
              </a:spcBef>
              <a:buNone/>
            </a:pPr>
            <a:r>
              <a:rPr lang="en-GB" sz="1200" b="1" u="none" kern="0" dirty="0">
                <a:solidFill>
                  <a:srgbClr val="2E74B5"/>
                </a:solidFill>
                <a:effectLst/>
                <a:ea typeface="Times New Roman" panose="02020603050405020304" pitchFamily="18" charset="0"/>
                <a:cs typeface="Times New Roman" panose="02020603050405020304" pitchFamily="18" charset="0"/>
              </a:rPr>
              <a:t>Table 2. </a:t>
            </a:r>
            <a:r>
              <a:rPr lang="en-US" sz="1200" b="1" u="none" kern="0" dirty="0">
                <a:solidFill>
                  <a:srgbClr val="2E74B5"/>
                </a:solidFill>
                <a:effectLst/>
                <a:ea typeface="Times New Roman" panose="02020603050405020304" pitchFamily="18" charset="0"/>
                <a:cs typeface="Times New Roman" panose="02020603050405020304" pitchFamily="18" charset="0"/>
              </a:rPr>
              <a:t>Effect of Gender on Importance (with and without controls)</a:t>
            </a:r>
            <a:endParaRPr lang="es-ES" sz="1400" b="1" u="none" kern="0" dirty="0">
              <a:solidFill>
                <a:srgbClr val="2E74B5"/>
              </a:solidFill>
              <a:effectLst/>
              <a:ea typeface="Times New Roman" panose="02020603050405020304" pitchFamily="18" charset="0"/>
              <a:cs typeface="Times New Roman" panose="02020603050405020304" pitchFamily="18" charset="0"/>
            </a:endParaRPr>
          </a:p>
        </p:txBody>
      </p:sp>
      <p:sp>
        <p:nvSpPr>
          <p:cNvPr id="2" name="11 CuadroTexto">
            <a:extLst>
              <a:ext uri="{FF2B5EF4-FFF2-40B4-BE49-F238E27FC236}">
                <a16:creationId xmlns:a16="http://schemas.microsoft.com/office/drawing/2014/main" id="{620C887E-2726-C08D-BDBB-73BDAEC80297}"/>
              </a:ext>
            </a:extLst>
          </p:cNvPr>
          <p:cNvSpPr txBox="1">
            <a:spLocks noChangeArrowheads="1"/>
          </p:cNvSpPr>
          <p:nvPr/>
        </p:nvSpPr>
        <p:spPr bwMode="auto">
          <a:xfrm>
            <a:off x="7092280" y="116632"/>
            <a:ext cx="1763688" cy="276999"/>
          </a:xfrm>
          <a:prstGeom prst="rect">
            <a:avLst/>
          </a:prstGeom>
          <a:noFill/>
          <a:ln w="9525">
            <a:noFill/>
            <a:miter lim="800000"/>
            <a:headEnd/>
            <a:tailEnd/>
          </a:ln>
        </p:spPr>
        <p:txBody>
          <a:bodyPr wrap="square">
            <a:spAutoFit/>
          </a:bodyPr>
          <a:lstStyle/>
          <a:p>
            <a:pPr algn="r"/>
            <a:r>
              <a:rPr lang="es-ES" sz="1200" u="none" cap="small" dirty="0">
                <a:solidFill>
                  <a:schemeClr val="bg1"/>
                </a:solidFill>
                <a:cs typeface="Times New Roman" panose="02020603050405020304" pitchFamily="18" charset="0"/>
              </a:rPr>
              <a:t>RESULTS</a:t>
            </a:r>
          </a:p>
        </p:txBody>
      </p:sp>
    </p:spTree>
    <p:extLst>
      <p:ext uri="{BB962C8B-B14F-4D97-AF65-F5344CB8AC3E}">
        <p14:creationId xmlns:p14="http://schemas.microsoft.com/office/powerpoint/2010/main" val="922950933"/>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graphicFrame>
            <p:nvGraphicFramePr>
              <p:cNvPr id="2" name="Tabla 1">
                <a:extLst>
                  <a:ext uri="{FF2B5EF4-FFF2-40B4-BE49-F238E27FC236}">
                    <a16:creationId xmlns:a16="http://schemas.microsoft.com/office/drawing/2014/main" id="{9FAA7B70-45D9-4CFF-814E-40F28A131965}"/>
                  </a:ext>
                </a:extLst>
              </p:cNvPr>
              <p:cNvGraphicFramePr>
                <a:graphicFrameLocks noGrp="1"/>
              </p:cNvGraphicFramePr>
              <p:nvPr>
                <p:extLst>
                  <p:ext uri="{D42A27DB-BD31-4B8C-83A1-F6EECF244321}">
                    <p14:modId xmlns:p14="http://schemas.microsoft.com/office/powerpoint/2010/main" val="2711451002"/>
                  </p:ext>
                </p:extLst>
              </p:nvPr>
            </p:nvGraphicFramePr>
            <p:xfrm>
              <a:off x="2123728" y="1628801"/>
              <a:ext cx="5472610" cy="4464501"/>
            </p:xfrm>
            <a:graphic>
              <a:graphicData uri="http://schemas.openxmlformats.org/drawingml/2006/table">
                <a:tbl>
                  <a:tblPr firstRow="1" firstCol="1" bandRow="1"/>
                  <a:tblGrid>
                    <a:gridCol w="1103129">
                      <a:extLst>
                        <a:ext uri="{9D8B030D-6E8A-4147-A177-3AD203B41FA5}">
                          <a16:colId xmlns:a16="http://schemas.microsoft.com/office/drawing/2014/main" val="1654715971"/>
                        </a:ext>
                      </a:extLst>
                    </a:gridCol>
                    <a:gridCol w="1190958">
                      <a:extLst>
                        <a:ext uri="{9D8B030D-6E8A-4147-A177-3AD203B41FA5}">
                          <a16:colId xmlns:a16="http://schemas.microsoft.com/office/drawing/2014/main" val="1625641951"/>
                        </a:ext>
                      </a:extLst>
                    </a:gridCol>
                    <a:gridCol w="1190958">
                      <a:extLst>
                        <a:ext uri="{9D8B030D-6E8A-4147-A177-3AD203B41FA5}">
                          <a16:colId xmlns:a16="http://schemas.microsoft.com/office/drawing/2014/main" val="4119048544"/>
                        </a:ext>
                      </a:extLst>
                    </a:gridCol>
                    <a:gridCol w="1190958">
                      <a:extLst>
                        <a:ext uri="{9D8B030D-6E8A-4147-A177-3AD203B41FA5}">
                          <a16:colId xmlns:a16="http://schemas.microsoft.com/office/drawing/2014/main" val="3678624475"/>
                        </a:ext>
                      </a:extLst>
                    </a:gridCol>
                    <a:gridCol w="796607">
                      <a:extLst>
                        <a:ext uri="{9D8B030D-6E8A-4147-A177-3AD203B41FA5}">
                          <a16:colId xmlns:a16="http://schemas.microsoft.com/office/drawing/2014/main" val="4120753885"/>
                        </a:ext>
                      </a:extLst>
                    </a:gridCol>
                  </a:tblGrid>
                  <a:tr h="622017">
                    <a:tc>
                      <a:txBody>
                        <a:bodyPr/>
                        <a:lstStyle/>
                        <a:p>
                          <a:pPr>
                            <a:lnSpc>
                              <a:spcPct val="107000"/>
                            </a:lnSpc>
                            <a:spcAft>
                              <a:spcPts val="800"/>
                            </a:spcAft>
                            <a:buNone/>
                          </a:pPr>
                          <a:r>
                            <a:rPr lang="es-ES" sz="1200" dirty="0" err="1">
                              <a:effectLst/>
                              <a:latin typeface="Trebuchet MS" panose="020B0603020202020204" pitchFamily="34" charset="0"/>
                              <a:ea typeface="Calibri" panose="020F0502020204030204" pitchFamily="34" charset="0"/>
                              <a:cs typeface="Times New Roman" panose="02020603050405020304" pitchFamily="18" charset="0"/>
                            </a:rPr>
                            <a:t>Dependent</a:t>
                          </a:r>
                          <a:r>
                            <a:rPr lang="es-ES" sz="1200" dirty="0">
                              <a:effectLst/>
                              <a:latin typeface="Trebuchet MS" panose="020B0603020202020204" pitchFamily="34" charset="0"/>
                              <a:ea typeface="Calibri" panose="020F0502020204030204" pitchFamily="34" charset="0"/>
                              <a:cs typeface="Times New Roman" panose="02020603050405020304" pitchFamily="18" charset="0"/>
                            </a:rPr>
                            <a:t> variable</a:t>
                          </a:r>
                          <a:endParaRPr lang="es-ES" sz="1100" dirty="0">
                            <a:effectLst/>
                            <a:latin typeface="Trebuchet MS" panose="020B0603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es-ES" sz="1200" dirty="0" err="1">
                              <a:effectLst/>
                              <a:latin typeface="Trebuchet MS" panose="020B0603020202020204" pitchFamily="34" charset="0"/>
                              <a:ea typeface="Calibri" panose="020F0502020204030204" pitchFamily="34" charset="0"/>
                              <a:cs typeface="Times New Roman" panose="02020603050405020304" pitchFamily="18" charset="0"/>
                            </a:rPr>
                            <a:t>Estimate</a:t>
                          </a:r>
                          <a:r>
                            <a:rPr lang="es-ES" sz="1200" dirty="0">
                              <a:effectLst/>
                              <a:latin typeface="Trebuchet MS" panose="020B0603020202020204" pitchFamily="34" charset="0"/>
                              <a:ea typeface="Calibri" panose="020F0502020204030204" pitchFamily="34" charset="0"/>
                              <a:cs typeface="Times New Roman" panose="02020603050405020304" pitchFamily="18" charset="0"/>
                            </a:rPr>
                            <a:t> </a:t>
                          </a:r>
                          <a:r>
                            <a:rPr lang="es-ES" sz="1200" dirty="0" err="1">
                              <a:effectLst/>
                              <a:latin typeface="Trebuchet MS" panose="020B0603020202020204" pitchFamily="34" charset="0"/>
                              <a:ea typeface="Calibri" panose="020F0502020204030204" pitchFamily="34" charset="0"/>
                              <a:cs typeface="Times New Roman" panose="02020603050405020304" pitchFamily="18" charset="0"/>
                            </a:rPr>
                            <a:t>without</a:t>
                          </a:r>
                          <a:r>
                            <a:rPr lang="es-ES" sz="1200" dirty="0">
                              <a:effectLst/>
                              <a:latin typeface="Trebuchet MS" panose="020B0603020202020204" pitchFamily="34" charset="0"/>
                              <a:ea typeface="Calibri" panose="020F0502020204030204" pitchFamily="34" charset="0"/>
                              <a:cs typeface="Times New Roman" panose="02020603050405020304" pitchFamily="18" charset="0"/>
                            </a:rPr>
                            <a:t> </a:t>
                          </a:r>
                          <a:r>
                            <a:rPr lang="es-ES" sz="1200" dirty="0" err="1">
                              <a:effectLst/>
                              <a:latin typeface="Trebuchet MS" panose="020B0603020202020204" pitchFamily="34" charset="0"/>
                              <a:ea typeface="Calibri" panose="020F0502020204030204" pitchFamily="34" charset="0"/>
                              <a:cs typeface="Times New Roman" panose="02020603050405020304" pitchFamily="18" charset="0"/>
                            </a:rPr>
                            <a:t>controls</a:t>
                          </a:r>
                          <a:endParaRPr lang="es-ES" sz="1100" dirty="0">
                            <a:effectLst/>
                            <a:latin typeface="Trebuchet MS" panose="020B060302020202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es-ES" sz="1200" dirty="0">
                              <a:effectLst/>
                              <a:latin typeface="Trebuchet MS" panose="020B0603020202020204" pitchFamily="34" charset="0"/>
                              <a:ea typeface="Calibri" panose="020F0502020204030204" pitchFamily="34" charset="0"/>
                              <a:cs typeface="Times New Roman" panose="02020603050405020304" pitchFamily="18" charset="0"/>
                            </a:rPr>
                            <a:t>#Obs.</a:t>
                          </a:r>
                          <a:endParaRPr lang="es-ES" sz="1100" dirty="0">
                            <a:effectLst/>
                            <a:latin typeface="Trebuchet MS" panose="020B0603020202020204" pitchFamily="34" charset="0"/>
                            <a:ea typeface="Calibri" panose="020F0502020204030204" pitchFamily="34" charset="0"/>
                            <a:cs typeface="Times New Roman" panose="02020603050405020304" pitchFamily="18" charset="0"/>
                          </a:endParaRPr>
                        </a:p>
                        <a:p>
                          <a:pPr>
                            <a:lnSpc>
                              <a:spcPct val="107000"/>
                            </a:lnSpc>
                            <a:spcAft>
                              <a:spcPts val="800"/>
                            </a:spcAft>
                            <a:buNone/>
                          </a:pPr>
                          <a:r>
                            <a:rPr lang="es-ES" sz="1200" dirty="0">
                              <a:effectLst/>
                              <a:latin typeface="Trebuchet MS" panose="020B0603020202020204" pitchFamily="34" charset="0"/>
                              <a:ea typeface="Calibri" panose="020F0502020204030204" pitchFamily="34" charset="0"/>
                              <a:cs typeface="Times New Roman" panose="02020603050405020304" pitchFamily="18" charset="0"/>
                            </a:rPr>
                            <a:t> </a:t>
                          </a:r>
                          <a:endParaRPr lang="es-ES" sz="1100" dirty="0">
                            <a:effectLst/>
                            <a:latin typeface="Trebuchet MS" panose="020B060302020202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es-ES" sz="1200" dirty="0" err="1">
                              <a:effectLst/>
                              <a:latin typeface="Trebuchet MS" panose="020B0603020202020204" pitchFamily="34" charset="0"/>
                              <a:ea typeface="Calibri" panose="020F0502020204030204" pitchFamily="34" charset="0"/>
                              <a:cs typeface="Times New Roman" panose="02020603050405020304" pitchFamily="18" charset="0"/>
                            </a:rPr>
                            <a:t>Estimate</a:t>
                          </a:r>
                          <a:r>
                            <a:rPr lang="es-ES" sz="1200" dirty="0">
                              <a:effectLst/>
                              <a:latin typeface="Trebuchet MS" panose="020B0603020202020204" pitchFamily="34" charset="0"/>
                              <a:ea typeface="Calibri" panose="020F0502020204030204" pitchFamily="34" charset="0"/>
                              <a:cs typeface="Times New Roman" panose="02020603050405020304" pitchFamily="18" charset="0"/>
                            </a:rPr>
                            <a:t> </a:t>
                          </a:r>
                          <a:r>
                            <a:rPr lang="es-ES" sz="1200" dirty="0" err="1">
                              <a:effectLst/>
                              <a:latin typeface="Trebuchet MS" panose="020B0603020202020204" pitchFamily="34" charset="0"/>
                              <a:ea typeface="Calibri" panose="020F0502020204030204" pitchFamily="34" charset="0"/>
                              <a:cs typeface="Times New Roman" panose="02020603050405020304" pitchFamily="18" charset="0"/>
                            </a:rPr>
                            <a:t>with</a:t>
                          </a:r>
                          <a:r>
                            <a:rPr lang="es-ES" sz="1200" dirty="0">
                              <a:effectLst/>
                              <a:latin typeface="Trebuchet MS" panose="020B0603020202020204" pitchFamily="34" charset="0"/>
                              <a:ea typeface="Calibri" panose="020F0502020204030204" pitchFamily="34" charset="0"/>
                              <a:cs typeface="Times New Roman" panose="02020603050405020304" pitchFamily="18" charset="0"/>
                            </a:rPr>
                            <a:t> </a:t>
                          </a:r>
                          <a:r>
                            <a:rPr lang="es-ES" sz="1200" dirty="0" err="1">
                              <a:effectLst/>
                              <a:latin typeface="Trebuchet MS" panose="020B0603020202020204" pitchFamily="34" charset="0"/>
                              <a:ea typeface="Calibri" panose="020F0502020204030204" pitchFamily="34" charset="0"/>
                              <a:cs typeface="Times New Roman" panose="02020603050405020304" pitchFamily="18" charset="0"/>
                            </a:rPr>
                            <a:t>controls</a:t>
                          </a:r>
                          <a:endParaRPr lang="es-ES" sz="1100" dirty="0">
                            <a:effectLst/>
                            <a:latin typeface="Trebuchet MS" panose="020B060302020202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es-ES" sz="1200" dirty="0">
                              <a:effectLst/>
                              <a:latin typeface="Trebuchet MS" panose="020B0603020202020204" pitchFamily="34" charset="0"/>
                              <a:ea typeface="Calibri" panose="020F0502020204030204" pitchFamily="34" charset="0"/>
                              <a:cs typeface="Times New Roman" panose="02020603050405020304" pitchFamily="18" charset="0"/>
                            </a:rPr>
                            <a:t>#Obs.</a:t>
                          </a:r>
                          <a:endParaRPr lang="es-ES" sz="1100" dirty="0">
                            <a:effectLst/>
                            <a:latin typeface="Trebuchet MS" panose="020B0603020202020204" pitchFamily="34" charset="0"/>
                            <a:ea typeface="Calibri" panose="020F0502020204030204" pitchFamily="34" charset="0"/>
                            <a:cs typeface="Times New Roman" panose="02020603050405020304" pitchFamily="18" charset="0"/>
                          </a:endParaRPr>
                        </a:p>
                        <a:p>
                          <a:pPr>
                            <a:lnSpc>
                              <a:spcPct val="107000"/>
                            </a:lnSpc>
                            <a:spcAft>
                              <a:spcPts val="800"/>
                            </a:spcAft>
                            <a:buNone/>
                          </a:pPr>
                          <a:r>
                            <a:rPr lang="es-ES" sz="1200" dirty="0">
                              <a:effectLst/>
                              <a:latin typeface="Trebuchet MS" panose="020B0603020202020204" pitchFamily="34" charset="0"/>
                              <a:ea typeface="Calibri" panose="020F0502020204030204" pitchFamily="34" charset="0"/>
                              <a:cs typeface="Times New Roman" panose="02020603050405020304" pitchFamily="18" charset="0"/>
                            </a:rPr>
                            <a:t> </a:t>
                          </a:r>
                          <a:endParaRPr lang="es-ES" sz="1100" dirty="0">
                            <a:effectLst/>
                            <a:latin typeface="Trebuchet MS" panose="020B060302020202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710601574"/>
                      </a:ext>
                    </a:extLst>
                  </a:tr>
                  <a:tr h="320207">
                    <a:tc>
                      <a:txBody>
                        <a:bodyPr/>
                        <a:lstStyle/>
                        <a:p>
                          <a:pPr>
                            <a:lnSpc>
                              <a:spcPct val="107000"/>
                            </a:lnSpc>
                            <a:spcAft>
                              <a:spcPts val="800"/>
                            </a:spcAft>
                            <a:buNone/>
                          </a:pPr>
                          <a14:m>
                            <m:oMathPara xmlns:m="http://schemas.openxmlformats.org/officeDocument/2006/math">
                              <m:oMathParaPr>
                                <m:jc m:val="centerGroup"/>
                              </m:oMathParaPr>
                              <m:oMath xmlns:m="http://schemas.openxmlformats.org/officeDocument/2006/math">
                                <m:sSub>
                                  <m:sSubPr>
                                    <m:ctrlPr>
                                      <a:rPr lang="es-ES" sz="1200" i="1">
                                        <a:effectLst/>
                                        <a:latin typeface="Cambria Math" panose="02040503050406030204" pitchFamily="18" charset="0"/>
                                        <a:ea typeface="Calibri" panose="020F0502020204030204" pitchFamily="34" charset="0"/>
                                        <a:cs typeface="Times New Roman" panose="02020603050405020304" pitchFamily="18" charset="0"/>
                                      </a:rPr>
                                    </m:ctrlPr>
                                  </m:sSubPr>
                                  <m:e>
                                    <m:r>
                                      <a:rPr lang="es-ES" sz="1200" i="1">
                                        <a:effectLst/>
                                        <a:latin typeface="Cambria Math" panose="02040503050406030204" pitchFamily="18" charset="0"/>
                                        <a:ea typeface="Times New Roman" panose="02020603050405020304" pitchFamily="18" charset="0"/>
                                        <a:cs typeface="Times New Roman" panose="02020603050405020304" pitchFamily="18" charset="0"/>
                                      </a:rPr>
                                      <m:t>𝑤</m:t>
                                    </m:r>
                                  </m:e>
                                  <m:sub>
                                    <m:r>
                                      <a:rPr lang="es-ES" sz="1200" i="1">
                                        <a:effectLst/>
                                        <a:latin typeface="Cambria Math" panose="02040503050406030204" pitchFamily="18" charset="0"/>
                                        <a:ea typeface="Times New Roman" panose="02020603050405020304" pitchFamily="18" charset="0"/>
                                        <a:cs typeface="Times New Roman" panose="02020603050405020304" pitchFamily="18" charset="0"/>
                                      </a:rPr>
                                      <m:t>11</m:t>
                                    </m:r>
                                  </m:sub>
                                </m:sSub>
                                <m:sSub>
                                  <m:sSubPr>
                                    <m:ctrlPr>
                                      <a:rPr lang="es-ES" sz="1200" i="1">
                                        <a:effectLst/>
                                        <a:latin typeface="Cambria Math" panose="02040503050406030204" pitchFamily="18" charset="0"/>
                                        <a:ea typeface="Calibri" panose="020F0502020204030204" pitchFamily="34" charset="0"/>
                                        <a:cs typeface="Times New Roman" panose="02020603050405020304" pitchFamily="18" charset="0"/>
                                      </a:rPr>
                                    </m:ctrlPr>
                                  </m:sSubPr>
                                  <m:e>
                                    <m:r>
                                      <a:rPr lang="es-ES" sz="1200" i="1">
                                        <a:effectLst/>
                                        <a:latin typeface="Cambria Math" panose="02040503050406030204" pitchFamily="18" charset="0"/>
                                        <a:ea typeface="Times New Roman" panose="02020603050405020304" pitchFamily="18" charset="0"/>
                                        <a:cs typeface="Times New Roman" panose="02020603050405020304" pitchFamily="18" charset="0"/>
                                      </a:rPr>
                                      <m:t>𝐴</m:t>
                                    </m:r>
                                  </m:e>
                                  <m:sub>
                                    <m:r>
                                      <a:rPr lang="es-ES" sz="1200" i="1">
                                        <a:effectLst/>
                                        <a:latin typeface="Cambria Math" panose="02040503050406030204" pitchFamily="18" charset="0"/>
                                        <a:ea typeface="Times New Roman" panose="02020603050405020304" pitchFamily="18" charset="0"/>
                                        <a:cs typeface="Times New Roman" panose="02020603050405020304" pitchFamily="18" charset="0"/>
                                      </a:rPr>
                                      <m:t>1</m:t>
                                    </m:r>
                                  </m:sub>
                                </m:sSub>
                              </m:oMath>
                            </m:oMathPara>
                          </a14:m>
                          <a:endParaRPr lang="es-E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es-ES" sz="1200">
                              <a:effectLst/>
                              <a:latin typeface="Times New Roman" panose="02020603050405020304" pitchFamily="18" charset="0"/>
                              <a:ea typeface="Calibri" panose="020F0502020204030204" pitchFamily="34" charset="0"/>
                              <a:cs typeface="Times New Roman" panose="02020603050405020304" pitchFamily="18" charset="0"/>
                            </a:rPr>
                            <a:t>6.439***</a:t>
                          </a:r>
                          <a:endParaRPr lang="es-E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es-ES" sz="1200">
                              <a:effectLst/>
                              <a:latin typeface="Times New Roman" panose="02020603050405020304" pitchFamily="18" charset="0"/>
                              <a:ea typeface="Calibri" panose="020F0502020204030204" pitchFamily="34" charset="0"/>
                              <a:cs typeface="Times New Roman" panose="02020603050405020304" pitchFamily="18" charset="0"/>
                            </a:rPr>
                            <a:t>1455</a:t>
                          </a:r>
                          <a:endParaRPr lang="es-E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es-ES" sz="1200">
                              <a:effectLst/>
                              <a:latin typeface="Times New Roman" panose="02020603050405020304" pitchFamily="18" charset="0"/>
                              <a:ea typeface="Calibri" panose="020F0502020204030204" pitchFamily="34" charset="0"/>
                              <a:cs typeface="Times New Roman" panose="02020603050405020304" pitchFamily="18" charset="0"/>
                            </a:rPr>
                            <a:t>6.670***</a:t>
                          </a:r>
                          <a:endParaRPr lang="es-E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es-ES" sz="1200">
                              <a:effectLst/>
                              <a:latin typeface="Times New Roman" panose="02020603050405020304" pitchFamily="18" charset="0"/>
                              <a:ea typeface="Calibri" panose="020F0502020204030204" pitchFamily="34" charset="0"/>
                              <a:cs typeface="Times New Roman" panose="02020603050405020304" pitchFamily="18" charset="0"/>
                            </a:rPr>
                            <a:t>1317</a:t>
                          </a:r>
                          <a:endParaRPr lang="es-E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839989220"/>
                      </a:ext>
                    </a:extLst>
                  </a:tr>
                  <a:tr h="320207">
                    <a:tc>
                      <a:txBody>
                        <a:bodyPr/>
                        <a:lstStyle/>
                        <a:p>
                          <a:pPr>
                            <a:lnSpc>
                              <a:spcPct val="107000"/>
                            </a:lnSpc>
                            <a:spcAft>
                              <a:spcPts val="800"/>
                            </a:spcAft>
                            <a:buNone/>
                          </a:pPr>
                          <a14:m>
                            <m:oMathPara xmlns:m="http://schemas.openxmlformats.org/officeDocument/2006/math">
                              <m:oMathParaPr>
                                <m:jc m:val="centerGroup"/>
                              </m:oMathParaPr>
                              <m:oMath xmlns:m="http://schemas.openxmlformats.org/officeDocument/2006/math">
                                <m:sSub>
                                  <m:sSubPr>
                                    <m:ctrlPr>
                                      <a:rPr lang="es-ES" sz="1200" i="1">
                                        <a:effectLst/>
                                        <a:latin typeface="Cambria Math" panose="02040503050406030204" pitchFamily="18" charset="0"/>
                                        <a:ea typeface="Calibri" panose="020F0502020204030204" pitchFamily="34" charset="0"/>
                                        <a:cs typeface="Times New Roman" panose="02020603050405020304" pitchFamily="18" charset="0"/>
                                      </a:rPr>
                                    </m:ctrlPr>
                                  </m:sSubPr>
                                  <m:e>
                                    <m:r>
                                      <a:rPr lang="es-ES" sz="1200" i="1">
                                        <a:effectLst/>
                                        <a:latin typeface="Cambria Math" panose="02040503050406030204" pitchFamily="18" charset="0"/>
                                        <a:ea typeface="Times New Roman" panose="02020603050405020304" pitchFamily="18" charset="0"/>
                                        <a:cs typeface="Times New Roman" panose="02020603050405020304" pitchFamily="18" charset="0"/>
                                      </a:rPr>
                                      <m:t>𝑤</m:t>
                                    </m:r>
                                  </m:e>
                                  <m:sub>
                                    <m:r>
                                      <a:rPr lang="es-ES" sz="1200" i="1">
                                        <a:effectLst/>
                                        <a:latin typeface="Cambria Math" panose="02040503050406030204" pitchFamily="18" charset="0"/>
                                        <a:ea typeface="Times New Roman" panose="02020603050405020304" pitchFamily="18" charset="0"/>
                                        <a:cs typeface="Times New Roman" panose="02020603050405020304" pitchFamily="18" charset="0"/>
                                      </a:rPr>
                                      <m:t>12</m:t>
                                    </m:r>
                                  </m:sub>
                                </m:sSub>
                                <m:sSub>
                                  <m:sSubPr>
                                    <m:ctrlPr>
                                      <a:rPr lang="es-ES" sz="1200" i="1">
                                        <a:effectLst/>
                                        <a:latin typeface="Cambria Math" panose="02040503050406030204" pitchFamily="18" charset="0"/>
                                        <a:ea typeface="Calibri" panose="020F0502020204030204" pitchFamily="34" charset="0"/>
                                        <a:cs typeface="Times New Roman" panose="02020603050405020304" pitchFamily="18" charset="0"/>
                                      </a:rPr>
                                    </m:ctrlPr>
                                  </m:sSubPr>
                                  <m:e>
                                    <m:r>
                                      <a:rPr lang="es-ES" sz="1200" i="1">
                                        <a:effectLst/>
                                        <a:latin typeface="Cambria Math" panose="02040503050406030204" pitchFamily="18" charset="0"/>
                                        <a:ea typeface="Times New Roman" panose="02020603050405020304" pitchFamily="18" charset="0"/>
                                        <a:cs typeface="Times New Roman" panose="02020603050405020304" pitchFamily="18" charset="0"/>
                                      </a:rPr>
                                      <m:t>𝐴</m:t>
                                    </m:r>
                                  </m:e>
                                  <m:sub>
                                    <m:r>
                                      <a:rPr lang="es-ES" sz="1200" i="1">
                                        <a:effectLst/>
                                        <a:latin typeface="Cambria Math" panose="02040503050406030204" pitchFamily="18" charset="0"/>
                                        <a:ea typeface="Times New Roman" panose="02020603050405020304" pitchFamily="18" charset="0"/>
                                        <a:cs typeface="Times New Roman" panose="02020603050405020304" pitchFamily="18" charset="0"/>
                                      </a:rPr>
                                      <m:t>1</m:t>
                                    </m:r>
                                  </m:sub>
                                </m:sSub>
                              </m:oMath>
                            </m:oMathPara>
                          </a14:m>
                          <a:endParaRPr lang="es-E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es-ES" sz="1200">
                              <a:effectLst/>
                              <a:latin typeface="Times New Roman" panose="02020603050405020304" pitchFamily="18" charset="0"/>
                              <a:ea typeface="Calibri" panose="020F0502020204030204" pitchFamily="34" charset="0"/>
                              <a:cs typeface="Times New Roman" panose="02020603050405020304" pitchFamily="18" charset="0"/>
                            </a:rPr>
                            <a:t>5.279**</a:t>
                          </a:r>
                          <a:endParaRPr lang="es-E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es-ES" sz="1200">
                              <a:effectLst/>
                              <a:latin typeface="Times New Roman" panose="02020603050405020304" pitchFamily="18" charset="0"/>
                              <a:ea typeface="Calibri" panose="020F0502020204030204" pitchFamily="34" charset="0"/>
                              <a:cs typeface="Times New Roman" panose="02020603050405020304" pitchFamily="18" charset="0"/>
                            </a:rPr>
                            <a:t>1457</a:t>
                          </a:r>
                          <a:endParaRPr lang="es-E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es-ES" sz="1200">
                              <a:effectLst/>
                              <a:latin typeface="Times New Roman" panose="02020603050405020304" pitchFamily="18" charset="0"/>
                              <a:ea typeface="Calibri" panose="020F0502020204030204" pitchFamily="34" charset="0"/>
                              <a:cs typeface="Times New Roman" panose="02020603050405020304" pitchFamily="18" charset="0"/>
                            </a:rPr>
                            <a:t>4.604*</a:t>
                          </a:r>
                          <a:endParaRPr lang="es-E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es-ES" sz="1200">
                              <a:effectLst/>
                              <a:latin typeface="Times New Roman" panose="02020603050405020304" pitchFamily="18" charset="0"/>
                              <a:ea typeface="Calibri" panose="020F0502020204030204" pitchFamily="34" charset="0"/>
                              <a:cs typeface="Times New Roman" panose="02020603050405020304" pitchFamily="18" charset="0"/>
                            </a:rPr>
                            <a:t>1319</a:t>
                          </a:r>
                          <a:endParaRPr lang="es-E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62599649"/>
                      </a:ext>
                    </a:extLst>
                  </a:tr>
                  <a:tr h="320207">
                    <a:tc>
                      <a:txBody>
                        <a:bodyPr/>
                        <a:lstStyle/>
                        <a:p>
                          <a:pPr>
                            <a:lnSpc>
                              <a:spcPct val="107000"/>
                            </a:lnSpc>
                            <a:spcAft>
                              <a:spcPts val="800"/>
                            </a:spcAft>
                            <a:buNone/>
                          </a:pPr>
                          <a14:m>
                            <m:oMathPara xmlns:m="http://schemas.openxmlformats.org/officeDocument/2006/math">
                              <m:oMathParaPr>
                                <m:jc m:val="centerGroup"/>
                              </m:oMathParaPr>
                              <m:oMath xmlns:m="http://schemas.openxmlformats.org/officeDocument/2006/math">
                                <m:sSub>
                                  <m:sSubPr>
                                    <m:ctrlPr>
                                      <a:rPr lang="es-ES" sz="1200" i="1">
                                        <a:effectLst/>
                                        <a:latin typeface="Cambria Math" panose="02040503050406030204" pitchFamily="18" charset="0"/>
                                        <a:ea typeface="Calibri" panose="020F0502020204030204" pitchFamily="34" charset="0"/>
                                        <a:cs typeface="Times New Roman" panose="02020603050405020304" pitchFamily="18" charset="0"/>
                                      </a:rPr>
                                    </m:ctrlPr>
                                  </m:sSubPr>
                                  <m:e>
                                    <m:r>
                                      <a:rPr lang="es-ES" sz="1200" i="1">
                                        <a:effectLst/>
                                        <a:latin typeface="Cambria Math" panose="02040503050406030204" pitchFamily="18" charset="0"/>
                                        <a:ea typeface="Times New Roman" panose="02020603050405020304" pitchFamily="18" charset="0"/>
                                        <a:cs typeface="Times New Roman" panose="02020603050405020304" pitchFamily="18" charset="0"/>
                                      </a:rPr>
                                      <m:t>𝑤</m:t>
                                    </m:r>
                                  </m:e>
                                  <m:sub>
                                    <m:r>
                                      <a:rPr lang="es-ES" sz="1200" i="1">
                                        <a:effectLst/>
                                        <a:latin typeface="Cambria Math" panose="02040503050406030204" pitchFamily="18" charset="0"/>
                                        <a:ea typeface="Times New Roman" panose="02020603050405020304" pitchFamily="18" charset="0"/>
                                        <a:cs typeface="Times New Roman" panose="02020603050405020304" pitchFamily="18" charset="0"/>
                                      </a:rPr>
                                      <m:t>13</m:t>
                                    </m:r>
                                  </m:sub>
                                </m:sSub>
                                <m:sSub>
                                  <m:sSubPr>
                                    <m:ctrlPr>
                                      <a:rPr lang="es-ES" sz="1200" i="1">
                                        <a:effectLst/>
                                        <a:latin typeface="Cambria Math" panose="02040503050406030204" pitchFamily="18" charset="0"/>
                                        <a:ea typeface="Calibri" panose="020F0502020204030204" pitchFamily="34" charset="0"/>
                                        <a:cs typeface="Times New Roman" panose="02020603050405020304" pitchFamily="18" charset="0"/>
                                      </a:rPr>
                                    </m:ctrlPr>
                                  </m:sSubPr>
                                  <m:e>
                                    <m:r>
                                      <a:rPr lang="es-ES" sz="1200" i="1">
                                        <a:effectLst/>
                                        <a:latin typeface="Cambria Math" panose="02040503050406030204" pitchFamily="18" charset="0"/>
                                        <a:ea typeface="Times New Roman" panose="02020603050405020304" pitchFamily="18" charset="0"/>
                                        <a:cs typeface="Times New Roman" panose="02020603050405020304" pitchFamily="18" charset="0"/>
                                      </a:rPr>
                                      <m:t>𝐴</m:t>
                                    </m:r>
                                  </m:e>
                                  <m:sub>
                                    <m:r>
                                      <a:rPr lang="es-ES" sz="1200" i="1">
                                        <a:effectLst/>
                                        <a:latin typeface="Cambria Math" panose="02040503050406030204" pitchFamily="18" charset="0"/>
                                        <a:ea typeface="Times New Roman" panose="02020603050405020304" pitchFamily="18" charset="0"/>
                                        <a:cs typeface="Times New Roman" panose="02020603050405020304" pitchFamily="18" charset="0"/>
                                      </a:rPr>
                                      <m:t>1</m:t>
                                    </m:r>
                                  </m:sub>
                                </m:sSub>
                              </m:oMath>
                            </m:oMathPara>
                          </a14:m>
                          <a:endParaRPr lang="es-E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es-ES" sz="1200">
                              <a:effectLst/>
                              <a:latin typeface="Times New Roman" panose="02020603050405020304" pitchFamily="18" charset="0"/>
                              <a:ea typeface="Calibri" panose="020F0502020204030204" pitchFamily="34" charset="0"/>
                              <a:cs typeface="Times New Roman" panose="02020603050405020304" pitchFamily="18" charset="0"/>
                            </a:rPr>
                            <a:t>4.066*</a:t>
                          </a:r>
                          <a:endParaRPr lang="es-E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es-ES" sz="1200">
                              <a:effectLst/>
                              <a:latin typeface="Times New Roman" panose="02020603050405020304" pitchFamily="18" charset="0"/>
                              <a:ea typeface="Calibri" panose="020F0502020204030204" pitchFamily="34" charset="0"/>
                              <a:cs typeface="Times New Roman" panose="02020603050405020304" pitchFamily="18" charset="0"/>
                            </a:rPr>
                            <a:t>1458</a:t>
                          </a:r>
                          <a:endParaRPr lang="es-E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es-ES" sz="1200">
                              <a:effectLst/>
                              <a:latin typeface="Times New Roman" panose="02020603050405020304" pitchFamily="18" charset="0"/>
                              <a:ea typeface="Calibri" panose="020F0502020204030204" pitchFamily="34" charset="0"/>
                              <a:cs typeface="Times New Roman" panose="02020603050405020304" pitchFamily="18" charset="0"/>
                            </a:rPr>
                            <a:t>3.520 .</a:t>
                          </a:r>
                          <a:endParaRPr lang="es-E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es-ES" sz="1200">
                              <a:effectLst/>
                              <a:latin typeface="Times New Roman" panose="02020603050405020304" pitchFamily="18" charset="0"/>
                              <a:ea typeface="Calibri" panose="020F0502020204030204" pitchFamily="34" charset="0"/>
                              <a:cs typeface="Times New Roman" panose="02020603050405020304" pitchFamily="18" charset="0"/>
                            </a:rPr>
                            <a:t>1320</a:t>
                          </a:r>
                          <a:endParaRPr lang="es-E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962082687"/>
                      </a:ext>
                    </a:extLst>
                  </a:tr>
                  <a:tr h="320207">
                    <a:tc>
                      <a:txBody>
                        <a:bodyPr/>
                        <a:lstStyle/>
                        <a:p>
                          <a:pPr>
                            <a:lnSpc>
                              <a:spcPct val="107000"/>
                            </a:lnSpc>
                            <a:spcAft>
                              <a:spcPts val="800"/>
                            </a:spcAft>
                            <a:buNone/>
                          </a:pPr>
                          <a14:m>
                            <m:oMathPara xmlns:m="http://schemas.openxmlformats.org/officeDocument/2006/math">
                              <m:oMathParaPr>
                                <m:jc m:val="centerGroup"/>
                              </m:oMathParaPr>
                              <m:oMath xmlns:m="http://schemas.openxmlformats.org/officeDocument/2006/math">
                                <m:sSub>
                                  <m:sSubPr>
                                    <m:ctrlPr>
                                      <a:rPr lang="es-ES" sz="1200" i="1">
                                        <a:effectLst/>
                                        <a:latin typeface="Cambria Math" panose="02040503050406030204" pitchFamily="18" charset="0"/>
                                        <a:ea typeface="Calibri" panose="020F0502020204030204" pitchFamily="34" charset="0"/>
                                        <a:cs typeface="Times New Roman" panose="02020603050405020304" pitchFamily="18" charset="0"/>
                                      </a:rPr>
                                    </m:ctrlPr>
                                  </m:sSubPr>
                                  <m:e>
                                    <m:r>
                                      <a:rPr lang="es-ES" sz="1200" i="1">
                                        <a:effectLst/>
                                        <a:latin typeface="Cambria Math" panose="02040503050406030204" pitchFamily="18" charset="0"/>
                                        <a:ea typeface="Times New Roman" panose="02020603050405020304" pitchFamily="18" charset="0"/>
                                        <a:cs typeface="Times New Roman" panose="02020603050405020304" pitchFamily="18" charset="0"/>
                                      </a:rPr>
                                      <m:t>𝑤</m:t>
                                    </m:r>
                                  </m:e>
                                  <m:sub>
                                    <m:r>
                                      <a:rPr lang="es-ES" sz="1200" i="1">
                                        <a:effectLst/>
                                        <a:latin typeface="Cambria Math" panose="02040503050406030204" pitchFamily="18" charset="0"/>
                                        <a:ea typeface="Times New Roman" panose="02020603050405020304" pitchFamily="18" charset="0"/>
                                        <a:cs typeface="Times New Roman" panose="02020603050405020304" pitchFamily="18" charset="0"/>
                                      </a:rPr>
                                      <m:t>14</m:t>
                                    </m:r>
                                  </m:sub>
                                </m:sSub>
                                <m:sSub>
                                  <m:sSubPr>
                                    <m:ctrlPr>
                                      <a:rPr lang="es-ES" sz="1200" i="1">
                                        <a:effectLst/>
                                        <a:latin typeface="Cambria Math" panose="02040503050406030204" pitchFamily="18" charset="0"/>
                                        <a:ea typeface="Calibri" panose="020F0502020204030204" pitchFamily="34" charset="0"/>
                                        <a:cs typeface="Times New Roman" panose="02020603050405020304" pitchFamily="18" charset="0"/>
                                      </a:rPr>
                                    </m:ctrlPr>
                                  </m:sSubPr>
                                  <m:e>
                                    <m:r>
                                      <a:rPr lang="es-ES" sz="1200" i="1">
                                        <a:effectLst/>
                                        <a:latin typeface="Cambria Math" panose="02040503050406030204" pitchFamily="18" charset="0"/>
                                        <a:ea typeface="Times New Roman" panose="02020603050405020304" pitchFamily="18" charset="0"/>
                                        <a:cs typeface="Times New Roman" panose="02020603050405020304" pitchFamily="18" charset="0"/>
                                      </a:rPr>
                                      <m:t>𝐴</m:t>
                                    </m:r>
                                  </m:e>
                                  <m:sub>
                                    <m:r>
                                      <a:rPr lang="es-ES" sz="1200" i="1">
                                        <a:effectLst/>
                                        <a:latin typeface="Cambria Math" panose="02040503050406030204" pitchFamily="18" charset="0"/>
                                        <a:ea typeface="Times New Roman" panose="02020603050405020304" pitchFamily="18" charset="0"/>
                                        <a:cs typeface="Times New Roman" panose="02020603050405020304" pitchFamily="18" charset="0"/>
                                      </a:rPr>
                                      <m:t>1</m:t>
                                    </m:r>
                                  </m:sub>
                                </m:sSub>
                              </m:oMath>
                            </m:oMathPara>
                          </a14:m>
                          <a:endParaRPr lang="es-E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es-ES" sz="1200">
                              <a:effectLst/>
                              <a:latin typeface="Times New Roman" panose="02020603050405020304" pitchFamily="18" charset="0"/>
                              <a:ea typeface="Calibri" panose="020F0502020204030204" pitchFamily="34" charset="0"/>
                              <a:cs typeface="Times New Roman" panose="02020603050405020304" pitchFamily="18" charset="0"/>
                            </a:rPr>
                            <a:t>7.669***</a:t>
                          </a:r>
                          <a:endParaRPr lang="es-E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es-ES" sz="1200">
                              <a:effectLst/>
                              <a:latin typeface="Times New Roman" panose="02020603050405020304" pitchFamily="18" charset="0"/>
                              <a:ea typeface="Calibri" panose="020F0502020204030204" pitchFamily="34" charset="0"/>
                              <a:cs typeface="Times New Roman" panose="02020603050405020304" pitchFamily="18" charset="0"/>
                            </a:rPr>
                            <a:t>1446</a:t>
                          </a:r>
                          <a:endParaRPr lang="es-E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es-ES" sz="1200">
                              <a:effectLst/>
                              <a:latin typeface="Times New Roman" panose="02020603050405020304" pitchFamily="18" charset="0"/>
                              <a:ea typeface="Calibri" panose="020F0502020204030204" pitchFamily="34" charset="0"/>
                              <a:cs typeface="Times New Roman" panose="02020603050405020304" pitchFamily="18" charset="0"/>
                            </a:rPr>
                            <a:t>6.871***</a:t>
                          </a:r>
                          <a:endParaRPr lang="es-E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es-ES" sz="1200">
                              <a:effectLst/>
                              <a:latin typeface="Times New Roman" panose="02020603050405020304" pitchFamily="18" charset="0"/>
                              <a:ea typeface="Calibri" panose="020F0502020204030204" pitchFamily="34" charset="0"/>
                              <a:cs typeface="Times New Roman" panose="02020603050405020304" pitchFamily="18" charset="0"/>
                            </a:rPr>
                            <a:t>1309</a:t>
                          </a:r>
                          <a:endParaRPr lang="es-E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098733030"/>
                      </a:ext>
                    </a:extLst>
                  </a:tr>
                  <a:tr h="320207">
                    <a:tc>
                      <a:txBody>
                        <a:bodyPr/>
                        <a:lstStyle/>
                        <a:p>
                          <a:pPr>
                            <a:lnSpc>
                              <a:spcPct val="107000"/>
                            </a:lnSpc>
                            <a:spcAft>
                              <a:spcPts val="800"/>
                            </a:spcAft>
                            <a:buNone/>
                          </a:pPr>
                          <a14:m>
                            <m:oMathPara xmlns:m="http://schemas.openxmlformats.org/officeDocument/2006/math">
                              <m:oMathParaPr>
                                <m:jc m:val="centerGroup"/>
                              </m:oMathParaPr>
                              <m:oMath xmlns:m="http://schemas.openxmlformats.org/officeDocument/2006/math">
                                <m:sSub>
                                  <m:sSubPr>
                                    <m:ctrlPr>
                                      <a:rPr lang="es-ES" sz="1200" i="1">
                                        <a:effectLst/>
                                        <a:latin typeface="Cambria Math" panose="02040503050406030204" pitchFamily="18" charset="0"/>
                                        <a:ea typeface="Calibri" panose="020F0502020204030204" pitchFamily="34" charset="0"/>
                                        <a:cs typeface="Times New Roman" panose="02020603050405020304" pitchFamily="18" charset="0"/>
                                      </a:rPr>
                                    </m:ctrlPr>
                                  </m:sSubPr>
                                  <m:e>
                                    <m:r>
                                      <a:rPr lang="es-ES" sz="1200" i="1">
                                        <a:effectLst/>
                                        <a:latin typeface="Cambria Math" panose="02040503050406030204" pitchFamily="18" charset="0"/>
                                        <a:ea typeface="Times New Roman" panose="02020603050405020304" pitchFamily="18" charset="0"/>
                                        <a:cs typeface="Times New Roman" panose="02020603050405020304" pitchFamily="18" charset="0"/>
                                      </a:rPr>
                                      <m:t>𝑤</m:t>
                                    </m:r>
                                  </m:e>
                                  <m:sub>
                                    <m:r>
                                      <a:rPr lang="es-ES" sz="1200" i="1">
                                        <a:effectLst/>
                                        <a:latin typeface="Cambria Math" panose="02040503050406030204" pitchFamily="18" charset="0"/>
                                        <a:ea typeface="Times New Roman" panose="02020603050405020304" pitchFamily="18" charset="0"/>
                                        <a:cs typeface="Times New Roman" panose="02020603050405020304" pitchFamily="18" charset="0"/>
                                      </a:rPr>
                                      <m:t>15</m:t>
                                    </m:r>
                                  </m:sub>
                                </m:sSub>
                                <m:sSub>
                                  <m:sSubPr>
                                    <m:ctrlPr>
                                      <a:rPr lang="es-ES" sz="1200" i="1">
                                        <a:effectLst/>
                                        <a:latin typeface="Cambria Math" panose="02040503050406030204" pitchFamily="18" charset="0"/>
                                        <a:ea typeface="Calibri" panose="020F0502020204030204" pitchFamily="34" charset="0"/>
                                        <a:cs typeface="Times New Roman" panose="02020603050405020304" pitchFamily="18" charset="0"/>
                                      </a:rPr>
                                    </m:ctrlPr>
                                  </m:sSubPr>
                                  <m:e>
                                    <m:r>
                                      <a:rPr lang="es-ES" sz="1200" i="1">
                                        <a:effectLst/>
                                        <a:latin typeface="Cambria Math" panose="02040503050406030204" pitchFamily="18" charset="0"/>
                                        <a:ea typeface="Times New Roman" panose="02020603050405020304" pitchFamily="18" charset="0"/>
                                        <a:cs typeface="Times New Roman" panose="02020603050405020304" pitchFamily="18" charset="0"/>
                                      </a:rPr>
                                      <m:t>𝐴</m:t>
                                    </m:r>
                                  </m:e>
                                  <m:sub>
                                    <m:r>
                                      <a:rPr lang="es-ES" sz="1200" i="1">
                                        <a:effectLst/>
                                        <a:latin typeface="Cambria Math" panose="02040503050406030204" pitchFamily="18" charset="0"/>
                                        <a:ea typeface="Times New Roman" panose="02020603050405020304" pitchFamily="18" charset="0"/>
                                        <a:cs typeface="Times New Roman" panose="02020603050405020304" pitchFamily="18" charset="0"/>
                                      </a:rPr>
                                      <m:t>1</m:t>
                                    </m:r>
                                  </m:sub>
                                </m:sSub>
                              </m:oMath>
                            </m:oMathPara>
                          </a14:m>
                          <a:endParaRPr lang="es-E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es-ES" sz="1200">
                              <a:effectLst/>
                              <a:latin typeface="Times New Roman" panose="02020603050405020304" pitchFamily="18" charset="0"/>
                              <a:ea typeface="Calibri" panose="020F0502020204030204" pitchFamily="34" charset="0"/>
                              <a:cs typeface="Times New Roman" panose="02020603050405020304" pitchFamily="18" charset="0"/>
                            </a:rPr>
                            <a:t>7.001***</a:t>
                          </a:r>
                          <a:endParaRPr lang="es-E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es-ES" sz="1200">
                              <a:effectLst/>
                              <a:latin typeface="Times New Roman" panose="02020603050405020304" pitchFamily="18" charset="0"/>
                              <a:ea typeface="Calibri" panose="020F0502020204030204" pitchFamily="34" charset="0"/>
                              <a:cs typeface="Times New Roman" panose="02020603050405020304" pitchFamily="18" charset="0"/>
                            </a:rPr>
                            <a:t>1454</a:t>
                          </a:r>
                          <a:endParaRPr lang="es-E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es-ES" sz="1200">
                              <a:effectLst/>
                              <a:latin typeface="Times New Roman" panose="02020603050405020304" pitchFamily="18" charset="0"/>
                              <a:ea typeface="Calibri" panose="020F0502020204030204" pitchFamily="34" charset="0"/>
                              <a:cs typeface="Times New Roman" panose="02020603050405020304" pitchFamily="18" charset="0"/>
                            </a:rPr>
                            <a:t>6.653***</a:t>
                          </a:r>
                          <a:endParaRPr lang="es-E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es-ES" sz="1200">
                              <a:effectLst/>
                              <a:latin typeface="Times New Roman" panose="02020603050405020304" pitchFamily="18" charset="0"/>
                              <a:ea typeface="Calibri" panose="020F0502020204030204" pitchFamily="34" charset="0"/>
                              <a:cs typeface="Times New Roman" panose="02020603050405020304" pitchFamily="18" charset="0"/>
                            </a:rPr>
                            <a:t>1316</a:t>
                          </a:r>
                          <a:endParaRPr lang="es-E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36726579"/>
                      </a:ext>
                    </a:extLst>
                  </a:tr>
                  <a:tr h="320207">
                    <a:tc>
                      <a:txBody>
                        <a:bodyPr/>
                        <a:lstStyle/>
                        <a:p>
                          <a:pPr>
                            <a:lnSpc>
                              <a:spcPct val="107000"/>
                            </a:lnSpc>
                            <a:spcAft>
                              <a:spcPts val="800"/>
                            </a:spcAft>
                            <a:buNone/>
                          </a:pPr>
                          <a14:m>
                            <m:oMathPara xmlns:m="http://schemas.openxmlformats.org/officeDocument/2006/math">
                              <m:oMathParaPr>
                                <m:jc m:val="centerGroup"/>
                              </m:oMathParaPr>
                              <m:oMath xmlns:m="http://schemas.openxmlformats.org/officeDocument/2006/math">
                                <m:sSub>
                                  <m:sSubPr>
                                    <m:ctrlPr>
                                      <a:rPr lang="es-ES" sz="1200" i="1">
                                        <a:effectLst/>
                                        <a:latin typeface="Cambria Math" panose="02040503050406030204" pitchFamily="18" charset="0"/>
                                        <a:ea typeface="Calibri" panose="020F0502020204030204" pitchFamily="34" charset="0"/>
                                        <a:cs typeface="Times New Roman" panose="02020603050405020304" pitchFamily="18" charset="0"/>
                                      </a:rPr>
                                    </m:ctrlPr>
                                  </m:sSubPr>
                                  <m:e>
                                    <m:r>
                                      <a:rPr lang="es-ES" sz="1200" i="1">
                                        <a:effectLst/>
                                        <a:latin typeface="Cambria Math" panose="02040503050406030204" pitchFamily="18" charset="0"/>
                                        <a:ea typeface="Times New Roman" panose="02020603050405020304" pitchFamily="18" charset="0"/>
                                        <a:cs typeface="Times New Roman" panose="02020603050405020304" pitchFamily="18" charset="0"/>
                                      </a:rPr>
                                      <m:t>𝑤</m:t>
                                    </m:r>
                                  </m:e>
                                  <m:sub>
                                    <m:r>
                                      <a:rPr lang="es-ES" sz="1200" i="1">
                                        <a:effectLst/>
                                        <a:latin typeface="Cambria Math" panose="02040503050406030204" pitchFamily="18" charset="0"/>
                                        <a:ea typeface="Times New Roman" panose="02020603050405020304" pitchFamily="18" charset="0"/>
                                        <a:cs typeface="Times New Roman" panose="02020603050405020304" pitchFamily="18" charset="0"/>
                                      </a:rPr>
                                      <m:t>16</m:t>
                                    </m:r>
                                  </m:sub>
                                </m:sSub>
                                <m:sSub>
                                  <m:sSubPr>
                                    <m:ctrlPr>
                                      <a:rPr lang="es-ES" sz="1200" i="1">
                                        <a:effectLst/>
                                        <a:latin typeface="Cambria Math" panose="02040503050406030204" pitchFamily="18" charset="0"/>
                                        <a:ea typeface="Calibri" panose="020F0502020204030204" pitchFamily="34" charset="0"/>
                                        <a:cs typeface="Times New Roman" panose="02020603050405020304" pitchFamily="18" charset="0"/>
                                      </a:rPr>
                                    </m:ctrlPr>
                                  </m:sSubPr>
                                  <m:e>
                                    <m:r>
                                      <a:rPr lang="es-ES" sz="1200" i="1">
                                        <a:effectLst/>
                                        <a:latin typeface="Cambria Math" panose="02040503050406030204" pitchFamily="18" charset="0"/>
                                        <a:ea typeface="Times New Roman" panose="02020603050405020304" pitchFamily="18" charset="0"/>
                                        <a:cs typeface="Times New Roman" panose="02020603050405020304" pitchFamily="18" charset="0"/>
                                      </a:rPr>
                                      <m:t>𝐴</m:t>
                                    </m:r>
                                  </m:e>
                                  <m:sub>
                                    <m:r>
                                      <a:rPr lang="es-ES" sz="1200" i="1">
                                        <a:effectLst/>
                                        <a:latin typeface="Cambria Math" panose="02040503050406030204" pitchFamily="18" charset="0"/>
                                        <a:ea typeface="Times New Roman" panose="02020603050405020304" pitchFamily="18" charset="0"/>
                                        <a:cs typeface="Times New Roman" panose="02020603050405020304" pitchFamily="18" charset="0"/>
                                      </a:rPr>
                                      <m:t>1</m:t>
                                    </m:r>
                                  </m:sub>
                                </m:sSub>
                              </m:oMath>
                            </m:oMathPara>
                          </a14:m>
                          <a:endParaRPr lang="es-E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es-ES" sz="1200">
                              <a:effectLst/>
                              <a:latin typeface="Times New Roman" panose="02020603050405020304" pitchFamily="18" charset="0"/>
                              <a:ea typeface="Calibri" panose="020F0502020204030204" pitchFamily="34" charset="0"/>
                              <a:cs typeface="Times New Roman" panose="02020603050405020304" pitchFamily="18" charset="0"/>
                            </a:rPr>
                            <a:t>7.022***</a:t>
                          </a:r>
                          <a:endParaRPr lang="es-E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es-ES" sz="1200">
                              <a:effectLst/>
                              <a:latin typeface="Times New Roman" panose="02020603050405020304" pitchFamily="18" charset="0"/>
                              <a:ea typeface="Calibri" panose="020F0502020204030204" pitchFamily="34" charset="0"/>
                              <a:cs typeface="Times New Roman" panose="02020603050405020304" pitchFamily="18" charset="0"/>
                            </a:rPr>
                            <a:t>1456</a:t>
                          </a:r>
                          <a:endParaRPr lang="es-E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es-ES" sz="1200">
                              <a:effectLst/>
                              <a:latin typeface="Times New Roman" panose="02020603050405020304" pitchFamily="18" charset="0"/>
                              <a:ea typeface="Calibri" panose="020F0502020204030204" pitchFamily="34" charset="0"/>
                              <a:cs typeface="Times New Roman" panose="02020603050405020304" pitchFamily="18" charset="0"/>
                            </a:rPr>
                            <a:t>6.443***</a:t>
                          </a:r>
                          <a:endParaRPr lang="es-E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es-ES" sz="1200">
                              <a:effectLst/>
                              <a:latin typeface="Times New Roman" panose="02020603050405020304" pitchFamily="18" charset="0"/>
                              <a:ea typeface="Calibri" panose="020F0502020204030204" pitchFamily="34" charset="0"/>
                              <a:cs typeface="Times New Roman" panose="02020603050405020304" pitchFamily="18" charset="0"/>
                            </a:rPr>
                            <a:t>1319</a:t>
                          </a:r>
                          <a:endParaRPr lang="es-E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857729227"/>
                      </a:ext>
                    </a:extLst>
                  </a:tr>
                  <a:tr h="320207">
                    <a:tc>
                      <a:txBody>
                        <a:bodyPr/>
                        <a:lstStyle/>
                        <a:p>
                          <a:pPr>
                            <a:lnSpc>
                              <a:spcPct val="107000"/>
                            </a:lnSpc>
                            <a:spcAft>
                              <a:spcPts val="800"/>
                            </a:spcAft>
                            <a:buNone/>
                          </a:pPr>
                          <a14:m>
                            <m:oMathPara xmlns:m="http://schemas.openxmlformats.org/officeDocument/2006/math">
                              <m:oMathParaPr>
                                <m:jc m:val="centerGroup"/>
                              </m:oMathParaPr>
                              <m:oMath xmlns:m="http://schemas.openxmlformats.org/officeDocument/2006/math">
                                <m:sSub>
                                  <m:sSubPr>
                                    <m:ctrlPr>
                                      <a:rPr lang="es-ES" sz="1200" i="1">
                                        <a:effectLst/>
                                        <a:latin typeface="Cambria Math" panose="02040503050406030204" pitchFamily="18" charset="0"/>
                                        <a:ea typeface="Calibri" panose="020F0502020204030204" pitchFamily="34" charset="0"/>
                                        <a:cs typeface="Times New Roman" panose="02020603050405020304" pitchFamily="18" charset="0"/>
                                      </a:rPr>
                                    </m:ctrlPr>
                                  </m:sSubPr>
                                  <m:e>
                                    <m:r>
                                      <a:rPr lang="es-ES" sz="1200" i="1">
                                        <a:effectLst/>
                                        <a:latin typeface="Cambria Math" panose="02040503050406030204" pitchFamily="18" charset="0"/>
                                        <a:ea typeface="Times New Roman" panose="02020603050405020304" pitchFamily="18" charset="0"/>
                                        <a:cs typeface="Times New Roman" panose="02020603050405020304" pitchFamily="18" charset="0"/>
                                      </a:rPr>
                                      <m:t>𝑤</m:t>
                                    </m:r>
                                  </m:e>
                                  <m:sub>
                                    <m:r>
                                      <a:rPr lang="es-ES" sz="1200" i="1">
                                        <a:effectLst/>
                                        <a:latin typeface="Cambria Math" panose="02040503050406030204" pitchFamily="18" charset="0"/>
                                        <a:ea typeface="Times New Roman" panose="02020603050405020304" pitchFamily="18" charset="0"/>
                                        <a:cs typeface="Times New Roman" panose="02020603050405020304" pitchFamily="18" charset="0"/>
                                      </a:rPr>
                                      <m:t>81</m:t>
                                    </m:r>
                                  </m:sub>
                                </m:sSub>
                                <m:sSub>
                                  <m:sSubPr>
                                    <m:ctrlPr>
                                      <a:rPr lang="es-ES" sz="1200" i="1">
                                        <a:effectLst/>
                                        <a:latin typeface="Cambria Math" panose="02040503050406030204" pitchFamily="18" charset="0"/>
                                        <a:ea typeface="Calibri" panose="020F0502020204030204" pitchFamily="34" charset="0"/>
                                        <a:cs typeface="Times New Roman" panose="02020603050405020304" pitchFamily="18" charset="0"/>
                                      </a:rPr>
                                    </m:ctrlPr>
                                  </m:sSubPr>
                                  <m:e>
                                    <m:r>
                                      <a:rPr lang="es-ES" sz="1200" i="1">
                                        <a:effectLst/>
                                        <a:latin typeface="Cambria Math" panose="02040503050406030204" pitchFamily="18" charset="0"/>
                                        <a:ea typeface="Times New Roman" panose="02020603050405020304" pitchFamily="18" charset="0"/>
                                        <a:cs typeface="Times New Roman" panose="02020603050405020304" pitchFamily="18" charset="0"/>
                                      </a:rPr>
                                      <m:t>𝐴</m:t>
                                    </m:r>
                                  </m:e>
                                  <m:sub>
                                    <m:r>
                                      <a:rPr lang="es-ES" sz="1200" i="1">
                                        <a:effectLst/>
                                        <a:latin typeface="Cambria Math" panose="02040503050406030204" pitchFamily="18" charset="0"/>
                                        <a:ea typeface="Times New Roman" panose="02020603050405020304" pitchFamily="18" charset="0"/>
                                        <a:cs typeface="Times New Roman" panose="02020603050405020304" pitchFamily="18" charset="0"/>
                                      </a:rPr>
                                      <m:t>8</m:t>
                                    </m:r>
                                  </m:sub>
                                </m:sSub>
                              </m:oMath>
                            </m:oMathPara>
                          </a14:m>
                          <a:endParaRPr lang="es-E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es-ES" sz="1200">
                              <a:effectLst/>
                              <a:latin typeface="Times New Roman" panose="02020603050405020304" pitchFamily="18" charset="0"/>
                              <a:ea typeface="Calibri" panose="020F0502020204030204" pitchFamily="34" charset="0"/>
                              <a:cs typeface="Times New Roman" panose="02020603050405020304" pitchFamily="18" charset="0"/>
                            </a:rPr>
                            <a:t>-5.661***</a:t>
                          </a:r>
                          <a:endParaRPr lang="es-E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es-ES" sz="1200">
                              <a:effectLst/>
                              <a:latin typeface="Times New Roman" panose="02020603050405020304" pitchFamily="18" charset="0"/>
                              <a:ea typeface="Calibri" panose="020F0502020204030204" pitchFamily="34" charset="0"/>
                              <a:cs typeface="Times New Roman" panose="02020603050405020304" pitchFamily="18" charset="0"/>
                            </a:rPr>
                            <a:t>1480</a:t>
                          </a:r>
                          <a:endParaRPr lang="es-E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es-ES" sz="1200">
                              <a:effectLst/>
                              <a:latin typeface="Times New Roman" panose="02020603050405020304" pitchFamily="18" charset="0"/>
                              <a:ea typeface="Calibri" panose="020F0502020204030204" pitchFamily="34" charset="0"/>
                              <a:cs typeface="Times New Roman" panose="02020603050405020304" pitchFamily="18" charset="0"/>
                            </a:rPr>
                            <a:t>-5.134***</a:t>
                          </a:r>
                          <a:endParaRPr lang="es-E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es-ES" sz="1200">
                              <a:effectLst/>
                              <a:latin typeface="Times New Roman" panose="02020603050405020304" pitchFamily="18" charset="0"/>
                              <a:ea typeface="Calibri" panose="020F0502020204030204" pitchFamily="34" charset="0"/>
                              <a:cs typeface="Times New Roman" panose="02020603050405020304" pitchFamily="18" charset="0"/>
                            </a:rPr>
                            <a:t>1339</a:t>
                          </a:r>
                          <a:endParaRPr lang="es-E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014150723"/>
                      </a:ext>
                    </a:extLst>
                  </a:tr>
                  <a:tr h="320207">
                    <a:tc>
                      <a:txBody>
                        <a:bodyPr/>
                        <a:lstStyle/>
                        <a:p>
                          <a:pPr>
                            <a:lnSpc>
                              <a:spcPct val="107000"/>
                            </a:lnSpc>
                            <a:spcAft>
                              <a:spcPts val="800"/>
                            </a:spcAft>
                            <a:buNone/>
                          </a:pPr>
                          <a14:m>
                            <m:oMathPara xmlns:m="http://schemas.openxmlformats.org/officeDocument/2006/math">
                              <m:oMathParaPr>
                                <m:jc m:val="centerGroup"/>
                              </m:oMathParaPr>
                              <m:oMath xmlns:m="http://schemas.openxmlformats.org/officeDocument/2006/math">
                                <m:sSub>
                                  <m:sSubPr>
                                    <m:ctrlPr>
                                      <a:rPr lang="es-ES" sz="1200" i="1">
                                        <a:effectLst/>
                                        <a:latin typeface="Cambria Math" panose="02040503050406030204" pitchFamily="18" charset="0"/>
                                        <a:ea typeface="Calibri" panose="020F0502020204030204" pitchFamily="34" charset="0"/>
                                        <a:cs typeface="Times New Roman" panose="02020603050405020304" pitchFamily="18" charset="0"/>
                                      </a:rPr>
                                    </m:ctrlPr>
                                  </m:sSubPr>
                                  <m:e>
                                    <m:r>
                                      <a:rPr lang="es-ES" sz="1200" i="1">
                                        <a:effectLst/>
                                        <a:latin typeface="Cambria Math" panose="02040503050406030204" pitchFamily="18" charset="0"/>
                                        <a:ea typeface="Times New Roman" panose="02020603050405020304" pitchFamily="18" charset="0"/>
                                        <a:cs typeface="Times New Roman" panose="02020603050405020304" pitchFamily="18" charset="0"/>
                                      </a:rPr>
                                      <m:t>𝑤</m:t>
                                    </m:r>
                                  </m:e>
                                  <m:sub>
                                    <m:r>
                                      <a:rPr lang="es-ES" sz="1200" i="1">
                                        <a:effectLst/>
                                        <a:latin typeface="Cambria Math" panose="02040503050406030204" pitchFamily="18" charset="0"/>
                                        <a:ea typeface="Times New Roman" panose="02020603050405020304" pitchFamily="18" charset="0"/>
                                        <a:cs typeface="Times New Roman" panose="02020603050405020304" pitchFamily="18" charset="0"/>
                                      </a:rPr>
                                      <m:t>82</m:t>
                                    </m:r>
                                  </m:sub>
                                </m:sSub>
                                <m:sSub>
                                  <m:sSubPr>
                                    <m:ctrlPr>
                                      <a:rPr lang="es-ES" sz="1200" i="1">
                                        <a:effectLst/>
                                        <a:latin typeface="Cambria Math" panose="02040503050406030204" pitchFamily="18" charset="0"/>
                                        <a:ea typeface="Calibri" panose="020F0502020204030204" pitchFamily="34" charset="0"/>
                                        <a:cs typeface="Times New Roman" panose="02020603050405020304" pitchFamily="18" charset="0"/>
                                      </a:rPr>
                                    </m:ctrlPr>
                                  </m:sSubPr>
                                  <m:e>
                                    <m:r>
                                      <a:rPr lang="es-ES" sz="1200" i="1">
                                        <a:effectLst/>
                                        <a:latin typeface="Cambria Math" panose="02040503050406030204" pitchFamily="18" charset="0"/>
                                        <a:ea typeface="Times New Roman" panose="02020603050405020304" pitchFamily="18" charset="0"/>
                                        <a:cs typeface="Times New Roman" panose="02020603050405020304" pitchFamily="18" charset="0"/>
                                      </a:rPr>
                                      <m:t>𝐴</m:t>
                                    </m:r>
                                  </m:e>
                                  <m:sub>
                                    <m:r>
                                      <a:rPr lang="es-ES" sz="1200" i="1">
                                        <a:effectLst/>
                                        <a:latin typeface="Cambria Math" panose="02040503050406030204" pitchFamily="18" charset="0"/>
                                        <a:ea typeface="Times New Roman" panose="02020603050405020304" pitchFamily="18" charset="0"/>
                                        <a:cs typeface="Times New Roman" panose="02020603050405020304" pitchFamily="18" charset="0"/>
                                      </a:rPr>
                                      <m:t>8</m:t>
                                    </m:r>
                                  </m:sub>
                                </m:sSub>
                              </m:oMath>
                            </m:oMathPara>
                          </a14:m>
                          <a:endParaRPr lang="es-E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es-ES" sz="1200">
                              <a:effectLst/>
                              <a:latin typeface="Times New Roman" panose="02020603050405020304" pitchFamily="18" charset="0"/>
                              <a:ea typeface="Calibri" panose="020F0502020204030204" pitchFamily="34" charset="0"/>
                              <a:cs typeface="Times New Roman" panose="02020603050405020304" pitchFamily="18" charset="0"/>
                            </a:rPr>
                            <a:t>-7.086***</a:t>
                          </a:r>
                          <a:endParaRPr lang="es-E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es-ES" sz="1200">
                              <a:effectLst/>
                              <a:latin typeface="Times New Roman" panose="02020603050405020304" pitchFamily="18" charset="0"/>
                              <a:ea typeface="Calibri" panose="020F0502020204030204" pitchFamily="34" charset="0"/>
                              <a:cs typeface="Times New Roman" panose="02020603050405020304" pitchFamily="18" charset="0"/>
                            </a:rPr>
                            <a:t>1482</a:t>
                          </a:r>
                          <a:endParaRPr lang="es-E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es-ES" sz="1200">
                              <a:effectLst/>
                              <a:latin typeface="Times New Roman" panose="02020603050405020304" pitchFamily="18" charset="0"/>
                              <a:ea typeface="Calibri" panose="020F0502020204030204" pitchFamily="34" charset="0"/>
                              <a:cs typeface="Times New Roman" panose="02020603050405020304" pitchFamily="18" charset="0"/>
                            </a:rPr>
                            <a:t>-6.793***</a:t>
                          </a:r>
                          <a:endParaRPr lang="es-E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es-ES" sz="1200">
                              <a:effectLst/>
                              <a:latin typeface="Times New Roman" panose="02020603050405020304" pitchFamily="18" charset="0"/>
                              <a:ea typeface="Calibri" panose="020F0502020204030204" pitchFamily="34" charset="0"/>
                              <a:cs typeface="Times New Roman" panose="02020603050405020304" pitchFamily="18" charset="0"/>
                            </a:rPr>
                            <a:t>1340</a:t>
                          </a:r>
                          <a:endParaRPr lang="es-E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71284089"/>
                      </a:ext>
                    </a:extLst>
                  </a:tr>
                  <a:tr h="320207">
                    <a:tc>
                      <a:txBody>
                        <a:bodyPr/>
                        <a:lstStyle/>
                        <a:p>
                          <a:pPr>
                            <a:lnSpc>
                              <a:spcPct val="107000"/>
                            </a:lnSpc>
                            <a:spcAft>
                              <a:spcPts val="800"/>
                            </a:spcAft>
                            <a:buNone/>
                          </a:pPr>
                          <a14:m>
                            <m:oMathPara xmlns:m="http://schemas.openxmlformats.org/officeDocument/2006/math">
                              <m:oMathParaPr>
                                <m:jc m:val="centerGroup"/>
                              </m:oMathParaPr>
                              <m:oMath xmlns:m="http://schemas.openxmlformats.org/officeDocument/2006/math">
                                <m:sSub>
                                  <m:sSubPr>
                                    <m:ctrlPr>
                                      <a:rPr lang="es-ES" sz="1200" i="1">
                                        <a:effectLst/>
                                        <a:latin typeface="Cambria Math" panose="02040503050406030204" pitchFamily="18" charset="0"/>
                                        <a:ea typeface="Calibri" panose="020F0502020204030204" pitchFamily="34" charset="0"/>
                                        <a:cs typeface="Times New Roman" panose="02020603050405020304" pitchFamily="18" charset="0"/>
                                      </a:rPr>
                                    </m:ctrlPr>
                                  </m:sSubPr>
                                  <m:e>
                                    <m:r>
                                      <a:rPr lang="es-ES" sz="1200" i="1">
                                        <a:effectLst/>
                                        <a:latin typeface="Cambria Math" panose="02040503050406030204" pitchFamily="18" charset="0"/>
                                        <a:ea typeface="Times New Roman" panose="02020603050405020304" pitchFamily="18" charset="0"/>
                                        <a:cs typeface="Times New Roman" panose="02020603050405020304" pitchFamily="18" charset="0"/>
                                      </a:rPr>
                                      <m:t>𝑤</m:t>
                                    </m:r>
                                  </m:e>
                                  <m:sub>
                                    <m:r>
                                      <a:rPr lang="es-ES" sz="1200" i="1">
                                        <a:effectLst/>
                                        <a:latin typeface="Cambria Math" panose="02040503050406030204" pitchFamily="18" charset="0"/>
                                        <a:ea typeface="Times New Roman" panose="02020603050405020304" pitchFamily="18" charset="0"/>
                                        <a:cs typeface="Times New Roman" panose="02020603050405020304" pitchFamily="18" charset="0"/>
                                      </a:rPr>
                                      <m:t>83</m:t>
                                    </m:r>
                                  </m:sub>
                                </m:sSub>
                                <m:sSub>
                                  <m:sSubPr>
                                    <m:ctrlPr>
                                      <a:rPr lang="es-ES" sz="1200" i="1">
                                        <a:effectLst/>
                                        <a:latin typeface="Cambria Math" panose="02040503050406030204" pitchFamily="18" charset="0"/>
                                        <a:ea typeface="Calibri" panose="020F0502020204030204" pitchFamily="34" charset="0"/>
                                        <a:cs typeface="Times New Roman" panose="02020603050405020304" pitchFamily="18" charset="0"/>
                                      </a:rPr>
                                    </m:ctrlPr>
                                  </m:sSubPr>
                                  <m:e>
                                    <m:r>
                                      <a:rPr lang="es-ES" sz="1200" i="1">
                                        <a:effectLst/>
                                        <a:latin typeface="Cambria Math" panose="02040503050406030204" pitchFamily="18" charset="0"/>
                                        <a:ea typeface="Times New Roman" panose="02020603050405020304" pitchFamily="18" charset="0"/>
                                        <a:cs typeface="Times New Roman" panose="02020603050405020304" pitchFamily="18" charset="0"/>
                                      </a:rPr>
                                      <m:t>𝐴</m:t>
                                    </m:r>
                                  </m:e>
                                  <m:sub>
                                    <m:r>
                                      <a:rPr lang="es-ES" sz="1200" i="1">
                                        <a:effectLst/>
                                        <a:latin typeface="Cambria Math" panose="02040503050406030204" pitchFamily="18" charset="0"/>
                                        <a:ea typeface="Times New Roman" panose="02020603050405020304" pitchFamily="18" charset="0"/>
                                        <a:cs typeface="Times New Roman" panose="02020603050405020304" pitchFamily="18" charset="0"/>
                                      </a:rPr>
                                      <m:t>8</m:t>
                                    </m:r>
                                  </m:sub>
                                </m:sSub>
                              </m:oMath>
                            </m:oMathPara>
                          </a14:m>
                          <a:endParaRPr lang="es-E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es-ES" sz="1200">
                              <a:effectLst/>
                              <a:latin typeface="Times New Roman" panose="02020603050405020304" pitchFamily="18" charset="0"/>
                              <a:ea typeface="Calibri" panose="020F0502020204030204" pitchFamily="34" charset="0"/>
                              <a:cs typeface="Times New Roman" panose="02020603050405020304" pitchFamily="18" charset="0"/>
                            </a:rPr>
                            <a:t>-6.845***</a:t>
                          </a:r>
                          <a:endParaRPr lang="es-E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es-ES" sz="1200">
                              <a:effectLst/>
                              <a:latin typeface="Times New Roman" panose="02020603050405020304" pitchFamily="18" charset="0"/>
                              <a:ea typeface="Calibri" panose="020F0502020204030204" pitchFamily="34" charset="0"/>
                              <a:cs typeface="Times New Roman" panose="02020603050405020304" pitchFamily="18" charset="0"/>
                            </a:rPr>
                            <a:t>1484</a:t>
                          </a:r>
                          <a:endParaRPr lang="es-E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es-ES" sz="1200">
                              <a:effectLst/>
                              <a:latin typeface="Times New Roman" panose="02020603050405020304" pitchFamily="18" charset="0"/>
                              <a:ea typeface="Calibri" panose="020F0502020204030204" pitchFamily="34" charset="0"/>
                              <a:cs typeface="Times New Roman" panose="02020603050405020304" pitchFamily="18" charset="0"/>
                            </a:rPr>
                            <a:t>-6.517***</a:t>
                          </a:r>
                          <a:endParaRPr lang="es-E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es-ES" sz="1200" dirty="0">
                              <a:effectLst/>
                              <a:latin typeface="Times New Roman" panose="02020603050405020304" pitchFamily="18" charset="0"/>
                              <a:ea typeface="Calibri" panose="020F0502020204030204" pitchFamily="34" charset="0"/>
                              <a:cs typeface="Times New Roman" panose="02020603050405020304" pitchFamily="18" charset="0"/>
                            </a:rPr>
                            <a:t>1342</a:t>
                          </a:r>
                          <a:endParaRPr lang="es-E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763162953"/>
                      </a:ext>
                    </a:extLst>
                  </a:tr>
                  <a:tr h="320207">
                    <a:tc>
                      <a:txBody>
                        <a:bodyPr/>
                        <a:lstStyle/>
                        <a:p>
                          <a:pPr>
                            <a:lnSpc>
                              <a:spcPct val="107000"/>
                            </a:lnSpc>
                            <a:spcAft>
                              <a:spcPts val="800"/>
                            </a:spcAft>
                            <a:buNone/>
                          </a:pPr>
                          <a14:m>
                            <m:oMathPara xmlns:m="http://schemas.openxmlformats.org/officeDocument/2006/math">
                              <m:oMathParaPr>
                                <m:jc m:val="centerGroup"/>
                              </m:oMathParaPr>
                              <m:oMath xmlns:m="http://schemas.openxmlformats.org/officeDocument/2006/math">
                                <m:sSub>
                                  <m:sSubPr>
                                    <m:ctrlPr>
                                      <a:rPr lang="es-ES" sz="1200" i="1">
                                        <a:effectLst/>
                                        <a:latin typeface="Cambria Math" panose="02040503050406030204" pitchFamily="18" charset="0"/>
                                        <a:ea typeface="Calibri" panose="020F0502020204030204" pitchFamily="34" charset="0"/>
                                        <a:cs typeface="Times New Roman" panose="02020603050405020304" pitchFamily="18" charset="0"/>
                                      </a:rPr>
                                    </m:ctrlPr>
                                  </m:sSubPr>
                                  <m:e>
                                    <m:r>
                                      <a:rPr lang="es-ES" sz="1200" i="1">
                                        <a:effectLst/>
                                        <a:latin typeface="Cambria Math" panose="02040503050406030204" pitchFamily="18" charset="0"/>
                                        <a:ea typeface="Times New Roman" panose="02020603050405020304" pitchFamily="18" charset="0"/>
                                        <a:cs typeface="Times New Roman" panose="02020603050405020304" pitchFamily="18" charset="0"/>
                                      </a:rPr>
                                      <m:t>𝑤</m:t>
                                    </m:r>
                                  </m:e>
                                  <m:sub>
                                    <m:r>
                                      <a:rPr lang="es-ES" sz="1200" i="1">
                                        <a:effectLst/>
                                        <a:latin typeface="Cambria Math" panose="02040503050406030204" pitchFamily="18" charset="0"/>
                                        <a:ea typeface="Times New Roman" panose="02020603050405020304" pitchFamily="18" charset="0"/>
                                        <a:cs typeface="Times New Roman" panose="02020603050405020304" pitchFamily="18" charset="0"/>
                                      </a:rPr>
                                      <m:t>84</m:t>
                                    </m:r>
                                  </m:sub>
                                </m:sSub>
                                <m:sSub>
                                  <m:sSubPr>
                                    <m:ctrlPr>
                                      <a:rPr lang="es-ES" sz="1200" i="1">
                                        <a:effectLst/>
                                        <a:latin typeface="Cambria Math" panose="02040503050406030204" pitchFamily="18" charset="0"/>
                                        <a:ea typeface="Calibri" panose="020F0502020204030204" pitchFamily="34" charset="0"/>
                                        <a:cs typeface="Times New Roman" panose="02020603050405020304" pitchFamily="18" charset="0"/>
                                      </a:rPr>
                                    </m:ctrlPr>
                                  </m:sSubPr>
                                  <m:e>
                                    <m:r>
                                      <a:rPr lang="es-ES" sz="1200" i="1">
                                        <a:effectLst/>
                                        <a:latin typeface="Cambria Math" panose="02040503050406030204" pitchFamily="18" charset="0"/>
                                        <a:ea typeface="Times New Roman" panose="02020603050405020304" pitchFamily="18" charset="0"/>
                                        <a:cs typeface="Times New Roman" panose="02020603050405020304" pitchFamily="18" charset="0"/>
                                      </a:rPr>
                                      <m:t>𝐴</m:t>
                                    </m:r>
                                  </m:e>
                                  <m:sub>
                                    <m:r>
                                      <a:rPr lang="es-ES" sz="1200" i="1">
                                        <a:effectLst/>
                                        <a:latin typeface="Cambria Math" panose="02040503050406030204" pitchFamily="18" charset="0"/>
                                        <a:ea typeface="Times New Roman" panose="02020603050405020304" pitchFamily="18" charset="0"/>
                                        <a:cs typeface="Times New Roman" panose="02020603050405020304" pitchFamily="18" charset="0"/>
                                      </a:rPr>
                                      <m:t>8</m:t>
                                    </m:r>
                                  </m:sub>
                                </m:sSub>
                              </m:oMath>
                            </m:oMathPara>
                          </a14:m>
                          <a:endParaRPr lang="es-E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es-ES" sz="1200">
                              <a:effectLst/>
                              <a:latin typeface="Times New Roman" panose="02020603050405020304" pitchFamily="18" charset="0"/>
                              <a:ea typeface="Calibri" panose="020F0502020204030204" pitchFamily="34" charset="0"/>
                              <a:cs typeface="Times New Roman" panose="02020603050405020304" pitchFamily="18" charset="0"/>
                            </a:rPr>
                            <a:t>-4.666***</a:t>
                          </a:r>
                          <a:endParaRPr lang="es-E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es-ES" sz="1200">
                              <a:effectLst/>
                              <a:latin typeface="Times New Roman" panose="02020603050405020304" pitchFamily="18" charset="0"/>
                              <a:ea typeface="Calibri" panose="020F0502020204030204" pitchFamily="34" charset="0"/>
                              <a:cs typeface="Times New Roman" panose="02020603050405020304" pitchFamily="18" charset="0"/>
                            </a:rPr>
                            <a:t>1476</a:t>
                          </a:r>
                          <a:endParaRPr lang="es-E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es-ES" sz="1200">
                              <a:effectLst/>
                              <a:latin typeface="Times New Roman" panose="02020603050405020304" pitchFamily="18" charset="0"/>
                              <a:ea typeface="Calibri" panose="020F0502020204030204" pitchFamily="34" charset="0"/>
                              <a:cs typeface="Times New Roman" panose="02020603050405020304" pitchFamily="18" charset="0"/>
                            </a:rPr>
                            <a:t>-5.359***</a:t>
                          </a:r>
                          <a:endParaRPr lang="es-E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es-ES" sz="1200">
                              <a:effectLst/>
                              <a:latin typeface="Times New Roman" panose="02020603050405020304" pitchFamily="18" charset="0"/>
                              <a:ea typeface="Calibri" panose="020F0502020204030204" pitchFamily="34" charset="0"/>
                              <a:cs typeface="Times New Roman" panose="02020603050405020304" pitchFamily="18" charset="0"/>
                            </a:rPr>
                            <a:t>1335</a:t>
                          </a:r>
                          <a:endParaRPr lang="es-E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286297147"/>
                      </a:ext>
                    </a:extLst>
                  </a:tr>
                  <a:tr h="320207">
                    <a:tc>
                      <a:txBody>
                        <a:bodyPr/>
                        <a:lstStyle/>
                        <a:p>
                          <a:pPr>
                            <a:lnSpc>
                              <a:spcPct val="107000"/>
                            </a:lnSpc>
                            <a:spcAft>
                              <a:spcPts val="800"/>
                            </a:spcAft>
                            <a:buNone/>
                          </a:pPr>
                          <a14:m>
                            <m:oMathPara xmlns:m="http://schemas.openxmlformats.org/officeDocument/2006/math">
                              <m:oMathParaPr>
                                <m:jc m:val="centerGroup"/>
                              </m:oMathParaPr>
                              <m:oMath xmlns:m="http://schemas.openxmlformats.org/officeDocument/2006/math">
                                <m:sSub>
                                  <m:sSubPr>
                                    <m:ctrlPr>
                                      <a:rPr lang="es-ES" sz="1200" i="1">
                                        <a:effectLst/>
                                        <a:latin typeface="Cambria Math" panose="02040503050406030204" pitchFamily="18" charset="0"/>
                                        <a:ea typeface="Calibri" panose="020F0502020204030204" pitchFamily="34" charset="0"/>
                                        <a:cs typeface="Times New Roman" panose="02020603050405020304" pitchFamily="18" charset="0"/>
                                      </a:rPr>
                                    </m:ctrlPr>
                                  </m:sSubPr>
                                  <m:e>
                                    <m:r>
                                      <a:rPr lang="es-ES" sz="1200" i="1">
                                        <a:effectLst/>
                                        <a:latin typeface="Cambria Math" panose="02040503050406030204" pitchFamily="18" charset="0"/>
                                        <a:ea typeface="Times New Roman" panose="02020603050405020304" pitchFamily="18" charset="0"/>
                                        <a:cs typeface="Times New Roman" panose="02020603050405020304" pitchFamily="18" charset="0"/>
                                      </a:rPr>
                                      <m:t>𝑤</m:t>
                                    </m:r>
                                  </m:e>
                                  <m:sub>
                                    <m:r>
                                      <a:rPr lang="es-ES" sz="1200" i="1">
                                        <a:effectLst/>
                                        <a:latin typeface="Cambria Math" panose="02040503050406030204" pitchFamily="18" charset="0"/>
                                        <a:ea typeface="Times New Roman" panose="02020603050405020304" pitchFamily="18" charset="0"/>
                                        <a:cs typeface="Times New Roman" panose="02020603050405020304" pitchFamily="18" charset="0"/>
                                      </a:rPr>
                                      <m:t>85</m:t>
                                    </m:r>
                                  </m:sub>
                                </m:sSub>
                                <m:sSub>
                                  <m:sSubPr>
                                    <m:ctrlPr>
                                      <a:rPr lang="es-ES" sz="1200" i="1">
                                        <a:effectLst/>
                                        <a:latin typeface="Cambria Math" panose="02040503050406030204" pitchFamily="18" charset="0"/>
                                        <a:ea typeface="Calibri" panose="020F0502020204030204" pitchFamily="34" charset="0"/>
                                        <a:cs typeface="Times New Roman" panose="02020603050405020304" pitchFamily="18" charset="0"/>
                                      </a:rPr>
                                    </m:ctrlPr>
                                  </m:sSubPr>
                                  <m:e>
                                    <m:r>
                                      <a:rPr lang="es-ES" sz="1200" i="1">
                                        <a:effectLst/>
                                        <a:latin typeface="Cambria Math" panose="02040503050406030204" pitchFamily="18" charset="0"/>
                                        <a:ea typeface="Times New Roman" panose="02020603050405020304" pitchFamily="18" charset="0"/>
                                        <a:cs typeface="Times New Roman" panose="02020603050405020304" pitchFamily="18" charset="0"/>
                                      </a:rPr>
                                      <m:t>𝐴</m:t>
                                    </m:r>
                                  </m:e>
                                  <m:sub>
                                    <m:r>
                                      <a:rPr lang="es-ES" sz="1200" i="1">
                                        <a:effectLst/>
                                        <a:latin typeface="Cambria Math" panose="02040503050406030204" pitchFamily="18" charset="0"/>
                                        <a:ea typeface="Times New Roman" panose="02020603050405020304" pitchFamily="18" charset="0"/>
                                        <a:cs typeface="Times New Roman" panose="02020603050405020304" pitchFamily="18" charset="0"/>
                                      </a:rPr>
                                      <m:t>8</m:t>
                                    </m:r>
                                  </m:sub>
                                </m:sSub>
                              </m:oMath>
                            </m:oMathPara>
                          </a14:m>
                          <a:endParaRPr lang="es-E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es-ES" sz="1200">
                              <a:effectLst/>
                              <a:latin typeface="Times New Roman" panose="02020603050405020304" pitchFamily="18" charset="0"/>
                              <a:ea typeface="Calibri" panose="020F0502020204030204" pitchFamily="34" charset="0"/>
                              <a:cs typeface="Times New Roman" panose="02020603050405020304" pitchFamily="18" charset="0"/>
                            </a:rPr>
                            <a:t>-9.787***</a:t>
                          </a:r>
                          <a:endParaRPr lang="es-E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es-ES" sz="1200">
                              <a:effectLst/>
                              <a:latin typeface="Times New Roman" panose="02020603050405020304" pitchFamily="18" charset="0"/>
                              <a:ea typeface="Calibri" panose="020F0502020204030204" pitchFamily="34" charset="0"/>
                              <a:cs typeface="Times New Roman" panose="02020603050405020304" pitchFamily="18" charset="0"/>
                            </a:rPr>
                            <a:t>1483</a:t>
                          </a:r>
                          <a:endParaRPr lang="es-E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es-ES" sz="1200">
                              <a:effectLst/>
                              <a:latin typeface="Times New Roman" panose="02020603050405020304" pitchFamily="18" charset="0"/>
                              <a:ea typeface="Calibri" panose="020F0502020204030204" pitchFamily="34" charset="0"/>
                              <a:cs typeface="Times New Roman" panose="02020603050405020304" pitchFamily="18" charset="0"/>
                            </a:rPr>
                            <a:t>-8.725***</a:t>
                          </a:r>
                          <a:endParaRPr lang="es-E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es-ES" sz="1200">
                              <a:effectLst/>
                              <a:latin typeface="Times New Roman" panose="02020603050405020304" pitchFamily="18" charset="0"/>
                              <a:ea typeface="Calibri" panose="020F0502020204030204" pitchFamily="34" charset="0"/>
                              <a:cs typeface="Times New Roman" panose="02020603050405020304" pitchFamily="18" charset="0"/>
                            </a:rPr>
                            <a:t>1342</a:t>
                          </a:r>
                          <a:endParaRPr lang="es-E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112682203"/>
                      </a:ext>
                    </a:extLst>
                  </a:tr>
                  <a:tr h="320207">
                    <a:tc>
                      <a:txBody>
                        <a:bodyPr/>
                        <a:lstStyle/>
                        <a:p>
                          <a:pPr>
                            <a:lnSpc>
                              <a:spcPct val="107000"/>
                            </a:lnSpc>
                            <a:spcAft>
                              <a:spcPts val="800"/>
                            </a:spcAft>
                            <a:buNone/>
                          </a:pPr>
                          <a14:m>
                            <m:oMathPara xmlns:m="http://schemas.openxmlformats.org/officeDocument/2006/math">
                              <m:oMathParaPr>
                                <m:jc m:val="centerGroup"/>
                              </m:oMathParaPr>
                              <m:oMath xmlns:m="http://schemas.openxmlformats.org/officeDocument/2006/math">
                                <m:sSub>
                                  <m:sSubPr>
                                    <m:ctrlPr>
                                      <a:rPr lang="es-ES" sz="1200" i="1">
                                        <a:effectLst/>
                                        <a:latin typeface="Cambria Math" panose="02040503050406030204" pitchFamily="18" charset="0"/>
                                        <a:ea typeface="Calibri" panose="020F0502020204030204" pitchFamily="34" charset="0"/>
                                        <a:cs typeface="Times New Roman" panose="02020603050405020304" pitchFamily="18" charset="0"/>
                                      </a:rPr>
                                    </m:ctrlPr>
                                  </m:sSubPr>
                                  <m:e>
                                    <m:r>
                                      <a:rPr lang="es-ES" sz="1200" i="1">
                                        <a:effectLst/>
                                        <a:latin typeface="Cambria Math" panose="02040503050406030204" pitchFamily="18" charset="0"/>
                                        <a:ea typeface="Times New Roman" panose="02020603050405020304" pitchFamily="18" charset="0"/>
                                        <a:cs typeface="Times New Roman" panose="02020603050405020304" pitchFamily="18" charset="0"/>
                                      </a:rPr>
                                      <m:t>𝑤</m:t>
                                    </m:r>
                                  </m:e>
                                  <m:sub>
                                    <m:r>
                                      <a:rPr lang="es-ES" sz="1200" i="1">
                                        <a:effectLst/>
                                        <a:latin typeface="Cambria Math" panose="02040503050406030204" pitchFamily="18" charset="0"/>
                                        <a:ea typeface="Times New Roman" panose="02020603050405020304" pitchFamily="18" charset="0"/>
                                        <a:cs typeface="Times New Roman" panose="02020603050405020304" pitchFamily="18" charset="0"/>
                                      </a:rPr>
                                      <m:t>86</m:t>
                                    </m:r>
                                  </m:sub>
                                </m:sSub>
                                <m:sSub>
                                  <m:sSubPr>
                                    <m:ctrlPr>
                                      <a:rPr lang="es-ES" sz="1200" i="1">
                                        <a:effectLst/>
                                        <a:latin typeface="Cambria Math" panose="02040503050406030204" pitchFamily="18" charset="0"/>
                                        <a:ea typeface="Calibri" panose="020F0502020204030204" pitchFamily="34" charset="0"/>
                                        <a:cs typeface="Times New Roman" panose="02020603050405020304" pitchFamily="18" charset="0"/>
                                      </a:rPr>
                                    </m:ctrlPr>
                                  </m:sSubPr>
                                  <m:e>
                                    <m:r>
                                      <a:rPr lang="es-ES" sz="1200" i="1">
                                        <a:effectLst/>
                                        <a:latin typeface="Cambria Math" panose="02040503050406030204" pitchFamily="18" charset="0"/>
                                        <a:ea typeface="Times New Roman" panose="02020603050405020304" pitchFamily="18" charset="0"/>
                                        <a:cs typeface="Times New Roman" panose="02020603050405020304" pitchFamily="18" charset="0"/>
                                      </a:rPr>
                                      <m:t>𝐴</m:t>
                                    </m:r>
                                  </m:e>
                                  <m:sub>
                                    <m:r>
                                      <a:rPr lang="es-ES" sz="1200" i="1">
                                        <a:effectLst/>
                                        <a:latin typeface="Cambria Math" panose="02040503050406030204" pitchFamily="18" charset="0"/>
                                        <a:ea typeface="Times New Roman" panose="02020603050405020304" pitchFamily="18" charset="0"/>
                                        <a:cs typeface="Times New Roman" panose="02020603050405020304" pitchFamily="18" charset="0"/>
                                      </a:rPr>
                                      <m:t>8</m:t>
                                    </m:r>
                                  </m:sub>
                                </m:sSub>
                              </m:oMath>
                            </m:oMathPara>
                          </a14:m>
                          <a:endParaRPr lang="es-E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es-ES" sz="1200">
                              <a:effectLst/>
                              <a:latin typeface="Times New Roman" panose="02020603050405020304" pitchFamily="18" charset="0"/>
                              <a:ea typeface="Calibri" panose="020F0502020204030204" pitchFamily="34" charset="0"/>
                              <a:cs typeface="Times New Roman" panose="02020603050405020304" pitchFamily="18" charset="0"/>
                            </a:rPr>
                            <a:t>-6.609***</a:t>
                          </a:r>
                          <a:endParaRPr lang="es-E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es-ES" sz="1200">
                              <a:effectLst/>
                              <a:latin typeface="Times New Roman" panose="02020603050405020304" pitchFamily="18" charset="0"/>
                              <a:ea typeface="Calibri" panose="020F0502020204030204" pitchFamily="34" charset="0"/>
                              <a:cs typeface="Times New Roman" panose="02020603050405020304" pitchFamily="18" charset="0"/>
                            </a:rPr>
                            <a:t>1482</a:t>
                          </a:r>
                          <a:endParaRPr lang="es-E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es-ES" sz="1200">
                              <a:effectLst/>
                              <a:latin typeface="Times New Roman" panose="02020603050405020304" pitchFamily="18" charset="0"/>
                              <a:ea typeface="Calibri" panose="020F0502020204030204" pitchFamily="34" charset="0"/>
                              <a:cs typeface="Times New Roman" panose="02020603050405020304" pitchFamily="18" charset="0"/>
                            </a:rPr>
                            <a:t>-6.083***</a:t>
                          </a:r>
                          <a:endParaRPr lang="es-E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es-ES" sz="1200" dirty="0">
                              <a:effectLst/>
                              <a:latin typeface="Times New Roman" panose="02020603050405020304" pitchFamily="18" charset="0"/>
                              <a:ea typeface="Calibri" panose="020F0502020204030204" pitchFamily="34" charset="0"/>
                              <a:cs typeface="Times New Roman" panose="02020603050405020304" pitchFamily="18" charset="0"/>
                            </a:rPr>
                            <a:t>1340</a:t>
                          </a:r>
                          <a:endParaRPr lang="es-E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004669762"/>
                      </a:ext>
                    </a:extLst>
                  </a:tr>
                </a:tbl>
              </a:graphicData>
            </a:graphic>
          </p:graphicFrame>
        </mc:Choice>
        <mc:Fallback xmlns="">
          <p:graphicFrame>
            <p:nvGraphicFramePr>
              <p:cNvPr id="2" name="Tabla 1">
                <a:extLst>
                  <a:ext uri="{FF2B5EF4-FFF2-40B4-BE49-F238E27FC236}">
                    <a16:creationId xmlns:a16="http://schemas.microsoft.com/office/drawing/2014/main" id="{9FAA7B70-45D9-4CFF-814E-40F28A131965}"/>
                  </a:ext>
                </a:extLst>
              </p:cNvPr>
              <p:cNvGraphicFramePr>
                <a:graphicFrameLocks noGrp="1"/>
              </p:cNvGraphicFramePr>
              <p:nvPr>
                <p:extLst>
                  <p:ext uri="{D42A27DB-BD31-4B8C-83A1-F6EECF244321}">
                    <p14:modId xmlns:p14="http://schemas.microsoft.com/office/powerpoint/2010/main" val="2711451002"/>
                  </p:ext>
                </p:extLst>
              </p:nvPr>
            </p:nvGraphicFramePr>
            <p:xfrm>
              <a:off x="2123728" y="1628801"/>
              <a:ext cx="5472610" cy="4464501"/>
            </p:xfrm>
            <a:graphic>
              <a:graphicData uri="http://schemas.openxmlformats.org/drawingml/2006/table">
                <a:tbl>
                  <a:tblPr firstRow="1" firstCol="1" bandRow="1"/>
                  <a:tblGrid>
                    <a:gridCol w="1103129">
                      <a:extLst>
                        <a:ext uri="{9D8B030D-6E8A-4147-A177-3AD203B41FA5}">
                          <a16:colId xmlns:a16="http://schemas.microsoft.com/office/drawing/2014/main" val="1654715971"/>
                        </a:ext>
                      </a:extLst>
                    </a:gridCol>
                    <a:gridCol w="1190958">
                      <a:extLst>
                        <a:ext uri="{9D8B030D-6E8A-4147-A177-3AD203B41FA5}">
                          <a16:colId xmlns:a16="http://schemas.microsoft.com/office/drawing/2014/main" val="1625641951"/>
                        </a:ext>
                      </a:extLst>
                    </a:gridCol>
                    <a:gridCol w="1190958">
                      <a:extLst>
                        <a:ext uri="{9D8B030D-6E8A-4147-A177-3AD203B41FA5}">
                          <a16:colId xmlns:a16="http://schemas.microsoft.com/office/drawing/2014/main" val="4119048544"/>
                        </a:ext>
                      </a:extLst>
                    </a:gridCol>
                    <a:gridCol w="1190958">
                      <a:extLst>
                        <a:ext uri="{9D8B030D-6E8A-4147-A177-3AD203B41FA5}">
                          <a16:colId xmlns:a16="http://schemas.microsoft.com/office/drawing/2014/main" val="3678624475"/>
                        </a:ext>
                      </a:extLst>
                    </a:gridCol>
                    <a:gridCol w="796607">
                      <a:extLst>
                        <a:ext uri="{9D8B030D-6E8A-4147-A177-3AD203B41FA5}">
                          <a16:colId xmlns:a16="http://schemas.microsoft.com/office/drawing/2014/main" val="4120753885"/>
                        </a:ext>
                      </a:extLst>
                    </a:gridCol>
                  </a:tblGrid>
                  <a:tr h="622017">
                    <a:tc>
                      <a:txBody>
                        <a:bodyPr/>
                        <a:lstStyle/>
                        <a:p>
                          <a:pPr>
                            <a:lnSpc>
                              <a:spcPct val="107000"/>
                            </a:lnSpc>
                            <a:spcAft>
                              <a:spcPts val="800"/>
                            </a:spcAft>
                            <a:buNone/>
                          </a:pPr>
                          <a:r>
                            <a:rPr lang="es-ES" sz="1200" dirty="0" err="1">
                              <a:effectLst/>
                              <a:latin typeface="Trebuchet MS" panose="020B0603020202020204" pitchFamily="34" charset="0"/>
                              <a:ea typeface="Calibri" panose="020F0502020204030204" pitchFamily="34" charset="0"/>
                              <a:cs typeface="Times New Roman" panose="02020603050405020304" pitchFamily="18" charset="0"/>
                            </a:rPr>
                            <a:t>Dependent</a:t>
                          </a:r>
                          <a:r>
                            <a:rPr lang="es-ES" sz="1200" dirty="0">
                              <a:effectLst/>
                              <a:latin typeface="Trebuchet MS" panose="020B0603020202020204" pitchFamily="34" charset="0"/>
                              <a:ea typeface="Calibri" panose="020F0502020204030204" pitchFamily="34" charset="0"/>
                              <a:cs typeface="Times New Roman" panose="02020603050405020304" pitchFamily="18" charset="0"/>
                            </a:rPr>
                            <a:t> variable</a:t>
                          </a:r>
                          <a:endParaRPr lang="es-ES" sz="1100" dirty="0">
                            <a:effectLst/>
                            <a:latin typeface="Trebuchet MS" panose="020B0603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es-ES" sz="1200" dirty="0" err="1">
                              <a:effectLst/>
                              <a:latin typeface="Trebuchet MS" panose="020B0603020202020204" pitchFamily="34" charset="0"/>
                              <a:ea typeface="Calibri" panose="020F0502020204030204" pitchFamily="34" charset="0"/>
                              <a:cs typeface="Times New Roman" panose="02020603050405020304" pitchFamily="18" charset="0"/>
                            </a:rPr>
                            <a:t>Estimate</a:t>
                          </a:r>
                          <a:r>
                            <a:rPr lang="es-ES" sz="1200" dirty="0">
                              <a:effectLst/>
                              <a:latin typeface="Trebuchet MS" panose="020B0603020202020204" pitchFamily="34" charset="0"/>
                              <a:ea typeface="Calibri" panose="020F0502020204030204" pitchFamily="34" charset="0"/>
                              <a:cs typeface="Times New Roman" panose="02020603050405020304" pitchFamily="18" charset="0"/>
                            </a:rPr>
                            <a:t> </a:t>
                          </a:r>
                          <a:r>
                            <a:rPr lang="es-ES" sz="1200" dirty="0" err="1">
                              <a:effectLst/>
                              <a:latin typeface="Trebuchet MS" panose="020B0603020202020204" pitchFamily="34" charset="0"/>
                              <a:ea typeface="Calibri" panose="020F0502020204030204" pitchFamily="34" charset="0"/>
                              <a:cs typeface="Times New Roman" panose="02020603050405020304" pitchFamily="18" charset="0"/>
                            </a:rPr>
                            <a:t>without</a:t>
                          </a:r>
                          <a:r>
                            <a:rPr lang="es-ES" sz="1200" dirty="0">
                              <a:effectLst/>
                              <a:latin typeface="Trebuchet MS" panose="020B0603020202020204" pitchFamily="34" charset="0"/>
                              <a:ea typeface="Calibri" panose="020F0502020204030204" pitchFamily="34" charset="0"/>
                              <a:cs typeface="Times New Roman" panose="02020603050405020304" pitchFamily="18" charset="0"/>
                            </a:rPr>
                            <a:t> </a:t>
                          </a:r>
                          <a:r>
                            <a:rPr lang="es-ES" sz="1200" dirty="0" err="1">
                              <a:effectLst/>
                              <a:latin typeface="Trebuchet MS" panose="020B0603020202020204" pitchFamily="34" charset="0"/>
                              <a:ea typeface="Calibri" panose="020F0502020204030204" pitchFamily="34" charset="0"/>
                              <a:cs typeface="Times New Roman" panose="02020603050405020304" pitchFamily="18" charset="0"/>
                            </a:rPr>
                            <a:t>controls</a:t>
                          </a:r>
                          <a:endParaRPr lang="es-ES" sz="1100" dirty="0">
                            <a:effectLst/>
                            <a:latin typeface="Trebuchet MS" panose="020B060302020202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es-ES" sz="1200" dirty="0">
                              <a:effectLst/>
                              <a:latin typeface="Trebuchet MS" panose="020B0603020202020204" pitchFamily="34" charset="0"/>
                              <a:ea typeface="Calibri" panose="020F0502020204030204" pitchFamily="34" charset="0"/>
                              <a:cs typeface="Times New Roman" panose="02020603050405020304" pitchFamily="18" charset="0"/>
                            </a:rPr>
                            <a:t>#Obs.</a:t>
                          </a:r>
                          <a:endParaRPr lang="es-ES" sz="1100" dirty="0">
                            <a:effectLst/>
                            <a:latin typeface="Trebuchet MS" panose="020B0603020202020204" pitchFamily="34" charset="0"/>
                            <a:ea typeface="Calibri" panose="020F0502020204030204" pitchFamily="34" charset="0"/>
                            <a:cs typeface="Times New Roman" panose="02020603050405020304" pitchFamily="18" charset="0"/>
                          </a:endParaRPr>
                        </a:p>
                        <a:p>
                          <a:pPr>
                            <a:lnSpc>
                              <a:spcPct val="107000"/>
                            </a:lnSpc>
                            <a:spcAft>
                              <a:spcPts val="800"/>
                            </a:spcAft>
                            <a:buNone/>
                          </a:pPr>
                          <a:r>
                            <a:rPr lang="es-ES" sz="1200" dirty="0">
                              <a:effectLst/>
                              <a:latin typeface="Trebuchet MS" panose="020B0603020202020204" pitchFamily="34" charset="0"/>
                              <a:ea typeface="Calibri" panose="020F0502020204030204" pitchFamily="34" charset="0"/>
                              <a:cs typeface="Times New Roman" panose="02020603050405020304" pitchFamily="18" charset="0"/>
                            </a:rPr>
                            <a:t> </a:t>
                          </a:r>
                          <a:endParaRPr lang="es-ES" sz="1100" dirty="0">
                            <a:effectLst/>
                            <a:latin typeface="Trebuchet MS" panose="020B060302020202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es-ES" sz="1200" dirty="0" err="1">
                              <a:effectLst/>
                              <a:latin typeface="Trebuchet MS" panose="020B0603020202020204" pitchFamily="34" charset="0"/>
                              <a:ea typeface="Calibri" panose="020F0502020204030204" pitchFamily="34" charset="0"/>
                              <a:cs typeface="Times New Roman" panose="02020603050405020304" pitchFamily="18" charset="0"/>
                            </a:rPr>
                            <a:t>Estimate</a:t>
                          </a:r>
                          <a:r>
                            <a:rPr lang="es-ES" sz="1200" dirty="0">
                              <a:effectLst/>
                              <a:latin typeface="Trebuchet MS" panose="020B0603020202020204" pitchFamily="34" charset="0"/>
                              <a:ea typeface="Calibri" panose="020F0502020204030204" pitchFamily="34" charset="0"/>
                              <a:cs typeface="Times New Roman" panose="02020603050405020304" pitchFamily="18" charset="0"/>
                            </a:rPr>
                            <a:t> </a:t>
                          </a:r>
                          <a:r>
                            <a:rPr lang="es-ES" sz="1200" dirty="0" err="1">
                              <a:effectLst/>
                              <a:latin typeface="Trebuchet MS" panose="020B0603020202020204" pitchFamily="34" charset="0"/>
                              <a:ea typeface="Calibri" panose="020F0502020204030204" pitchFamily="34" charset="0"/>
                              <a:cs typeface="Times New Roman" panose="02020603050405020304" pitchFamily="18" charset="0"/>
                            </a:rPr>
                            <a:t>with</a:t>
                          </a:r>
                          <a:r>
                            <a:rPr lang="es-ES" sz="1200" dirty="0">
                              <a:effectLst/>
                              <a:latin typeface="Trebuchet MS" panose="020B0603020202020204" pitchFamily="34" charset="0"/>
                              <a:ea typeface="Calibri" panose="020F0502020204030204" pitchFamily="34" charset="0"/>
                              <a:cs typeface="Times New Roman" panose="02020603050405020304" pitchFamily="18" charset="0"/>
                            </a:rPr>
                            <a:t> </a:t>
                          </a:r>
                          <a:r>
                            <a:rPr lang="es-ES" sz="1200" dirty="0" err="1">
                              <a:effectLst/>
                              <a:latin typeface="Trebuchet MS" panose="020B0603020202020204" pitchFamily="34" charset="0"/>
                              <a:ea typeface="Calibri" panose="020F0502020204030204" pitchFamily="34" charset="0"/>
                              <a:cs typeface="Times New Roman" panose="02020603050405020304" pitchFamily="18" charset="0"/>
                            </a:rPr>
                            <a:t>controls</a:t>
                          </a:r>
                          <a:endParaRPr lang="es-ES" sz="1100" dirty="0">
                            <a:effectLst/>
                            <a:latin typeface="Trebuchet MS" panose="020B060302020202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es-ES" sz="1200" dirty="0">
                              <a:effectLst/>
                              <a:latin typeface="Trebuchet MS" panose="020B0603020202020204" pitchFamily="34" charset="0"/>
                              <a:ea typeface="Calibri" panose="020F0502020204030204" pitchFamily="34" charset="0"/>
                              <a:cs typeface="Times New Roman" panose="02020603050405020304" pitchFamily="18" charset="0"/>
                            </a:rPr>
                            <a:t>#Obs.</a:t>
                          </a:r>
                          <a:endParaRPr lang="es-ES" sz="1100" dirty="0">
                            <a:effectLst/>
                            <a:latin typeface="Trebuchet MS" panose="020B0603020202020204" pitchFamily="34" charset="0"/>
                            <a:ea typeface="Calibri" panose="020F0502020204030204" pitchFamily="34" charset="0"/>
                            <a:cs typeface="Times New Roman" panose="02020603050405020304" pitchFamily="18" charset="0"/>
                          </a:endParaRPr>
                        </a:p>
                        <a:p>
                          <a:pPr>
                            <a:lnSpc>
                              <a:spcPct val="107000"/>
                            </a:lnSpc>
                            <a:spcAft>
                              <a:spcPts val="800"/>
                            </a:spcAft>
                            <a:buNone/>
                          </a:pPr>
                          <a:r>
                            <a:rPr lang="es-ES" sz="1200" dirty="0">
                              <a:effectLst/>
                              <a:latin typeface="Trebuchet MS" panose="020B0603020202020204" pitchFamily="34" charset="0"/>
                              <a:ea typeface="Calibri" panose="020F0502020204030204" pitchFamily="34" charset="0"/>
                              <a:cs typeface="Times New Roman" panose="02020603050405020304" pitchFamily="18" charset="0"/>
                            </a:rPr>
                            <a:t> </a:t>
                          </a:r>
                          <a:endParaRPr lang="es-ES" sz="1100" dirty="0">
                            <a:effectLst/>
                            <a:latin typeface="Trebuchet MS" panose="020B060302020202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710601574"/>
                      </a:ext>
                    </a:extLst>
                  </a:tr>
                  <a:tr h="320207">
                    <a:tc>
                      <a:txBody>
                        <a:bodyPr/>
                        <a:lstStyle/>
                        <a:p>
                          <a:endParaRPr lang="es-ES"/>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a:blip r:embed="rId2"/>
                          <a:stretch>
                            <a:fillRect l="-552" t="-207547" r="-397790" b="-1118868"/>
                          </a:stretch>
                        </a:blipFill>
                      </a:tcPr>
                    </a:tc>
                    <a:tc>
                      <a:txBody>
                        <a:bodyPr/>
                        <a:lstStyle/>
                        <a:p>
                          <a:pPr>
                            <a:lnSpc>
                              <a:spcPct val="107000"/>
                            </a:lnSpc>
                            <a:spcAft>
                              <a:spcPts val="800"/>
                            </a:spcAft>
                            <a:buNone/>
                          </a:pPr>
                          <a:r>
                            <a:rPr lang="es-ES" sz="1200">
                              <a:effectLst/>
                              <a:latin typeface="Times New Roman" panose="02020603050405020304" pitchFamily="18" charset="0"/>
                              <a:ea typeface="Calibri" panose="020F0502020204030204" pitchFamily="34" charset="0"/>
                              <a:cs typeface="Times New Roman" panose="02020603050405020304" pitchFamily="18" charset="0"/>
                            </a:rPr>
                            <a:t>6.439***</a:t>
                          </a:r>
                          <a:endParaRPr lang="es-E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es-ES" sz="1200">
                              <a:effectLst/>
                              <a:latin typeface="Times New Roman" panose="02020603050405020304" pitchFamily="18" charset="0"/>
                              <a:ea typeface="Calibri" panose="020F0502020204030204" pitchFamily="34" charset="0"/>
                              <a:cs typeface="Times New Roman" panose="02020603050405020304" pitchFamily="18" charset="0"/>
                            </a:rPr>
                            <a:t>1455</a:t>
                          </a:r>
                          <a:endParaRPr lang="es-E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es-ES" sz="1200">
                              <a:effectLst/>
                              <a:latin typeface="Times New Roman" panose="02020603050405020304" pitchFamily="18" charset="0"/>
                              <a:ea typeface="Calibri" panose="020F0502020204030204" pitchFamily="34" charset="0"/>
                              <a:cs typeface="Times New Roman" panose="02020603050405020304" pitchFamily="18" charset="0"/>
                            </a:rPr>
                            <a:t>6.670***</a:t>
                          </a:r>
                          <a:endParaRPr lang="es-E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es-ES" sz="1200">
                              <a:effectLst/>
                              <a:latin typeface="Times New Roman" panose="02020603050405020304" pitchFamily="18" charset="0"/>
                              <a:ea typeface="Calibri" panose="020F0502020204030204" pitchFamily="34" charset="0"/>
                              <a:cs typeface="Times New Roman" panose="02020603050405020304" pitchFamily="18" charset="0"/>
                            </a:rPr>
                            <a:t>1317</a:t>
                          </a:r>
                          <a:endParaRPr lang="es-E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839989220"/>
                      </a:ext>
                    </a:extLst>
                  </a:tr>
                  <a:tr h="320207">
                    <a:tc>
                      <a:txBody>
                        <a:bodyPr/>
                        <a:lstStyle/>
                        <a:p>
                          <a:endParaRPr lang="es-ES"/>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a:blip r:embed="rId2"/>
                          <a:stretch>
                            <a:fillRect l="-552" t="-313462" r="-397790" b="-1040385"/>
                          </a:stretch>
                        </a:blipFill>
                      </a:tcPr>
                    </a:tc>
                    <a:tc>
                      <a:txBody>
                        <a:bodyPr/>
                        <a:lstStyle/>
                        <a:p>
                          <a:pPr>
                            <a:lnSpc>
                              <a:spcPct val="107000"/>
                            </a:lnSpc>
                            <a:spcAft>
                              <a:spcPts val="800"/>
                            </a:spcAft>
                            <a:buNone/>
                          </a:pPr>
                          <a:r>
                            <a:rPr lang="es-ES" sz="1200">
                              <a:effectLst/>
                              <a:latin typeface="Times New Roman" panose="02020603050405020304" pitchFamily="18" charset="0"/>
                              <a:ea typeface="Calibri" panose="020F0502020204030204" pitchFamily="34" charset="0"/>
                              <a:cs typeface="Times New Roman" panose="02020603050405020304" pitchFamily="18" charset="0"/>
                            </a:rPr>
                            <a:t>5.279**</a:t>
                          </a:r>
                          <a:endParaRPr lang="es-E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es-ES" sz="1200">
                              <a:effectLst/>
                              <a:latin typeface="Times New Roman" panose="02020603050405020304" pitchFamily="18" charset="0"/>
                              <a:ea typeface="Calibri" panose="020F0502020204030204" pitchFamily="34" charset="0"/>
                              <a:cs typeface="Times New Roman" panose="02020603050405020304" pitchFamily="18" charset="0"/>
                            </a:rPr>
                            <a:t>1457</a:t>
                          </a:r>
                          <a:endParaRPr lang="es-E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es-ES" sz="1200">
                              <a:effectLst/>
                              <a:latin typeface="Times New Roman" panose="02020603050405020304" pitchFamily="18" charset="0"/>
                              <a:ea typeface="Calibri" panose="020F0502020204030204" pitchFamily="34" charset="0"/>
                              <a:cs typeface="Times New Roman" panose="02020603050405020304" pitchFamily="18" charset="0"/>
                            </a:rPr>
                            <a:t>4.604*</a:t>
                          </a:r>
                          <a:endParaRPr lang="es-E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es-ES" sz="1200">
                              <a:effectLst/>
                              <a:latin typeface="Times New Roman" panose="02020603050405020304" pitchFamily="18" charset="0"/>
                              <a:ea typeface="Calibri" panose="020F0502020204030204" pitchFamily="34" charset="0"/>
                              <a:cs typeface="Times New Roman" panose="02020603050405020304" pitchFamily="18" charset="0"/>
                            </a:rPr>
                            <a:t>1319</a:t>
                          </a:r>
                          <a:endParaRPr lang="es-E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62599649"/>
                      </a:ext>
                    </a:extLst>
                  </a:tr>
                  <a:tr h="320207">
                    <a:tc>
                      <a:txBody>
                        <a:bodyPr/>
                        <a:lstStyle/>
                        <a:p>
                          <a:endParaRPr lang="es-ES"/>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a:blip r:embed="rId2"/>
                          <a:stretch>
                            <a:fillRect l="-552" t="-405660" r="-397790" b="-920755"/>
                          </a:stretch>
                        </a:blipFill>
                      </a:tcPr>
                    </a:tc>
                    <a:tc>
                      <a:txBody>
                        <a:bodyPr/>
                        <a:lstStyle/>
                        <a:p>
                          <a:pPr>
                            <a:lnSpc>
                              <a:spcPct val="107000"/>
                            </a:lnSpc>
                            <a:spcAft>
                              <a:spcPts val="800"/>
                            </a:spcAft>
                            <a:buNone/>
                          </a:pPr>
                          <a:r>
                            <a:rPr lang="es-ES" sz="1200">
                              <a:effectLst/>
                              <a:latin typeface="Times New Roman" panose="02020603050405020304" pitchFamily="18" charset="0"/>
                              <a:ea typeface="Calibri" panose="020F0502020204030204" pitchFamily="34" charset="0"/>
                              <a:cs typeface="Times New Roman" panose="02020603050405020304" pitchFamily="18" charset="0"/>
                            </a:rPr>
                            <a:t>4.066*</a:t>
                          </a:r>
                          <a:endParaRPr lang="es-E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es-ES" sz="1200">
                              <a:effectLst/>
                              <a:latin typeface="Times New Roman" panose="02020603050405020304" pitchFamily="18" charset="0"/>
                              <a:ea typeface="Calibri" panose="020F0502020204030204" pitchFamily="34" charset="0"/>
                              <a:cs typeface="Times New Roman" panose="02020603050405020304" pitchFamily="18" charset="0"/>
                            </a:rPr>
                            <a:t>1458</a:t>
                          </a:r>
                          <a:endParaRPr lang="es-E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es-ES" sz="1200">
                              <a:effectLst/>
                              <a:latin typeface="Times New Roman" panose="02020603050405020304" pitchFamily="18" charset="0"/>
                              <a:ea typeface="Calibri" panose="020F0502020204030204" pitchFamily="34" charset="0"/>
                              <a:cs typeface="Times New Roman" panose="02020603050405020304" pitchFamily="18" charset="0"/>
                            </a:rPr>
                            <a:t>3.520 .</a:t>
                          </a:r>
                          <a:endParaRPr lang="es-E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es-ES" sz="1200">
                              <a:effectLst/>
                              <a:latin typeface="Times New Roman" panose="02020603050405020304" pitchFamily="18" charset="0"/>
                              <a:ea typeface="Calibri" panose="020F0502020204030204" pitchFamily="34" charset="0"/>
                              <a:cs typeface="Times New Roman" panose="02020603050405020304" pitchFamily="18" charset="0"/>
                            </a:rPr>
                            <a:t>1320</a:t>
                          </a:r>
                          <a:endParaRPr lang="es-E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962082687"/>
                      </a:ext>
                    </a:extLst>
                  </a:tr>
                  <a:tr h="320207">
                    <a:tc>
                      <a:txBody>
                        <a:bodyPr/>
                        <a:lstStyle/>
                        <a:p>
                          <a:endParaRPr lang="es-ES"/>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a:blip r:embed="rId2"/>
                          <a:stretch>
                            <a:fillRect l="-552" t="-515385" r="-397790" b="-838462"/>
                          </a:stretch>
                        </a:blipFill>
                      </a:tcPr>
                    </a:tc>
                    <a:tc>
                      <a:txBody>
                        <a:bodyPr/>
                        <a:lstStyle/>
                        <a:p>
                          <a:pPr>
                            <a:lnSpc>
                              <a:spcPct val="107000"/>
                            </a:lnSpc>
                            <a:spcAft>
                              <a:spcPts val="800"/>
                            </a:spcAft>
                            <a:buNone/>
                          </a:pPr>
                          <a:r>
                            <a:rPr lang="es-ES" sz="1200">
                              <a:effectLst/>
                              <a:latin typeface="Times New Roman" panose="02020603050405020304" pitchFamily="18" charset="0"/>
                              <a:ea typeface="Calibri" panose="020F0502020204030204" pitchFamily="34" charset="0"/>
                              <a:cs typeface="Times New Roman" panose="02020603050405020304" pitchFamily="18" charset="0"/>
                            </a:rPr>
                            <a:t>7.669***</a:t>
                          </a:r>
                          <a:endParaRPr lang="es-E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es-ES" sz="1200">
                              <a:effectLst/>
                              <a:latin typeface="Times New Roman" panose="02020603050405020304" pitchFamily="18" charset="0"/>
                              <a:ea typeface="Calibri" panose="020F0502020204030204" pitchFamily="34" charset="0"/>
                              <a:cs typeface="Times New Roman" panose="02020603050405020304" pitchFamily="18" charset="0"/>
                            </a:rPr>
                            <a:t>1446</a:t>
                          </a:r>
                          <a:endParaRPr lang="es-E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es-ES" sz="1200">
                              <a:effectLst/>
                              <a:latin typeface="Times New Roman" panose="02020603050405020304" pitchFamily="18" charset="0"/>
                              <a:ea typeface="Calibri" panose="020F0502020204030204" pitchFamily="34" charset="0"/>
                              <a:cs typeface="Times New Roman" panose="02020603050405020304" pitchFamily="18" charset="0"/>
                            </a:rPr>
                            <a:t>6.871***</a:t>
                          </a:r>
                          <a:endParaRPr lang="es-E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es-ES" sz="1200">
                              <a:effectLst/>
                              <a:latin typeface="Times New Roman" panose="02020603050405020304" pitchFamily="18" charset="0"/>
                              <a:ea typeface="Calibri" panose="020F0502020204030204" pitchFamily="34" charset="0"/>
                              <a:cs typeface="Times New Roman" panose="02020603050405020304" pitchFamily="18" charset="0"/>
                            </a:rPr>
                            <a:t>1309</a:t>
                          </a:r>
                          <a:endParaRPr lang="es-E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098733030"/>
                      </a:ext>
                    </a:extLst>
                  </a:tr>
                  <a:tr h="320207">
                    <a:tc>
                      <a:txBody>
                        <a:bodyPr/>
                        <a:lstStyle/>
                        <a:p>
                          <a:endParaRPr lang="es-ES"/>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a:blip r:embed="rId2"/>
                          <a:stretch>
                            <a:fillRect l="-552" t="-603774" r="-397790" b="-722642"/>
                          </a:stretch>
                        </a:blipFill>
                      </a:tcPr>
                    </a:tc>
                    <a:tc>
                      <a:txBody>
                        <a:bodyPr/>
                        <a:lstStyle/>
                        <a:p>
                          <a:pPr>
                            <a:lnSpc>
                              <a:spcPct val="107000"/>
                            </a:lnSpc>
                            <a:spcAft>
                              <a:spcPts val="800"/>
                            </a:spcAft>
                            <a:buNone/>
                          </a:pPr>
                          <a:r>
                            <a:rPr lang="es-ES" sz="1200">
                              <a:effectLst/>
                              <a:latin typeface="Times New Roman" panose="02020603050405020304" pitchFamily="18" charset="0"/>
                              <a:ea typeface="Calibri" panose="020F0502020204030204" pitchFamily="34" charset="0"/>
                              <a:cs typeface="Times New Roman" panose="02020603050405020304" pitchFamily="18" charset="0"/>
                            </a:rPr>
                            <a:t>7.001***</a:t>
                          </a:r>
                          <a:endParaRPr lang="es-E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es-ES" sz="1200">
                              <a:effectLst/>
                              <a:latin typeface="Times New Roman" panose="02020603050405020304" pitchFamily="18" charset="0"/>
                              <a:ea typeface="Calibri" panose="020F0502020204030204" pitchFamily="34" charset="0"/>
                              <a:cs typeface="Times New Roman" panose="02020603050405020304" pitchFamily="18" charset="0"/>
                            </a:rPr>
                            <a:t>1454</a:t>
                          </a:r>
                          <a:endParaRPr lang="es-E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es-ES" sz="1200">
                              <a:effectLst/>
                              <a:latin typeface="Times New Roman" panose="02020603050405020304" pitchFamily="18" charset="0"/>
                              <a:ea typeface="Calibri" panose="020F0502020204030204" pitchFamily="34" charset="0"/>
                              <a:cs typeface="Times New Roman" panose="02020603050405020304" pitchFamily="18" charset="0"/>
                            </a:rPr>
                            <a:t>6.653***</a:t>
                          </a:r>
                          <a:endParaRPr lang="es-E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es-ES" sz="1200">
                              <a:effectLst/>
                              <a:latin typeface="Times New Roman" panose="02020603050405020304" pitchFamily="18" charset="0"/>
                              <a:ea typeface="Calibri" panose="020F0502020204030204" pitchFamily="34" charset="0"/>
                              <a:cs typeface="Times New Roman" panose="02020603050405020304" pitchFamily="18" charset="0"/>
                            </a:rPr>
                            <a:t>1316</a:t>
                          </a:r>
                          <a:endParaRPr lang="es-E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36726579"/>
                      </a:ext>
                    </a:extLst>
                  </a:tr>
                  <a:tr h="320207">
                    <a:tc>
                      <a:txBody>
                        <a:bodyPr/>
                        <a:lstStyle/>
                        <a:p>
                          <a:endParaRPr lang="es-ES"/>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a:blip r:embed="rId2"/>
                          <a:stretch>
                            <a:fillRect l="-552" t="-703774" r="-397790" b="-622642"/>
                          </a:stretch>
                        </a:blipFill>
                      </a:tcPr>
                    </a:tc>
                    <a:tc>
                      <a:txBody>
                        <a:bodyPr/>
                        <a:lstStyle/>
                        <a:p>
                          <a:pPr>
                            <a:lnSpc>
                              <a:spcPct val="107000"/>
                            </a:lnSpc>
                            <a:spcAft>
                              <a:spcPts val="800"/>
                            </a:spcAft>
                            <a:buNone/>
                          </a:pPr>
                          <a:r>
                            <a:rPr lang="es-ES" sz="1200">
                              <a:effectLst/>
                              <a:latin typeface="Times New Roman" panose="02020603050405020304" pitchFamily="18" charset="0"/>
                              <a:ea typeface="Calibri" panose="020F0502020204030204" pitchFamily="34" charset="0"/>
                              <a:cs typeface="Times New Roman" panose="02020603050405020304" pitchFamily="18" charset="0"/>
                            </a:rPr>
                            <a:t>7.022***</a:t>
                          </a:r>
                          <a:endParaRPr lang="es-E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es-ES" sz="1200">
                              <a:effectLst/>
                              <a:latin typeface="Times New Roman" panose="02020603050405020304" pitchFamily="18" charset="0"/>
                              <a:ea typeface="Calibri" panose="020F0502020204030204" pitchFamily="34" charset="0"/>
                              <a:cs typeface="Times New Roman" panose="02020603050405020304" pitchFamily="18" charset="0"/>
                            </a:rPr>
                            <a:t>1456</a:t>
                          </a:r>
                          <a:endParaRPr lang="es-E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es-ES" sz="1200">
                              <a:effectLst/>
                              <a:latin typeface="Times New Roman" panose="02020603050405020304" pitchFamily="18" charset="0"/>
                              <a:ea typeface="Calibri" panose="020F0502020204030204" pitchFamily="34" charset="0"/>
                              <a:cs typeface="Times New Roman" panose="02020603050405020304" pitchFamily="18" charset="0"/>
                            </a:rPr>
                            <a:t>6.443***</a:t>
                          </a:r>
                          <a:endParaRPr lang="es-E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es-ES" sz="1200">
                              <a:effectLst/>
                              <a:latin typeface="Times New Roman" panose="02020603050405020304" pitchFamily="18" charset="0"/>
                              <a:ea typeface="Calibri" panose="020F0502020204030204" pitchFamily="34" charset="0"/>
                              <a:cs typeface="Times New Roman" panose="02020603050405020304" pitchFamily="18" charset="0"/>
                            </a:rPr>
                            <a:t>1319</a:t>
                          </a:r>
                          <a:endParaRPr lang="es-E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857729227"/>
                      </a:ext>
                    </a:extLst>
                  </a:tr>
                  <a:tr h="320207">
                    <a:tc>
                      <a:txBody>
                        <a:bodyPr/>
                        <a:lstStyle/>
                        <a:p>
                          <a:endParaRPr lang="es-ES"/>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a:blip r:embed="rId2"/>
                          <a:stretch>
                            <a:fillRect l="-552" t="-819231" r="-397790" b="-534615"/>
                          </a:stretch>
                        </a:blipFill>
                      </a:tcPr>
                    </a:tc>
                    <a:tc>
                      <a:txBody>
                        <a:bodyPr/>
                        <a:lstStyle/>
                        <a:p>
                          <a:pPr>
                            <a:lnSpc>
                              <a:spcPct val="107000"/>
                            </a:lnSpc>
                            <a:spcAft>
                              <a:spcPts val="800"/>
                            </a:spcAft>
                            <a:buNone/>
                          </a:pPr>
                          <a:r>
                            <a:rPr lang="es-ES" sz="1200">
                              <a:effectLst/>
                              <a:latin typeface="Times New Roman" panose="02020603050405020304" pitchFamily="18" charset="0"/>
                              <a:ea typeface="Calibri" panose="020F0502020204030204" pitchFamily="34" charset="0"/>
                              <a:cs typeface="Times New Roman" panose="02020603050405020304" pitchFamily="18" charset="0"/>
                            </a:rPr>
                            <a:t>-5.661***</a:t>
                          </a:r>
                          <a:endParaRPr lang="es-E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es-ES" sz="1200">
                              <a:effectLst/>
                              <a:latin typeface="Times New Roman" panose="02020603050405020304" pitchFamily="18" charset="0"/>
                              <a:ea typeface="Calibri" panose="020F0502020204030204" pitchFamily="34" charset="0"/>
                              <a:cs typeface="Times New Roman" panose="02020603050405020304" pitchFamily="18" charset="0"/>
                            </a:rPr>
                            <a:t>1480</a:t>
                          </a:r>
                          <a:endParaRPr lang="es-E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es-ES" sz="1200">
                              <a:effectLst/>
                              <a:latin typeface="Times New Roman" panose="02020603050405020304" pitchFamily="18" charset="0"/>
                              <a:ea typeface="Calibri" panose="020F0502020204030204" pitchFamily="34" charset="0"/>
                              <a:cs typeface="Times New Roman" panose="02020603050405020304" pitchFamily="18" charset="0"/>
                            </a:rPr>
                            <a:t>-5.134***</a:t>
                          </a:r>
                          <a:endParaRPr lang="es-E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es-ES" sz="1200">
                              <a:effectLst/>
                              <a:latin typeface="Times New Roman" panose="02020603050405020304" pitchFamily="18" charset="0"/>
                              <a:ea typeface="Calibri" panose="020F0502020204030204" pitchFamily="34" charset="0"/>
                              <a:cs typeface="Times New Roman" panose="02020603050405020304" pitchFamily="18" charset="0"/>
                            </a:rPr>
                            <a:t>1339</a:t>
                          </a:r>
                          <a:endParaRPr lang="es-E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014150723"/>
                      </a:ext>
                    </a:extLst>
                  </a:tr>
                  <a:tr h="320207">
                    <a:tc>
                      <a:txBody>
                        <a:bodyPr/>
                        <a:lstStyle/>
                        <a:p>
                          <a:endParaRPr lang="es-ES"/>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a:blip r:embed="rId2"/>
                          <a:stretch>
                            <a:fillRect l="-552" t="-901887" r="-397790" b="-424528"/>
                          </a:stretch>
                        </a:blipFill>
                      </a:tcPr>
                    </a:tc>
                    <a:tc>
                      <a:txBody>
                        <a:bodyPr/>
                        <a:lstStyle/>
                        <a:p>
                          <a:pPr>
                            <a:lnSpc>
                              <a:spcPct val="107000"/>
                            </a:lnSpc>
                            <a:spcAft>
                              <a:spcPts val="800"/>
                            </a:spcAft>
                            <a:buNone/>
                          </a:pPr>
                          <a:r>
                            <a:rPr lang="es-ES" sz="1200">
                              <a:effectLst/>
                              <a:latin typeface="Times New Roman" panose="02020603050405020304" pitchFamily="18" charset="0"/>
                              <a:ea typeface="Calibri" panose="020F0502020204030204" pitchFamily="34" charset="0"/>
                              <a:cs typeface="Times New Roman" panose="02020603050405020304" pitchFamily="18" charset="0"/>
                            </a:rPr>
                            <a:t>-7.086***</a:t>
                          </a:r>
                          <a:endParaRPr lang="es-E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es-ES" sz="1200">
                              <a:effectLst/>
                              <a:latin typeface="Times New Roman" panose="02020603050405020304" pitchFamily="18" charset="0"/>
                              <a:ea typeface="Calibri" panose="020F0502020204030204" pitchFamily="34" charset="0"/>
                              <a:cs typeface="Times New Roman" panose="02020603050405020304" pitchFamily="18" charset="0"/>
                            </a:rPr>
                            <a:t>1482</a:t>
                          </a:r>
                          <a:endParaRPr lang="es-E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es-ES" sz="1200">
                              <a:effectLst/>
                              <a:latin typeface="Times New Roman" panose="02020603050405020304" pitchFamily="18" charset="0"/>
                              <a:ea typeface="Calibri" panose="020F0502020204030204" pitchFamily="34" charset="0"/>
                              <a:cs typeface="Times New Roman" panose="02020603050405020304" pitchFamily="18" charset="0"/>
                            </a:rPr>
                            <a:t>-6.793***</a:t>
                          </a:r>
                          <a:endParaRPr lang="es-E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es-ES" sz="1200">
                              <a:effectLst/>
                              <a:latin typeface="Times New Roman" panose="02020603050405020304" pitchFamily="18" charset="0"/>
                              <a:ea typeface="Calibri" panose="020F0502020204030204" pitchFamily="34" charset="0"/>
                              <a:cs typeface="Times New Roman" panose="02020603050405020304" pitchFamily="18" charset="0"/>
                            </a:rPr>
                            <a:t>1340</a:t>
                          </a:r>
                          <a:endParaRPr lang="es-E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71284089"/>
                      </a:ext>
                    </a:extLst>
                  </a:tr>
                  <a:tr h="320207">
                    <a:tc>
                      <a:txBody>
                        <a:bodyPr/>
                        <a:lstStyle/>
                        <a:p>
                          <a:endParaRPr lang="es-ES"/>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a:blip r:embed="rId2"/>
                          <a:stretch>
                            <a:fillRect l="-552" t="-1021154" r="-397790" b="-332692"/>
                          </a:stretch>
                        </a:blipFill>
                      </a:tcPr>
                    </a:tc>
                    <a:tc>
                      <a:txBody>
                        <a:bodyPr/>
                        <a:lstStyle/>
                        <a:p>
                          <a:pPr>
                            <a:lnSpc>
                              <a:spcPct val="107000"/>
                            </a:lnSpc>
                            <a:spcAft>
                              <a:spcPts val="800"/>
                            </a:spcAft>
                            <a:buNone/>
                          </a:pPr>
                          <a:r>
                            <a:rPr lang="es-ES" sz="1200">
                              <a:effectLst/>
                              <a:latin typeface="Times New Roman" panose="02020603050405020304" pitchFamily="18" charset="0"/>
                              <a:ea typeface="Calibri" panose="020F0502020204030204" pitchFamily="34" charset="0"/>
                              <a:cs typeface="Times New Roman" panose="02020603050405020304" pitchFamily="18" charset="0"/>
                            </a:rPr>
                            <a:t>-6.845***</a:t>
                          </a:r>
                          <a:endParaRPr lang="es-E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es-ES" sz="1200">
                              <a:effectLst/>
                              <a:latin typeface="Times New Roman" panose="02020603050405020304" pitchFamily="18" charset="0"/>
                              <a:ea typeface="Calibri" panose="020F0502020204030204" pitchFamily="34" charset="0"/>
                              <a:cs typeface="Times New Roman" panose="02020603050405020304" pitchFamily="18" charset="0"/>
                            </a:rPr>
                            <a:t>1484</a:t>
                          </a:r>
                          <a:endParaRPr lang="es-E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es-ES" sz="1200">
                              <a:effectLst/>
                              <a:latin typeface="Times New Roman" panose="02020603050405020304" pitchFamily="18" charset="0"/>
                              <a:ea typeface="Calibri" panose="020F0502020204030204" pitchFamily="34" charset="0"/>
                              <a:cs typeface="Times New Roman" panose="02020603050405020304" pitchFamily="18" charset="0"/>
                            </a:rPr>
                            <a:t>-6.517***</a:t>
                          </a:r>
                          <a:endParaRPr lang="es-E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es-ES" sz="1200" dirty="0">
                              <a:effectLst/>
                              <a:latin typeface="Times New Roman" panose="02020603050405020304" pitchFamily="18" charset="0"/>
                              <a:ea typeface="Calibri" panose="020F0502020204030204" pitchFamily="34" charset="0"/>
                              <a:cs typeface="Times New Roman" panose="02020603050405020304" pitchFamily="18" charset="0"/>
                            </a:rPr>
                            <a:t>1342</a:t>
                          </a:r>
                          <a:endParaRPr lang="es-E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763162953"/>
                      </a:ext>
                    </a:extLst>
                  </a:tr>
                  <a:tr h="320207">
                    <a:tc>
                      <a:txBody>
                        <a:bodyPr/>
                        <a:lstStyle/>
                        <a:p>
                          <a:endParaRPr lang="es-ES"/>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a:blip r:embed="rId2"/>
                          <a:stretch>
                            <a:fillRect l="-552" t="-1100000" r="-397790" b="-226415"/>
                          </a:stretch>
                        </a:blipFill>
                      </a:tcPr>
                    </a:tc>
                    <a:tc>
                      <a:txBody>
                        <a:bodyPr/>
                        <a:lstStyle/>
                        <a:p>
                          <a:pPr>
                            <a:lnSpc>
                              <a:spcPct val="107000"/>
                            </a:lnSpc>
                            <a:spcAft>
                              <a:spcPts val="800"/>
                            </a:spcAft>
                            <a:buNone/>
                          </a:pPr>
                          <a:r>
                            <a:rPr lang="es-ES" sz="1200">
                              <a:effectLst/>
                              <a:latin typeface="Times New Roman" panose="02020603050405020304" pitchFamily="18" charset="0"/>
                              <a:ea typeface="Calibri" panose="020F0502020204030204" pitchFamily="34" charset="0"/>
                              <a:cs typeface="Times New Roman" panose="02020603050405020304" pitchFamily="18" charset="0"/>
                            </a:rPr>
                            <a:t>-4.666***</a:t>
                          </a:r>
                          <a:endParaRPr lang="es-E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es-ES" sz="1200">
                              <a:effectLst/>
                              <a:latin typeface="Times New Roman" panose="02020603050405020304" pitchFamily="18" charset="0"/>
                              <a:ea typeface="Calibri" panose="020F0502020204030204" pitchFamily="34" charset="0"/>
                              <a:cs typeface="Times New Roman" panose="02020603050405020304" pitchFamily="18" charset="0"/>
                            </a:rPr>
                            <a:t>1476</a:t>
                          </a:r>
                          <a:endParaRPr lang="es-E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es-ES" sz="1200">
                              <a:effectLst/>
                              <a:latin typeface="Times New Roman" panose="02020603050405020304" pitchFamily="18" charset="0"/>
                              <a:ea typeface="Calibri" panose="020F0502020204030204" pitchFamily="34" charset="0"/>
                              <a:cs typeface="Times New Roman" panose="02020603050405020304" pitchFamily="18" charset="0"/>
                            </a:rPr>
                            <a:t>-5.359***</a:t>
                          </a:r>
                          <a:endParaRPr lang="es-E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es-ES" sz="1200">
                              <a:effectLst/>
                              <a:latin typeface="Times New Roman" panose="02020603050405020304" pitchFamily="18" charset="0"/>
                              <a:ea typeface="Calibri" panose="020F0502020204030204" pitchFamily="34" charset="0"/>
                              <a:cs typeface="Times New Roman" panose="02020603050405020304" pitchFamily="18" charset="0"/>
                            </a:rPr>
                            <a:t>1335</a:t>
                          </a:r>
                          <a:endParaRPr lang="es-E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286297147"/>
                      </a:ext>
                    </a:extLst>
                  </a:tr>
                  <a:tr h="320207">
                    <a:tc>
                      <a:txBody>
                        <a:bodyPr/>
                        <a:lstStyle/>
                        <a:p>
                          <a:endParaRPr lang="es-ES"/>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a:blip r:embed="rId2"/>
                          <a:stretch>
                            <a:fillRect l="-552" t="-1223077" r="-397790" b="-130769"/>
                          </a:stretch>
                        </a:blipFill>
                      </a:tcPr>
                    </a:tc>
                    <a:tc>
                      <a:txBody>
                        <a:bodyPr/>
                        <a:lstStyle/>
                        <a:p>
                          <a:pPr>
                            <a:lnSpc>
                              <a:spcPct val="107000"/>
                            </a:lnSpc>
                            <a:spcAft>
                              <a:spcPts val="800"/>
                            </a:spcAft>
                            <a:buNone/>
                          </a:pPr>
                          <a:r>
                            <a:rPr lang="es-ES" sz="1200">
                              <a:effectLst/>
                              <a:latin typeface="Times New Roman" panose="02020603050405020304" pitchFamily="18" charset="0"/>
                              <a:ea typeface="Calibri" panose="020F0502020204030204" pitchFamily="34" charset="0"/>
                              <a:cs typeface="Times New Roman" panose="02020603050405020304" pitchFamily="18" charset="0"/>
                            </a:rPr>
                            <a:t>-9.787***</a:t>
                          </a:r>
                          <a:endParaRPr lang="es-E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es-ES" sz="1200">
                              <a:effectLst/>
                              <a:latin typeface="Times New Roman" panose="02020603050405020304" pitchFamily="18" charset="0"/>
                              <a:ea typeface="Calibri" panose="020F0502020204030204" pitchFamily="34" charset="0"/>
                              <a:cs typeface="Times New Roman" panose="02020603050405020304" pitchFamily="18" charset="0"/>
                            </a:rPr>
                            <a:t>1483</a:t>
                          </a:r>
                          <a:endParaRPr lang="es-E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es-ES" sz="1200">
                              <a:effectLst/>
                              <a:latin typeface="Times New Roman" panose="02020603050405020304" pitchFamily="18" charset="0"/>
                              <a:ea typeface="Calibri" panose="020F0502020204030204" pitchFamily="34" charset="0"/>
                              <a:cs typeface="Times New Roman" panose="02020603050405020304" pitchFamily="18" charset="0"/>
                            </a:rPr>
                            <a:t>-8.725***</a:t>
                          </a:r>
                          <a:endParaRPr lang="es-E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es-ES" sz="1200">
                              <a:effectLst/>
                              <a:latin typeface="Times New Roman" panose="02020603050405020304" pitchFamily="18" charset="0"/>
                              <a:ea typeface="Calibri" panose="020F0502020204030204" pitchFamily="34" charset="0"/>
                              <a:cs typeface="Times New Roman" panose="02020603050405020304" pitchFamily="18" charset="0"/>
                            </a:rPr>
                            <a:t>1342</a:t>
                          </a:r>
                          <a:endParaRPr lang="es-E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112682203"/>
                      </a:ext>
                    </a:extLst>
                  </a:tr>
                  <a:tr h="320207">
                    <a:tc>
                      <a:txBody>
                        <a:bodyPr/>
                        <a:lstStyle/>
                        <a:p>
                          <a:endParaRPr lang="es-ES"/>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a:blip r:embed="rId2"/>
                          <a:stretch>
                            <a:fillRect l="-552" t="-1298113" r="-397790" b="-28302"/>
                          </a:stretch>
                        </a:blipFill>
                      </a:tcPr>
                    </a:tc>
                    <a:tc>
                      <a:txBody>
                        <a:bodyPr/>
                        <a:lstStyle/>
                        <a:p>
                          <a:pPr>
                            <a:lnSpc>
                              <a:spcPct val="107000"/>
                            </a:lnSpc>
                            <a:spcAft>
                              <a:spcPts val="800"/>
                            </a:spcAft>
                            <a:buNone/>
                          </a:pPr>
                          <a:r>
                            <a:rPr lang="es-ES" sz="1200">
                              <a:effectLst/>
                              <a:latin typeface="Times New Roman" panose="02020603050405020304" pitchFamily="18" charset="0"/>
                              <a:ea typeface="Calibri" panose="020F0502020204030204" pitchFamily="34" charset="0"/>
                              <a:cs typeface="Times New Roman" panose="02020603050405020304" pitchFamily="18" charset="0"/>
                            </a:rPr>
                            <a:t>-6.609***</a:t>
                          </a:r>
                          <a:endParaRPr lang="es-E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es-ES" sz="1200">
                              <a:effectLst/>
                              <a:latin typeface="Times New Roman" panose="02020603050405020304" pitchFamily="18" charset="0"/>
                              <a:ea typeface="Calibri" panose="020F0502020204030204" pitchFamily="34" charset="0"/>
                              <a:cs typeface="Times New Roman" panose="02020603050405020304" pitchFamily="18" charset="0"/>
                            </a:rPr>
                            <a:t>1482</a:t>
                          </a:r>
                          <a:endParaRPr lang="es-E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es-ES" sz="1200">
                              <a:effectLst/>
                              <a:latin typeface="Times New Roman" panose="02020603050405020304" pitchFamily="18" charset="0"/>
                              <a:ea typeface="Calibri" panose="020F0502020204030204" pitchFamily="34" charset="0"/>
                              <a:cs typeface="Times New Roman" panose="02020603050405020304" pitchFamily="18" charset="0"/>
                            </a:rPr>
                            <a:t>-6.083***</a:t>
                          </a:r>
                          <a:endParaRPr lang="es-E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es-ES" sz="1200" dirty="0">
                              <a:effectLst/>
                              <a:latin typeface="Times New Roman" panose="02020603050405020304" pitchFamily="18" charset="0"/>
                              <a:ea typeface="Calibri" panose="020F0502020204030204" pitchFamily="34" charset="0"/>
                              <a:cs typeface="Times New Roman" panose="02020603050405020304" pitchFamily="18" charset="0"/>
                            </a:rPr>
                            <a:t>1340</a:t>
                          </a:r>
                          <a:endParaRPr lang="es-E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004669762"/>
                      </a:ext>
                    </a:extLst>
                  </a:tr>
                </a:tbl>
              </a:graphicData>
            </a:graphic>
          </p:graphicFrame>
        </mc:Fallback>
      </mc:AlternateContent>
      <mc:AlternateContent xmlns:mc="http://schemas.openxmlformats.org/markup-compatibility/2006" xmlns:a14="http://schemas.microsoft.com/office/drawing/2010/main">
        <mc:Choice Requires="a14">
          <p:sp>
            <p:nvSpPr>
              <p:cNvPr id="4" name="CuadroTexto 3">
                <a:extLst>
                  <a:ext uri="{FF2B5EF4-FFF2-40B4-BE49-F238E27FC236}">
                    <a16:creationId xmlns:a16="http://schemas.microsoft.com/office/drawing/2014/main" id="{91E45272-0BED-DFB3-D193-9D6686BF7189}"/>
                  </a:ext>
                </a:extLst>
              </p:cNvPr>
              <p:cNvSpPr txBox="1"/>
              <p:nvPr/>
            </p:nvSpPr>
            <p:spPr>
              <a:xfrm>
                <a:off x="1979712" y="1052736"/>
                <a:ext cx="6120680" cy="473528"/>
              </a:xfrm>
              <a:prstGeom prst="rect">
                <a:avLst/>
              </a:prstGeom>
              <a:noFill/>
            </p:spPr>
            <p:txBody>
              <a:bodyPr wrap="square">
                <a:spAutoFit/>
              </a:bodyPr>
              <a:lstStyle/>
              <a:p>
                <a:pPr>
                  <a:lnSpc>
                    <a:spcPct val="107000"/>
                  </a:lnSpc>
                  <a:spcAft>
                    <a:spcPts val="800"/>
                  </a:spcAft>
                  <a:buNone/>
                </a:pPr>
                <a:r>
                  <a:rPr lang="en-US" sz="1200" b="1" u="none" dirty="0">
                    <a:solidFill>
                      <a:srgbClr val="0070C0"/>
                    </a:solidFill>
                    <a:effectLst/>
                    <a:ea typeface="Calibri" panose="020F0502020204030204" pitchFamily="34" charset="0"/>
                    <a:cs typeface="Times New Roman" panose="02020603050405020304" pitchFamily="18" charset="0"/>
                  </a:rPr>
                  <a:t>Table 3. </a:t>
                </a:r>
                <a:r>
                  <a:rPr lang="en-GB" sz="1200" b="1" u="none" dirty="0">
                    <a:solidFill>
                      <a:srgbClr val="0070C0"/>
                    </a:solidFill>
                    <a:effectLst/>
                    <a:ea typeface="Calibri" panose="020F0502020204030204" pitchFamily="34" charset="0"/>
                    <a:cs typeface="Times New Roman" panose="02020603050405020304" pitchFamily="18" charset="0"/>
                  </a:rPr>
                  <a:t>Impact of infrastructure </a:t>
                </a:r>
                <a:r>
                  <a:rPr lang="en-GB" sz="1200" b="1" i="1" u="none" dirty="0">
                    <a:solidFill>
                      <a:srgbClr val="0070C0"/>
                    </a:solidFill>
                    <a:effectLst/>
                    <a:ea typeface="Calibri" panose="020F0502020204030204" pitchFamily="34" charset="0"/>
                    <a:cs typeface="Times New Roman" panose="02020603050405020304" pitchFamily="18" charset="0"/>
                  </a:rPr>
                  <a:t>h</a:t>
                </a:r>
                <a:r>
                  <a:rPr lang="en-GB" sz="1200" b="1" u="none" dirty="0">
                    <a:solidFill>
                      <a:srgbClr val="0070C0"/>
                    </a:solidFill>
                    <a:effectLst/>
                    <a:ea typeface="Calibri" panose="020F0502020204030204" pitchFamily="34" charset="0"/>
                    <a:cs typeface="Times New Roman" panose="02020603050405020304" pitchFamily="18" charset="0"/>
                  </a:rPr>
                  <a:t> on capability </a:t>
                </a:r>
                <a:r>
                  <a:rPr lang="en-GB" sz="1200" b="1" i="1" u="none" dirty="0">
                    <a:solidFill>
                      <a:srgbClr val="0070C0"/>
                    </a:solidFill>
                    <a:effectLst/>
                    <a:ea typeface="Calibri" panose="020F0502020204030204" pitchFamily="34" charset="0"/>
                    <a:cs typeface="Times New Roman" panose="02020603050405020304" pitchFamily="18" charset="0"/>
                  </a:rPr>
                  <a:t>k</a:t>
                </a:r>
                <a:r>
                  <a:rPr lang="en-GB" sz="1200" b="1" u="none" dirty="0">
                    <a:solidFill>
                      <a:srgbClr val="0070C0"/>
                    </a:solidFill>
                    <a:effectLst/>
                    <a:ea typeface="Calibri" panose="020F0502020204030204" pitchFamily="34" charset="0"/>
                    <a:cs typeface="Times New Roman" panose="02020603050405020304" pitchFamily="18" charset="0"/>
                  </a:rPr>
                  <a:t>,</a:t>
                </a:r>
                <a:r>
                  <a:rPr lang="en-GB" sz="1200" b="1" i="1" u="none" dirty="0">
                    <a:solidFill>
                      <a:srgbClr val="0070C0"/>
                    </a:solidFill>
                    <a:effectLst/>
                    <a:ea typeface="Calibri" panose="020F0502020204030204" pitchFamily="34" charset="0"/>
                    <a:cs typeface="Times New Roman" panose="02020603050405020304" pitchFamily="18" charset="0"/>
                  </a:rPr>
                  <a:t> </a:t>
                </a:r>
                <a14:m>
                  <m:oMath xmlns:m="http://schemas.openxmlformats.org/officeDocument/2006/math">
                    <m:sSub>
                      <m:sSubPr>
                        <m:ctrlPr>
                          <a:rPr lang="es-ES" sz="1200" b="1" i="1" u="none">
                            <a:solidFill>
                              <a:srgbClr val="0070C0"/>
                            </a:solidFill>
                            <a:effectLst/>
                            <a:latin typeface="Cambria Math" panose="02040503050406030204" pitchFamily="18" charset="0"/>
                            <a:ea typeface="Calibri" panose="020F0502020204030204" pitchFamily="34" charset="0"/>
                            <a:cs typeface="Times New Roman" panose="02020603050405020304" pitchFamily="18" charset="0"/>
                          </a:rPr>
                        </m:ctrlPr>
                      </m:sSubPr>
                      <m:e>
                        <m:r>
                          <a:rPr lang="es-ES" sz="1200" b="1" i="1" u="none">
                            <a:solidFill>
                              <a:srgbClr val="0070C0"/>
                            </a:solidFill>
                            <a:effectLst/>
                            <a:latin typeface="Cambria Math" panose="02040503050406030204" pitchFamily="18" charset="0"/>
                            <a:ea typeface="Calibri" panose="020F0502020204030204" pitchFamily="34" charset="0"/>
                            <a:cs typeface="Times New Roman" panose="02020603050405020304" pitchFamily="18" charset="0"/>
                          </a:rPr>
                          <m:t>𝒘</m:t>
                        </m:r>
                      </m:e>
                      <m:sub>
                        <m:r>
                          <a:rPr lang="es-ES" sz="1200" b="1" i="1" u="none">
                            <a:solidFill>
                              <a:srgbClr val="0070C0"/>
                            </a:solidFill>
                            <a:effectLst/>
                            <a:latin typeface="Cambria Math" panose="02040503050406030204" pitchFamily="18" charset="0"/>
                            <a:ea typeface="Calibri" panose="020F0502020204030204" pitchFamily="34" charset="0"/>
                            <a:cs typeface="Times New Roman" panose="02020603050405020304" pitchFamily="18" charset="0"/>
                          </a:rPr>
                          <m:t>𝒉𝒌</m:t>
                        </m:r>
                      </m:sub>
                    </m:sSub>
                    <m:sSub>
                      <m:sSubPr>
                        <m:ctrlPr>
                          <a:rPr lang="es-ES" sz="1200" b="1" i="1" u="none">
                            <a:solidFill>
                              <a:srgbClr val="0070C0"/>
                            </a:solidFill>
                            <a:effectLst/>
                            <a:latin typeface="Cambria Math" panose="02040503050406030204" pitchFamily="18" charset="0"/>
                            <a:ea typeface="Calibri" panose="020F0502020204030204" pitchFamily="34" charset="0"/>
                            <a:cs typeface="Times New Roman" panose="02020603050405020304" pitchFamily="18" charset="0"/>
                          </a:rPr>
                        </m:ctrlPr>
                      </m:sSubPr>
                      <m:e>
                        <m:r>
                          <a:rPr lang="es-ES" sz="1200" b="1" i="1" u="none">
                            <a:solidFill>
                              <a:srgbClr val="0070C0"/>
                            </a:solidFill>
                            <a:effectLst/>
                            <a:latin typeface="Cambria Math" panose="02040503050406030204" pitchFamily="18" charset="0"/>
                            <a:ea typeface="Calibri" panose="020F0502020204030204" pitchFamily="34" charset="0"/>
                            <a:cs typeface="Times New Roman" panose="02020603050405020304" pitchFamily="18" charset="0"/>
                          </a:rPr>
                          <m:t>𝑨</m:t>
                        </m:r>
                      </m:e>
                      <m:sub>
                        <m:r>
                          <a:rPr lang="es-ES" sz="1200" b="1" i="1" u="none">
                            <a:solidFill>
                              <a:srgbClr val="0070C0"/>
                            </a:solidFill>
                            <a:effectLst/>
                            <a:latin typeface="Cambria Math" panose="02040503050406030204" pitchFamily="18" charset="0"/>
                            <a:ea typeface="Calibri" panose="020F0502020204030204" pitchFamily="34" charset="0"/>
                            <a:cs typeface="Times New Roman" panose="02020603050405020304" pitchFamily="18" charset="0"/>
                          </a:rPr>
                          <m:t>𝒉</m:t>
                        </m:r>
                      </m:sub>
                    </m:sSub>
                  </m:oMath>
                </a14:m>
                <a:r>
                  <a:rPr lang="es-ES" sz="1200" b="1" u="none" dirty="0">
                    <a:solidFill>
                      <a:srgbClr val="0070C0"/>
                    </a:solidFill>
                    <a:effectLst/>
                    <a:ea typeface="Calibri" panose="020F0502020204030204" pitchFamily="34" charset="0"/>
                    <a:cs typeface="Times New Roman" panose="02020603050405020304" pitchFamily="18" charset="0"/>
                  </a:rPr>
                  <a:t> </a:t>
                </a:r>
                <a:r>
                  <a:rPr lang="en-US" sz="1200" b="1" u="none" dirty="0">
                    <a:solidFill>
                      <a:srgbClr val="0070C0"/>
                    </a:solidFill>
                    <a:effectLst/>
                    <a:ea typeface="Calibri" panose="020F0502020204030204" pitchFamily="34" charset="0"/>
                    <a:cs typeface="Times New Roman" panose="02020603050405020304" pitchFamily="18" charset="0"/>
                  </a:rPr>
                  <a:t>(without and with controls)</a:t>
                </a:r>
                <a:endParaRPr lang="es-ES" sz="1200" b="1" u="none" dirty="0">
                  <a:solidFill>
                    <a:srgbClr val="0070C0"/>
                  </a:solidFill>
                  <a:effectLst/>
                  <a:ea typeface="Calibri" panose="020F0502020204030204" pitchFamily="34" charset="0"/>
                  <a:cs typeface="Times New Roman" panose="02020603050405020304" pitchFamily="18" charset="0"/>
                </a:endParaRPr>
              </a:p>
            </p:txBody>
          </p:sp>
        </mc:Choice>
        <mc:Fallback xmlns="">
          <p:sp>
            <p:nvSpPr>
              <p:cNvPr id="4" name="CuadroTexto 3">
                <a:extLst>
                  <a:ext uri="{FF2B5EF4-FFF2-40B4-BE49-F238E27FC236}">
                    <a16:creationId xmlns:a16="http://schemas.microsoft.com/office/drawing/2014/main" id="{91E45272-0BED-DFB3-D193-9D6686BF7189}"/>
                  </a:ext>
                </a:extLst>
              </p:cNvPr>
              <p:cNvSpPr txBox="1">
                <a:spLocks noRot="1" noChangeAspect="1" noMove="1" noResize="1" noEditPoints="1" noAdjustHandles="1" noChangeArrowheads="1" noChangeShapeType="1" noTextEdit="1"/>
              </p:cNvSpPr>
              <p:nvPr/>
            </p:nvSpPr>
            <p:spPr>
              <a:xfrm>
                <a:off x="1979712" y="1052736"/>
                <a:ext cx="6120680" cy="473528"/>
              </a:xfrm>
              <a:prstGeom prst="rect">
                <a:avLst/>
              </a:prstGeom>
              <a:blipFill>
                <a:blip r:embed="rId3"/>
                <a:stretch>
                  <a:fillRect l="-100" t="-1299" b="-10390"/>
                </a:stretch>
              </a:blipFill>
            </p:spPr>
            <p:txBody>
              <a:bodyPr/>
              <a:lstStyle/>
              <a:p>
                <a:r>
                  <a:rPr lang="es-ES">
                    <a:noFill/>
                  </a:rPr>
                  <a:t> </a:t>
                </a:r>
              </a:p>
            </p:txBody>
          </p:sp>
        </mc:Fallback>
      </mc:AlternateContent>
      <p:sp>
        <p:nvSpPr>
          <p:cNvPr id="3" name="11 CuadroTexto">
            <a:extLst>
              <a:ext uri="{FF2B5EF4-FFF2-40B4-BE49-F238E27FC236}">
                <a16:creationId xmlns:a16="http://schemas.microsoft.com/office/drawing/2014/main" id="{315168C8-A513-CA8C-E812-0D96BA5A2E2B}"/>
              </a:ext>
            </a:extLst>
          </p:cNvPr>
          <p:cNvSpPr txBox="1">
            <a:spLocks noChangeArrowheads="1"/>
          </p:cNvSpPr>
          <p:nvPr/>
        </p:nvSpPr>
        <p:spPr bwMode="auto">
          <a:xfrm>
            <a:off x="7092280" y="116632"/>
            <a:ext cx="1763688" cy="276999"/>
          </a:xfrm>
          <a:prstGeom prst="rect">
            <a:avLst/>
          </a:prstGeom>
          <a:noFill/>
          <a:ln w="9525">
            <a:noFill/>
            <a:miter lim="800000"/>
            <a:headEnd/>
            <a:tailEnd/>
          </a:ln>
        </p:spPr>
        <p:txBody>
          <a:bodyPr wrap="square">
            <a:spAutoFit/>
          </a:bodyPr>
          <a:lstStyle/>
          <a:p>
            <a:pPr algn="r"/>
            <a:r>
              <a:rPr lang="es-ES" sz="1200" u="none" cap="small" dirty="0">
                <a:solidFill>
                  <a:schemeClr val="bg1"/>
                </a:solidFill>
                <a:latin typeface="Times New Roman" panose="02020603050405020304" pitchFamily="18" charset="0"/>
                <a:cs typeface="Times New Roman" panose="02020603050405020304" pitchFamily="18" charset="0"/>
              </a:rPr>
              <a:t>RESULTS</a:t>
            </a:r>
          </a:p>
        </p:txBody>
      </p:sp>
    </p:spTree>
    <p:extLst>
      <p:ext uri="{BB962C8B-B14F-4D97-AF65-F5344CB8AC3E}">
        <p14:creationId xmlns:p14="http://schemas.microsoft.com/office/powerpoint/2010/main" val="2755365755"/>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graphicFrame>
            <p:nvGraphicFramePr>
              <p:cNvPr id="2" name="Tabla 1">
                <a:extLst>
                  <a:ext uri="{FF2B5EF4-FFF2-40B4-BE49-F238E27FC236}">
                    <a16:creationId xmlns:a16="http://schemas.microsoft.com/office/drawing/2014/main" id="{DDDD8E5A-B717-C52C-D604-BABF1CD09326}"/>
                  </a:ext>
                </a:extLst>
              </p:cNvPr>
              <p:cNvGraphicFramePr>
                <a:graphicFrameLocks noGrp="1"/>
              </p:cNvGraphicFramePr>
              <p:nvPr>
                <p:extLst>
                  <p:ext uri="{D42A27DB-BD31-4B8C-83A1-F6EECF244321}">
                    <p14:modId xmlns:p14="http://schemas.microsoft.com/office/powerpoint/2010/main" val="4000412942"/>
                  </p:ext>
                </p:extLst>
              </p:nvPr>
            </p:nvGraphicFramePr>
            <p:xfrm>
              <a:off x="1619672" y="1556792"/>
              <a:ext cx="6624735" cy="4205614"/>
            </p:xfrm>
            <a:graphic>
              <a:graphicData uri="http://schemas.openxmlformats.org/drawingml/2006/table">
                <a:tbl>
                  <a:tblPr firstRow="1" firstCol="1" bandRow="1">
                    <a:tableStyleId>{5940675A-B579-460E-94D1-54222C63F5DA}</a:tableStyleId>
                  </a:tblPr>
                  <a:tblGrid>
                    <a:gridCol w="1343777">
                      <a:extLst>
                        <a:ext uri="{9D8B030D-6E8A-4147-A177-3AD203B41FA5}">
                          <a16:colId xmlns:a16="http://schemas.microsoft.com/office/drawing/2014/main" val="2543726208"/>
                        </a:ext>
                      </a:extLst>
                    </a:gridCol>
                    <a:gridCol w="1343777">
                      <a:extLst>
                        <a:ext uri="{9D8B030D-6E8A-4147-A177-3AD203B41FA5}">
                          <a16:colId xmlns:a16="http://schemas.microsoft.com/office/drawing/2014/main" val="1865726519"/>
                        </a:ext>
                      </a:extLst>
                    </a:gridCol>
                    <a:gridCol w="1135505">
                      <a:extLst>
                        <a:ext uri="{9D8B030D-6E8A-4147-A177-3AD203B41FA5}">
                          <a16:colId xmlns:a16="http://schemas.microsoft.com/office/drawing/2014/main" val="2329145554"/>
                        </a:ext>
                      </a:extLst>
                    </a:gridCol>
                    <a:gridCol w="1622423">
                      <a:extLst>
                        <a:ext uri="{9D8B030D-6E8A-4147-A177-3AD203B41FA5}">
                          <a16:colId xmlns:a16="http://schemas.microsoft.com/office/drawing/2014/main" val="3427576386"/>
                        </a:ext>
                      </a:extLst>
                    </a:gridCol>
                    <a:gridCol w="1179253">
                      <a:extLst>
                        <a:ext uri="{9D8B030D-6E8A-4147-A177-3AD203B41FA5}">
                          <a16:colId xmlns:a16="http://schemas.microsoft.com/office/drawing/2014/main" val="976129747"/>
                        </a:ext>
                      </a:extLst>
                    </a:gridCol>
                  </a:tblGrid>
                  <a:tr h="576064">
                    <a:tc>
                      <a:txBody>
                        <a:bodyPr/>
                        <a:lstStyle/>
                        <a:p>
                          <a:pPr algn="ctr">
                            <a:lnSpc>
                              <a:spcPct val="107000"/>
                            </a:lnSpc>
                            <a:spcAft>
                              <a:spcPts val="800"/>
                            </a:spcAft>
                            <a:buNone/>
                          </a:pPr>
                          <a:r>
                            <a:rPr lang="es-ES" sz="1100" dirty="0" err="1">
                              <a:effectLst/>
                              <a:latin typeface="Trebuchet MS" panose="020B0603020202020204" pitchFamily="34" charset="0"/>
                            </a:rPr>
                            <a:t>Dependent</a:t>
                          </a:r>
                          <a:r>
                            <a:rPr lang="es-ES" sz="1100" dirty="0">
                              <a:effectLst/>
                              <a:latin typeface="Trebuchet MS" panose="020B0603020202020204" pitchFamily="34" charset="0"/>
                            </a:rPr>
                            <a:t> variable</a:t>
                          </a:r>
                          <a:endParaRPr lang="es-ES" sz="1100" dirty="0">
                            <a:effectLst/>
                            <a:latin typeface="Trebuchet MS" panose="020B0603020202020204" pitchFamily="34" charset="0"/>
                            <a:ea typeface="Calibri" panose="020F0502020204030204" pitchFamily="34" charset="0"/>
                            <a:cs typeface="Times New Roman" panose="02020603050405020304" pitchFamily="18" charset="0"/>
                          </a:endParaRPr>
                        </a:p>
                      </a:txBody>
                      <a:tcPr marL="44450" marR="44450" marT="0" marB="0"/>
                    </a:tc>
                    <a:tc>
                      <a:txBody>
                        <a:bodyPr/>
                        <a:lstStyle/>
                        <a:p>
                          <a:pPr algn="ctr">
                            <a:lnSpc>
                              <a:spcPct val="107000"/>
                            </a:lnSpc>
                            <a:spcAft>
                              <a:spcPts val="800"/>
                            </a:spcAft>
                            <a:buNone/>
                          </a:pPr>
                          <a:r>
                            <a:rPr lang="es-ES" sz="1000" dirty="0">
                              <a:effectLst/>
                              <a:latin typeface="Trebuchet MS" panose="020B0603020202020204" pitchFamily="34" charset="0"/>
                            </a:rPr>
                            <a:t>CODSEXO </a:t>
                          </a:r>
                          <a:r>
                            <a:rPr lang="es-ES" sz="900" dirty="0">
                              <a:effectLst/>
                              <a:latin typeface="Trebuchet MS" panose="020B0603020202020204" pitchFamily="34" charset="0"/>
                            </a:rPr>
                            <a:t>(</a:t>
                          </a:r>
                          <a14:m>
                            <m:oMath xmlns:m="http://schemas.openxmlformats.org/officeDocument/2006/math">
                              <m:sSub>
                                <m:sSubPr>
                                  <m:ctrlPr>
                                    <a:rPr lang="es-ES" sz="900" i="1">
                                      <a:effectLst/>
                                      <a:latin typeface="Cambria Math" panose="02040503050406030204" pitchFamily="18" charset="0"/>
                                    </a:rPr>
                                  </m:ctrlPr>
                                </m:sSubPr>
                                <m:e>
                                  <m:r>
                                    <a:rPr lang="es-ES" sz="900">
                                      <a:effectLst/>
                                      <a:latin typeface="Cambria Math" panose="02040503050406030204" pitchFamily="18" charset="0"/>
                                    </a:rPr>
                                    <m:t>𝛼</m:t>
                                  </m:r>
                                </m:e>
                                <m:sub>
                                  <m:r>
                                    <a:rPr lang="es-ES" sz="900">
                                      <a:effectLst/>
                                      <a:latin typeface="Cambria Math" panose="02040503050406030204" pitchFamily="18" charset="0"/>
                                    </a:rPr>
                                    <m:t>1</m:t>
                                  </m:r>
                                </m:sub>
                              </m:sSub>
                            </m:oMath>
                          </a14:m>
                          <a:r>
                            <a:rPr lang="es-ES" sz="900" dirty="0">
                              <a:effectLst/>
                              <a:latin typeface="Trebuchet MS" panose="020B0603020202020204" pitchFamily="34" charset="0"/>
                            </a:rPr>
                            <a:t>) </a:t>
                          </a:r>
                          <a:r>
                            <a:rPr lang="es-ES" sz="1000" dirty="0" err="1">
                              <a:effectLst/>
                              <a:latin typeface="Trebuchet MS" panose="020B0603020202020204" pitchFamily="34" charset="0"/>
                            </a:rPr>
                            <a:t>without</a:t>
                          </a:r>
                          <a:r>
                            <a:rPr lang="es-ES" sz="1000" dirty="0">
                              <a:effectLst/>
                              <a:latin typeface="Trebuchet MS" panose="020B0603020202020204" pitchFamily="34" charset="0"/>
                            </a:rPr>
                            <a:t> </a:t>
                          </a:r>
                          <a:r>
                            <a:rPr lang="es-ES" sz="1000" dirty="0" err="1">
                              <a:effectLst/>
                              <a:latin typeface="Trebuchet MS" panose="020B0603020202020204" pitchFamily="34" charset="0"/>
                            </a:rPr>
                            <a:t>controls</a:t>
                          </a:r>
                          <a:endParaRPr lang="es-ES" sz="1100" dirty="0">
                            <a:effectLst/>
                            <a:latin typeface="Trebuchet MS" panose="020B0603020202020204" pitchFamily="34" charset="0"/>
                            <a:ea typeface="Calibri" panose="020F0502020204030204" pitchFamily="34" charset="0"/>
                            <a:cs typeface="Times New Roman" panose="02020603050405020304" pitchFamily="18" charset="0"/>
                          </a:endParaRPr>
                        </a:p>
                      </a:txBody>
                      <a:tcPr marL="44450" marR="44450" marT="0" marB="0"/>
                    </a:tc>
                    <a:tc>
                      <a:txBody>
                        <a:bodyPr/>
                        <a:lstStyle/>
                        <a:p>
                          <a:pPr algn="ctr">
                            <a:lnSpc>
                              <a:spcPct val="107000"/>
                            </a:lnSpc>
                            <a:spcAft>
                              <a:spcPts val="800"/>
                            </a:spcAft>
                            <a:buNone/>
                          </a:pPr>
                          <a:r>
                            <a:rPr lang="es-ES" sz="1000" dirty="0">
                              <a:effectLst/>
                              <a:latin typeface="Trebuchet MS" panose="020B0603020202020204" pitchFamily="34" charset="0"/>
                            </a:rPr>
                            <a:t>#Obs.</a:t>
                          </a:r>
                          <a:endParaRPr lang="es-ES" sz="1100" dirty="0">
                            <a:effectLst/>
                            <a:latin typeface="Trebuchet MS" panose="020B0603020202020204" pitchFamily="34" charset="0"/>
                            <a:ea typeface="Calibri" panose="020F0502020204030204" pitchFamily="34" charset="0"/>
                            <a:cs typeface="Times New Roman" panose="02020603050405020304" pitchFamily="18" charset="0"/>
                          </a:endParaRPr>
                        </a:p>
                      </a:txBody>
                      <a:tcPr marL="44450" marR="44450" marT="0" marB="0"/>
                    </a:tc>
                    <a:tc>
                      <a:txBody>
                        <a:bodyPr/>
                        <a:lstStyle/>
                        <a:p>
                          <a:pPr algn="ctr">
                            <a:lnSpc>
                              <a:spcPct val="107000"/>
                            </a:lnSpc>
                            <a:spcAft>
                              <a:spcPts val="800"/>
                            </a:spcAft>
                            <a:buNone/>
                          </a:pPr>
                          <a:r>
                            <a:rPr lang="es-ES" sz="1000" dirty="0">
                              <a:effectLst/>
                              <a:latin typeface="Trebuchet MS" panose="020B0603020202020204" pitchFamily="34" charset="0"/>
                            </a:rPr>
                            <a:t>CODSEXO </a:t>
                          </a:r>
                          <a:r>
                            <a:rPr lang="es-ES" sz="900" dirty="0">
                              <a:effectLst/>
                              <a:latin typeface="Trebuchet MS" panose="020B0603020202020204" pitchFamily="34" charset="0"/>
                            </a:rPr>
                            <a:t>(</a:t>
                          </a:r>
                          <a14:m>
                            <m:oMath xmlns:m="http://schemas.openxmlformats.org/officeDocument/2006/math">
                              <m:sSub>
                                <m:sSubPr>
                                  <m:ctrlPr>
                                    <a:rPr lang="es-ES" sz="900" i="1">
                                      <a:effectLst/>
                                      <a:latin typeface="Cambria Math" panose="02040503050406030204" pitchFamily="18" charset="0"/>
                                    </a:rPr>
                                  </m:ctrlPr>
                                </m:sSubPr>
                                <m:e>
                                  <m:r>
                                    <a:rPr lang="es-ES" sz="900">
                                      <a:effectLst/>
                                      <a:latin typeface="Cambria Math" panose="02040503050406030204" pitchFamily="18" charset="0"/>
                                    </a:rPr>
                                    <m:t>𝛼</m:t>
                                  </m:r>
                                </m:e>
                                <m:sub>
                                  <m:r>
                                    <a:rPr lang="es-ES" sz="900">
                                      <a:effectLst/>
                                      <a:latin typeface="Cambria Math" panose="02040503050406030204" pitchFamily="18" charset="0"/>
                                    </a:rPr>
                                    <m:t>1</m:t>
                                  </m:r>
                                </m:sub>
                              </m:sSub>
                            </m:oMath>
                          </a14:m>
                          <a:r>
                            <a:rPr lang="es-ES" sz="900" dirty="0">
                              <a:effectLst/>
                              <a:latin typeface="Trebuchet MS" panose="020B0603020202020204" pitchFamily="34" charset="0"/>
                            </a:rPr>
                            <a:t>)</a:t>
                          </a:r>
                          <a:r>
                            <a:rPr lang="es-ES" sz="1000" dirty="0">
                              <a:effectLst/>
                              <a:latin typeface="Trebuchet MS" panose="020B0603020202020204" pitchFamily="34" charset="0"/>
                            </a:rPr>
                            <a:t> </a:t>
                          </a:r>
                          <a:r>
                            <a:rPr lang="es-ES" sz="1000" dirty="0" err="1">
                              <a:effectLst/>
                              <a:latin typeface="Trebuchet MS" panose="020B0603020202020204" pitchFamily="34" charset="0"/>
                            </a:rPr>
                            <a:t>with</a:t>
                          </a:r>
                          <a:r>
                            <a:rPr lang="es-ES" sz="1000" dirty="0">
                              <a:effectLst/>
                              <a:latin typeface="Trebuchet MS" panose="020B0603020202020204" pitchFamily="34" charset="0"/>
                            </a:rPr>
                            <a:t> </a:t>
                          </a:r>
                          <a:r>
                            <a:rPr lang="es-ES" sz="1000" dirty="0" err="1">
                              <a:effectLst/>
                              <a:latin typeface="Trebuchet MS" panose="020B0603020202020204" pitchFamily="34" charset="0"/>
                            </a:rPr>
                            <a:t>controls</a:t>
                          </a:r>
                          <a:endParaRPr lang="es-ES" sz="1100" dirty="0">
                            <a:effectLst/>
                            <a:latin typeface="Trebuchet MS" panose="020B0603020202020204" pitchFamily="34" charset="0"/>
                            <a:ea typeface="Calibri" panose="020F0502020204030204" pitchFamily="34" charset="0"/>
                            <a:cs typeface="Times New Roman" panose="02020603050405020304" pitchFamily="18" charset="0"/>
                          </a:endParaRPr>
                        </a:p>
                      </a:txBody>
                      <a:tcPr marL="44450" marR="44450" marT="0" marB="0"/>
                    </a:tc>
                    <a:tc>
                      <a:txBody>
                        <a:bodyPr/>
                        <a:lstStyle/>
                        <a:p>
                          <a:pPr algn="ctr">
                            <a:lnSpc>
                              <a:spcPct val="107000"/>
                            </a:lnSpc>
                            <a:spcAft>
                              <a:spcPts val="800"/>
                            </a:spcAft>
                            <a:buNone/>
                          </a:pPr>
                          <a:r>
                            <a:rPr lang="es-ES" sz="1000" dirty="0">
                              <a:effectLst/>
                              <a:latin typeface="Trebuchet MS" panose="020B0603020202020204" pitchFamily="34" charset="0"/>
                            </a:rPr>
                            <a:t>#Obs.</a:t>
                          </a:r>
                          <a:endParaRPr lang="es-ES" sz="1100" dirty="0">
                            <a:effectLst/>
                            <a:latin typeface="Trebuchet MS" panose="020B0603020202020204" pitchFamily="34" charset="0"/>
                          </a:endParaRPr>
                        </a:p>
                        <a:p>
                          <a:pPr algn="ctr">
                            <a:lnSpc>
                              <a:spcPct val="107000"/>
                            </a:lnSpc>
                            <a:spcAft>
                              <a:spcPts val="800"/>
                            </a:spcAft>
                            <a:buNone/>
                          </a:pPr>
                          <a:r>
                            <a:rPr lang="es-ES" sz="1000" dirty="0">
                              <a:effectLst/>
                              <a:latin typeface="Trebuchet MS" panose="020B0603020202020204" pitchFamily="34" charset="0"/>
                            </a:rPr>
                            <a:t> </a:t>
                          </a:r>
                          <a:endParaRPr lang="es-ES" sz="1100" dirty="0">
                            <a:effectLst/>
                            <a:latin typeface="Trebuchet MS" panose="020B060302020202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1444166816"/>
                      </a:ext>
                    </a:extLst>
                  </a:tr>
                  <a:tr h="604925">
                    <a:tc>
                      <a:txBody>
                        <a:bodyPr/>
                        <a:lstStyle/>
                        <a:p>
                          <a:pPr algn="ctr">
                            <a:lnSpc>
                              <a:spcPct val="107000"/>
                            </a:lnSpc>
                            <a:spcAft>
                              <a:spcPts val="800"/>
                            </a:spcAft>
                            <a:buNone/>
                          </a:pPr>
                          <a14:m>
                            <m:oMathPara xmlns:m="http://schemas.openxmlformats.org/officeDocument/2006/math">
                              <m:oMathParaPr>
                                <m:jc m:val="centerGroup"/>
                              </m:oMathParaPr>
                              <m:oMath xmlns:m="http://schemas.openxmlformats.org/officeDocument/2006/math">
                                <m:sSub>
                                  <m:sSubPr>
                                    <m:ctrlPr>
                                      <a:rPr lang="es-ES" sz="1200" i="1">
                                        <a:effectLst/>
                                        <a:latin typeface="Cambria Math" panose="02040503050406030204" pitchFamily="18" charset="0"/>
                                      </a:rPr>
                                    </m:ctrlPr>
                                  </m:sSubPr>
                                  <m:e>
                                    <m:r>
                                      <a:rPr lang="es-ES" sz="1200">
                                        <a:effectLst/>
                                        <a:latin typeface="Cambria Math" panose="02040503050406030204" pitchFamily="18" charset="0"/>
                                      </a:rPr>
                                      <m:t>𝐶</m:t>
                                    </m:r>
                                  </m:e>
                                  <m:sub>
                                    <m:r>
                                      <a:rPr lang="es-ES" sz="1200">
                                        <a:effectLst/>
                                        <a:latin typeface="Cambria Math" panose="02040503050406030204" pitchFamily="18" charset="0"/>
                                      </a:rPr>
                                      <m:t>1</m:t>
                                    </m:r>
                                  </m:sub>
                                </m:sSub>
                              </m:oMath>
                            </m:oMathPara>
                          </a14:m>
                          <a:endParaRPr lang="es-ES"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tc>
                    <a:tc>
                      <a:txBody>
                        <a:bodyPr/>
                        <a:lstStyle/>
                        <a:p>
                          <a:pPr algn="ctr">
                            <a:lnSpc>
                              <a:spcPct val="107000"/>
                            </a:lnSpc>
                            <a:spcAft>
                              <a:spcPts val="800"/>
                            </a:spcAft>
                            <a:buNone/>
                          </a:pPr>
                          <a:r>
                            <a:rPr lang="es-ES" sz="1100">
                              <a:effectLst/>
                            </a:rPr>
                            <a:t>45.702***</a:t>
                          </a:r>
                          <a:endParaRPr lang="es-ES"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tc>
                    <a:tc>
                      <a:txBody>
                        <a:bodyPr/>
                        <a:lstStyle/>
                        <a:p>
                          <a:pPr algn="ctr">
                            <a:lnSpc>
                              <a:spcPct val="107000"/>
                            </a:lnSpc>
                            <a:spcAft>
                              <a:spcPts val="800"/>
                            </a:spcAft>
                            <a:buNone/>
                          </a:pPr>
                          <a:r>
                            <a:rPr lang="es-ES" sz="1100">
                              <a:effectLst/>
                            </a:rPr>
                            <a:t>1363</a:t>
                          </a:r>
                          <a:endParaRPr lang="es-ES"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buNone/>
                          </a:pPr>
                          <a:r>
                            <a:rPr lang="es-ES" sz="1100" dirty="0">
                              <a:effectLst/>
                            </a:rPr>
                            <a:t>46.223***</a:t>
                          </a:r>
                          <a:endParaRPr lang="es-E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tc>
                    <a:tc>
                      <a:txBody>
                        <a:bodyPr/>
                        <a:lstStyle/>
                        <a:p>
                          <a:pPr algn="ctr">
                            <a:lnSpc>
                              <a:spcPct val="107000"/>
                            </a:lnSpc>
                            <a:spcAft>
                              <a:spcPts val="800"/>
                            </a:spcAft>
                            <a:buNone/>
                          </a:pPr>
                          <a:r>
                            <a:rPr lang="es-ES" sz="1100">
                              <a:effectLst/>
                            </a:rPr>
                            <a:t>1236</a:t>
                          </a:r>
                          <a:endParaRPr lang="es-ES"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2024601708"/>
                      </a:ext>
                    </a:extLst>
                  </a:tr>
                  <a:tr h="604925">
                    <a:tc>
                      <a:txBody>
                        <a:bodyPr/>
                        <a:lstStyle/>
                        <a:p>
                          <a:pPr algn="ctr">
                            <a:lnSpc>
                              <a:spcPct val="107000"/>
                            </a:lnSpc>
                            <a:spcAft>
                              <a:spcPts val="800"/>
                            </a:spcAft>
                            <a:buNone/>
                          </a:pPr>
                          <a14:m>
                            <m:oMathPara xmlns:m="http://schemas.openxmlformats.org/officeDocument/2006/math">
                              <m:oMathParaPr>
                                <m:jc m:val="centerGroup"/>
                              </m:oMathParaPr>
                              <m:oMath xmlns:m="http://schemas.openxmlformats.org/officeDocument/2006/math">
                                <m:sSub>
                                  <m:sSubPr>
                                    <m:ctrlPr>
                                      <a:rPr lang="es-ES" sz="1200" i="1">
                                        <a:effectLst/>
                                        <a:latin typeface="Cambria Math" panose="02040503050406030204" pitchFamily="18" charset="0"/>
                                      </a:rPr>
                                    </m:ctrlPr>
                                  </m:sSubPr>
                                  <m:e>
                                    <m:r>
                                      <a:rPr lang="es-ES" sz="1200">
                                        <a:effectLst/>
                                        <a:latin typeface="Cambria Math" panose="02040503050406030204" pitchFamily="18" charset="0"/>
                                      </a:rPr>
                                      <m:t>𝐶</m:t>
                                    </m:r>
                                  </m:e>
                                  <m:sub>
                                    <m:r>
                                      <a:rPr lang="es-ES" sz="1200">
                                        <a:effectLst/>
                                        <a:latin typeface="Cambria Math" panose="02040503050406030204" pitchFamily="18" charset="0"/>
                                      </a:rPr>
                                      <m:t>2</m:t>
                                    </m:r>
                                  </m:sub>
                                </m:sSub>
                              </m:oMath>
                            </m:oMathPara>
                          </a14:m>
                          <a:endParaRPr lang="es-ES"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tc>
                    <a:tc>
                      <a:txBody>
                        <a:bodyPr/>
                        <a:lstStyle/>
                        <a:p>
                          <a:pPr algn="ctr">
                            <a:lnSpc>
                              <a:spcPct val="107000"/>
                            </a:lnSpc>
                            <a:spcAft>
                              <a:spcPts val="800"/>
                            </a:spcAft>
                            <a:buNone/>
                          </a:pPr>
                          <a:r>
                            <a:rPr lang="es-ES" sz="1100">
                              <a:effectLst/>
                            </a:rPr>
                            <a:t>2.329***</a:t>
                          </a:r>
                          <a:endParaRPr lang="es-ES"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tc>
                    <a:tc>
                      <a:txBody>
                        <a:bodyPr/>
                        <a:lstStyle/>
                        <a:p>
                          <a:pPr algn="ctr">
                            <a:lnSpc>
                              <a:spcPct val="107000"/>
                            </a:lnSpc>
                            <a:spcAft>
                              <a:spcPts val="800"/>
                            </a:spcAft>
                            <a:buNone/>
                          </a:pPr>
                          <a:r>
                            <a:rPr lang="es-ES" sz="1100">
                              <a:effectLst/>
                            </a:rPr>
                            <a:t>1364</a:t>
                          </a:r>
                          <a:endParaRPr lang="es-ES"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buNone/>
                          </a:pPr>
                          <a:r>
                            <a:rPr lang="es-ES" sz="1100">
                              <a:effectLst/>
                            </a:rPr>
                            <a:t>1.819*</a:t>
                          </a:r>
                          <a:endParaRPr lang="es-ES"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tc>
                    <a:tc>
                      <a:txBody>
                        <a:bodyPr/>
                        <a:lstStyle/>
                        <a:p>
                          <a:pPr algn="ctr">
                            <a:lnSpc>
                              <a:spcPct val="107000"/>
                            </a:lnSpc>
                            <a:spcAft>
                              <a:spcPts val="800"/>
                            </a:spcAft>
                            <a:buNone/>
                          </a:pPr>
                          <a:r>
                            <a:rPr lang="es-ES" sz="1100" dirty="0">
                              <a:effectLst/>
                            </a:rPr>
                            <a:t>1235</a:t>
                          </a:r>
                          <a:endParaRPr lang="es-E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2064615780"/>
                      </a:ext>
                    </a:extLst>
                  </a:tr>
                  <a:tr h="604925">
                    <a:tc>
                      <a:txBody>
                        <a:bodyPr/>
                        <a:lstStyle/>
                        <a:p>
                          <a:pPr algn="ctr">
                            <a:lnSpc>
                              <a:spcPct val="107000"/>
                            </a:lnSpc>
                            <a:spcAft>
                              <a:spcPts val="800"/>
                            </a:spcAft>
                            <a:buNone/>
                          </a:pPr>
                          <a14:m>
                            <m:oMathPara xmlns:m="http://schemas.openxmlformats.org/officeDocument/2006/math">
                              <m:oMathParaPr>
                                <m:jc m:val="centerGroup"/>
                              </m:oMathParaPr>
                              <m:oMath xmlns:m="http://schemas.openxmlformats.org/officeDocument/2006/math">
                                <m:sSub>
                                  <m:sSubPr>
                                    <m:ctrlPr>
                                      <a:rPr lang="es-ES" sz="1200" i="1">
                                        <a:effectLst/>
                                        <a:latin typeface="Cambria Math" panose="02040503050406030204" pitchFamily="18" charset="0"/>
                                      </a:rPr>
                                    </m:ctrlPr>
                                  </m:sSubPr>
                                  <m:e>
                                    <m:r>
                                      <a:rPr lang="es-ES" sz="1200">
                                        <a:effectLst/>
                                        <a:latin typeface="Cambria Math" panose="02040503050406030204" pitchFamily="18" charset="0"/>
                                      </a:rPr>
                                      <m:t>𝐶</m:t>
                                    </m:r>
                                  </m:e>
                                  <m:sub>
                                    <m:r>
                                      <a:rPr lang="es-ES" sz="1200">
                                        <a:effectLst/>
                                        <a:latin typeface="Cambria Math" panose="02040503050406030204" pitchFamily="18" charset="0"/>
                                      </a:rPr>
                                      <m:t>3</m:t>
                                    </m:r>
                                  </m:sub>
                                </m:sSub>
                              </m:oMath>
                            </m:oMathPara>
                          </a14:m>
                          <a:endParaRPr lang="es-ES"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tc>
                    <a:tc>
                      <a:txBody>
                        <a:bodyPr/>
                        <a:lstStyle/>
                        <a:p>
                          <a:pPr algn="ctr">
                            <a:lnSpc>
                              <a:spcPct val="107000"/>
                            </a:lnSpc>
                            <a:spcAft>
                              <a:spcPts val="800"/>
                            </a:spcAft>
                            <a:buNone/>
                          </a:pPr>
                          <a:r>
                            <a:rPr lang="es-ES" sz="1100">
                              <a:effectLst/>
                            </a:rPr>
                            <a:t>34.350***</a:t>
                          </a:r>
                          <a:endParaRPr lang="es-ES"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tc>
                    <a:tc>
                      <a:txBody>
                        <a:bodyPr/>
                        <a:lstStyle/>
                        <a:p>
                          <a:pPr algn="ctr">
                            <a:lnSpc>
                              <a:spcPct val="107000"/>
                            </a:lnSpc>
                            <a:spcAft>
                              <a:spcPts val="800"/>
                            </a:spcAft>
                            <a:buNone/>
                          </a:pPr>
                          <a:r>
                            <a:rPr lang="es-ES" sz="1100">
                              <a:effectLst/>
                            </a:rPr>
                            <a:t>1333</a:t>
                          </a:r>
                          <a:endParaRPr lang="es-ES"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buNone/>
                          </a:pPr>
                          <a:r>
                            <a:rPr lang="es-ES" sz="1100">
                              <a:effectLst/>
                            </a:rPr>
                            <a:t>31.627**</a:t>
                          </a:r>
                          <a:endParaRPr lang="es-ES"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tc>
                    <a:tc>
                      <a:txBody>
                        <a:bodyPr/>
                        <a:lstStyle/>
                        <a:p>
                          <a:pPr algn="ctr">
                            <a:lnSpc>
                              <a:spcPct val="107000"/>
                            </a:lnSpc>
                            <a:spcAft>
                              <a:spcPts val="800"/>
                            </a:spcAft>
                            <a:buNone/>
                          </a:pPr>
                          <a:r>
                            <a:rPr lang="es-ES" sz="1100" dirty="0">
                              <a:effectLst/>
                            </a:rPr>
                            <a:t>1211</a:t>
                          </a:r>
                          <a:endParaRPr lang="es-E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2619382285"/>
                      </a:ext>
                    </a:extLst>
                  </a:tr>
                  <a:tr h="604925">
                    <a:tc>
                      <a:txBody>
                        <a:bodyPr/>
                        <a:lstStyle/>
                        <a:p>
                          <a:pPr algn="ctr">
                            <a:lnSpc>
                              <a:spcPct val="107000"/>
                            </a:lnSpc>
                            <a:spcAft>
                              <a:spcPts val="800"/>
                            </a:spcAft>
                            <a:buNone/>
                          </a:pPr>
                          <a14:m>
                            <m:oMathPara xmlns:m="http://schemas.openxmlformats.org/officeDocument/2006/math">
                              <m:oMathParaPr>
                                <m:jc m:val="centerGroup"/>
                              </m:oMathParaPr>
                              <m:oMath xmlns:m="http://schemas.openxmlformats.org/officeDocument/2006/math">
                                <m:sSub>
                                  <m:sSubPr>
                                    <m:ctrlPr>
                                      <a:rPr lang="es-ES" sz="1200" i="1">
                                        <a:effectLst/>
                                        <a:latin typeface="Cambria Math" panose="02040503050406030204" pitchFamily="18" charset="0"/>
                                      </a:rPr>
                                    </m:ctrlPr>
                                  </m:sSubPr>
                                  <m:e>
                                    <m:r>
                                      <a:rPr lang="es-ES" sz="1200">
                                        <a:effectLst/>
                                        <a:latin typeface="Cambria Math" panose="02040503050406030204" pitchFamily="18" charset="0"/>
                                      </a:rPr>
                                      <m:t>𝐶</m:t>
                                    </m:r>
                                  </m:e>
                                  <m:sub>
                                    <m:r>
                                      <a:rPr lang="es-ES" sz="1200">
                                        <a:effectLst/>
                                        <a:latin typeface="Cambria Math" panose="02040503050406030204" pitchFamily="18" charset="0"/>
                                      </a:rPr>
                                      <m:t>4</m:t>
                                    </m:r>
                                  </m:sub>
                                </m:sSub>
                              </m:oMath>
                            </m:oMathPara>
                          </a14:m>
                          <a:endParaRPr lang="es-ES"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tc>
                    <a:tc>
                      <a:txBody>
                        <a:bodyPr/>
                        <a:lstStyle/>
                        <a:p>
                          <a:pPr algn="ctr">
                            <a:lnSpc>
                              <a:spcPct val="107000"/>
                            </a:lnSpc>
                            <a:spcAft>
                              <a:spcPts val="800"/>
                            </a:spcAft>
                            <a:buNone/>
                          </a:pPr>
                          <a:r>
                            <a:rPr lang="es-ES" sz="1100">
                              <a:effectLst/>
                            </a:rPr>
                            <a:t>3.667***</a:t>
                          </a:r>
                          <a:endParaRPr lang="es-ES"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tc>
                    <a:tc>
                      <a:txBody>
                        <a:bodyPr/>
                        <a:lstStyle/>
                        <a:p>
                          <a:pPr algn="ctr">
                            <a:lnSpc>
                              <a:spcPct val="107000"/>
                            </a:lnSpc>
                            <a:spcAft>
                              <a:spcPts val="800"/>
                            </a:spcAft>
                            <a:buNone/>
                          </a:pPr>
                          <a:r>
                            <a:rPr lang="es-ES" sz="1100">
                              <a:effectLst/>
                            </a:rPr>
                            <a:t>1273</a:t>
                          </a:r>
                          <a:endParaRPr lang="es-ES"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buNone/>
                          </a:pPr>
                          <a:r>
                            <a:rPr lang="es-ES" sz="1100">
                              <a:effectLst/>
                            </a:rPr>
                            <a:t>3.495***</a:t>
                          </a:r>
                          <a:endParaRPr lang="es-ES"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tc>
                    <a:tc>
                      <a:txBody>
                        <a:bodyPr/>
                        <a:lstStyle/>
                        <a:p>
                          <a:pPr algn="ctr">
                            <a:lnSpc>
                              <a:spcPct val="107000"/>
                            </a:lnSpc>
                            <a:spcAft>
                              <a:spcPts val="800"/>
                            </a:spcAft>
                            <a:buNone/>
                          </a:pPr>
                          <a:r>
                            <a:rPr lang="es-ES" sz="1100" dirty="0">
                              <a:effectLst/>
                            </a:rPr>
                            <a:t>1155</a:t>
                          </a:r>
                          <a:endParaRPr lang="es-E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3264724433"/>
                      </a:ext>
                    </a:extLst>
                  </a:tr>
                  <a:tr h="604925">
                    <a:tc>
                      <a:txBody>
                        <a:bodyPr/>
                        <a:lstStyle/>
                        <a:p>
                          <a:pPr algn="ctr">
                            <a:lnSpc>
                              <a:spcPct val="107000"/>
                            </a:lnSpc>
                            <a:spcAft>
                              <a:spcPts val="800"/>
                            </a:spcAft>
                            <a:buNone/>
                          </a:pPr>
                          <a14:m>
                            <m:oMathPara xmlns:m="http://schemas.openxmlformats.org/officeDocument/2006/math">
                              <m:oMathParaPr>
                                <m:jc m:val="centerGroup"/>
                              </m:oMathParaPr>
                              <m:oMath xmlns:m="http://schemas.openxmlformats.org/officeDocument/2006/math">
                                <m:sSub>
                                  <m:sSubPr>
                                    <m:ctrlPr>
                                      <a:rPr lang="es-ES" sz="1200" i="1">
                                        <a:effectLst/>
                                        <a:latin typeface="Cambria Math" panose="02040503050406030204" pitchFamily="18" charset="0"/>
                                      </a:rPr>
                                    </m:ctrlPr>
                                  </m:sSubPr>
                                  <m:e>
                                    <m:r>
                                      <a:rPr lang="es-ES" sz="1200">
                                        <a:effectLst/>
                                        <a:latin typeface="Cambria Math" panose="02040503050406030204" pitchFamily="18" charset="0"/>
                                      </a:rPr>
                                      <m:t>𝐶</m:t>
                                    </m:r>
                                  </m:e>
                                  <m:sub>
                                    <m:r>
                                      <a:rPr lang="es-ES" sz="1200">
                                        <a:effectLst/>
                                        <a:latin typeface="Cambria Math" panose="02040503050406030204" pitchFamily="18" charset="0"/>
                                      </a:rPr>
                                      <m:t>5</m:t>
                                    </m:r>
                                  </m:sub>
                                </m:sSub>
                              </m:oMath>
                            </m:oMathPara>
                          </a14:m>
                          <a:endParaRPr lang="es-ES"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tc>
                    <a:tc>
                      <a:txBody>
                        <a:bodyPr/>
                        <a:lstStyle/>
                        <a:p>
                          <a:pPr algn="ctr">
                            <a:lnSpc>
                              <a:spcPct val="107000"/>
                            </a:lnSpc>
                            <a:spcAft>
                              <a:spcPts val="800"/>
                            </a:spcAft>
                            <a:buNone/>
                          </a:pPr>
                          <a:r>
                            <a:rPr lang="es-ES" sz="1100">
                              <a:effectLst/>
                            </a:rPr>
                            <a:t>3.036***</a:t>
                          </a:r>
                          <a:endParaRPr lang="es-ES"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tc>
                    <a:tc>
                      <a:txBody>
                        <a:bodyPr/>
                        <a:lstStyle/>
                        <a:p>
                          <a:pPr algn="ctr">
                            <a:lnSpc>
                              <a:spcPct val="107000"/>
                            </a:lnSpc>
                            <a:spcAft>
                              <a:spcPts val="800"/>
                            </a:spcAft>
                            <a:buNone/>
                          </a:pPr>
                          <a:r>
                            <a:rPr lang="es-ES" sz="1100">
                              <a:effectLst/>
                            </a:rPr>
                            <a:t>1286</a:t>
                          </a:r>
                          <a:endParaRPr lang="es-ES"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buNone/>
                          </a:pPr>
                          <a:r>
                            <a:rPr lang="es-ES" sz="1100">
                              <a:effectLst/>
                            </a:rPr>
                            <a:t>3.257***</a:t>
                          </a:r>
                          <a:endParaRPr lang="es-ES"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tc>
                    <a:tc>
                      <a:txBody>
                        <a:bodyPr/>
                        <a:lstStyle/>
                        <a:p>
                          <a:pPr algn="ctr">
                            <a:lnSpc>
                              <a:spcPct val="107000"/>
                            </a:lnSpc>
                            <a:spcAft>
                              <a:spcPts val="800"/>
                            </a:spcAft>
                            <a:buNone/>
                          </a:pPr>
                          <a:r>
                            <a:rPr lang="es-ES" sz="1100" dirty="0">
                              <a:effectLst/>
                            </a:rPr>
                            <a:t>1171</a:t>
                          </a:r>
                          <a:endParaRPr lang="es-E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474662982"/>
                      </a:ext>
                    </a:extLst>
                  </a:tr>
                  <a:tr h="604925">
                    <a:tc>
                      <a:txBody>
                        <a:bodyPr/>
                        <a:lstStyle/>
                        <a:p>
                          <a:pPr algn="ctr">
                            <a:lnSpc>
                              <a:spcPct val="107000"/>
                            </a:lnSpc>
                            <a:spcAft>
                              <a:spcPts val="800"/>
                            </a:spcAft>
                            <a:buNone/>
                          </a:pPr>
                          <a14:m>
                            <m:oMathPara xmlns:m="http://schemas.openxmlformats.org/officeDocument/2006/math">
                              <m:oMathParaPr>
                                <m:jc m:val="centerGroup"/>
                              </m:oMathParaPr>
                              <m:oMath xmlns:m="http://schemas.openxmlformats.org/officeDocument/2006/math">
                                <m:sSub>
                                  <m:sSubPr>
                                    <m:ctrlPr>
                                      <a:rPr lang="es-ES" sz="1200" i="1">
                                        <a:effectLst/>
                                        <a:latin typeface="Cambria Math" panose="02040503050406030204" pitchFamily="18" charset="0"/>
                                      </a:rPr>
                                    </m:ctrlPr>
                                  </m:sSubPr>
                                  <m:e>
                                    <m:r>
                                      <a:rPr lang="es-ES" sz="1200">
                                        <a:effectLst/>
                                        <a:latin typeface="Cambria Math" panose="02040503050406030204" pitchFamily="18" charset="0"/>
                                      </a:rPr>
                                      <m:t>𝐶</m:t>
                                    </m:r>
                                  </m:e>
                                  <m:sub>
                                    <m:r>
                                      <a:rPr lang="es-ES" sz="1200">
                                        <a:effectLst/>
                                        <a:latin typeface="Cambria Math" panose="02040503050406030204" pitchFamily="18" charset="0"/>
                                      </a:rPr>
                                      <m:t>6</m:t>
                                    </m:r>
                                  </m:sub>
                                </m:sSub>
                              </m:oMath>
                            </m:oMathPara>
                          </a14:m>
                          <a:endParaRPr lang="es-ES"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tc>
                    <a:tc>
                      <a:txBody>
                        <a:bodyPr/>
                        <a:lstStyle/>
                        <a:p>
                          <a:pPr algn="ctr">
                            <a:lnSpc>
                              <a:spcPct val="107000"/>
                            </a:lnSpc>
                            <a:spcAft>
                              <a:spcPts val="800"/>
                            </a:spcAft>
                            <a:buNone/>
                          </a:pPr>
                          <a:r>
                            <a:rPr lang="es-ES" sz="1100">
                              <a:effectLst/>
                            </a:rPr>
                            <a:t>3.068***</a:t>
                          </a:r>
                          <a:endParaRPr lang="es-ES"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tc>
                    <a:tc>
                      <a:txBody>
                        <a:bodyPr/>
                        <a:lstStyle/>
                        <a:p>
                          <a:pPr algn="ctr">
                            <a:lnSpc>
                              <a:spcPct val="107000"/>
                            </a:lnSpc>
                            <a:spcAft>
                              <a:spcPts val="800"/>
                            </a:spcAft>
                            <a:buNone/>
                          </a:pPr>
                          <a:r>
                            <a:rPr lang="es-ES" sz="1100">
                              <a:effectLst/>
                            </a:rPr>
                            <a:t>1326</a:t>
                          </a:r>
                          <a:endParaRPr lang="es-ES"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buNone/>
                          </a:pPr>
                          <a:r>
                            <a:rPr lang="es-ES" sz="1100">
                              <a:effectLst/>
                            </a:rPr>
                            <a:t>2.447***</a:t>
                          </a:r>
                          <a:endParaRPr lang="es-ES"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tc>
                    <a:tc>
                      <a:txBody>
                        <a:bodyPr/>
                        <a:lstStyle/>
                        <a:p>
                          <a:pPr algn="ctr">
                            <a:lnSpc>
                              <a:spcPct val="107000"/>
                            </a:lnSpc>
                            <a:spcAft>
                              <a:spcPts val="800"/>
                            </a:spcAft>
                            <a:buNone/>
                          </a:pPr>
                          <a:r>
                            <a:rPr lang="es-ES" sz="1100" dirty="0">
                              <a:effectLst/>
                            </a:rPr>
                            <a:t>1202</a:t>
                          </a:r>
                          <a:endParaRPr lang="es-E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1418536331"/>
                      </a:ext>
                    </a:extLst>
                  </a:tr>
                </a:tbl>
              </a:graphicData>
            </a:graphic>
          </p:graphicFrame>
        </mc:Choice>
        <mc:Fallback xmlns="">
          <p:graphicFrame>
            <p:nvGraphicFramePr>
              <p:cNvPr id="2" name="Tabla 1">
                <a:extLst>
                  <a:ext uri="{FF2B5EF4-FFF2-40B4-BE49-F238E27FC236}">
                    <a16:creationId xmlns:a16="http://schemas.microsoft.com/office/drawing/2014/main" id="{DDDD8E5A-B717-C52C-D604-BABF1CD09326}"/>
                  </a:ext>
                </a:extLst>
              </p:cNvPr>
              <p:cNvGraphicFramePr>
                <a:graphicFrameLocks noGrp="1"/>
              </p:cNvGraphicFramePr>
              <p:nvPr>
                <p:extLst>
                  <p:ext uri="{D42A27DB-BD31-4B8C-83A1-F6EECF244321}">
                    <p14:modId xmlns:p14="http://schemas.microsoft.com/office/powerpoint/2010/main" val="4000412942"/>
                  </p:ext>
                </p:extLst>
              </p:nvPr>
            </p:nvGraphicFramePr>
            <p:xfrm>
              <a:off x="1619672" y="1556792"/>
              <a:ext cx="6624735" cy="4205614"/>
            </p:xfrm>
            <a:graphic>
              <a:graphicData uri="http://schemas.openxmlformats.org/drawingml/2006/table">
                <a:tbl>
                  <a:tblPr firstRow="1" firstCol="1" bandRow="1">
                    <a:tableStyleId>{5940675A-B579-460E-94D1-54222C63F5DA}</a:tableStyleId>
                  </a:tblPr>
                  <a:tblGrid>
                    <a:gridCol w="1343777">
                      <a:extLst>
                        <a:ext uri="{9D8B030D-6E8A-4147-A177-3AD203B41FA5}">
                          <a16:colId xmlns:a16="http://schemas.microsoft.com/office/drawing/2014/main" val="2543726208"/>
                        </a:ext>
                      </a:extLst>
                    </a:gridCol>
                    <a:gridCol w="1343777">
                      <a:extLst>
                        <a:ext uri="{9D8B030D-6E8A-4147-A177-3AD203B41FA5}">
                          <a16:colId xmlns:a16="http://schemas.microsoft.com/office/drawing/2014/main" val="1865726519"/>
                        </a:ext>
                      </a:extLst>
                    </a:gridCol>
                    <a:gridCol w="1135505">
                      <a:extLst>
                        <a:ext uri="{9D8B030D-6E8A-4147-A177-3AD203B41FA5}">
                          <a16:colId xmlns:a16="http://schemas.microsoft.com/office/drawing/2014/main" val="2329145554"/>
                        </a:ext>
                      </a:extLst>
                    </a:gridCol>
                    <a:gridCol w="1622423">
                      <a:extLst>
                        <a:ext uri="{9D8B030D-6E8A-4147-A177-3AD203B41FA5}">
                          <a16:colId xmlns:a16="http://schemas.microsoft.com/office/drawing/2014/main" val="3427576386"/>
                        </a:ext>
                      </a:extLst>
                    </a:gridCol>
                    <a:gridCol w="1179253">
                      <a:extLst>
                        <a:ext uri="{9D8B030D-6E8A-4147-A177-3AD203B41FA5}">
                          <a16:colId xmlns:a16="http://schemas.microsoft.com/office/drawing/2014/main" val="976129747"/>
                        </a:ext>
                      </a:extLst>
                    </a:gridCol>
                  </a:tblGrid>
                  <a:tr h="576064">
                    <a:tc>
                      <a:txBody>
                        <a:bodyPr/>
                        <a:lstStyle/>
                        <a:p>
                          <a:pPr algn="ctr">
                            <a:lnSpc>
                              <a:spcPct val="107000"/>
                            </a:lnSpc>
                            <a:spcAft>
                              <a:spcPts val="800"/>
                            </a:spcAft>
                            <a:buNone/>
                          </a:pPr>
                          <a:r>
                            <a:rPr lang="es-ES" sz="1100" dirty="0" err="1">
                              <a:effectLst/>
                              <a:latin typeface="Trebuchet MS" panose="020B0603020202020204" pitchFamily="34" charset="0"/>
                            </a:rPr>
                            <a:t>Dependent</a:t>
                          </a:r>
                          <a:r>
                            <a:rPr lang="es-ES" sz="1100" dirty="0">
                              <a:effectLst/>
                              <a:latin typeface="Trebuchet MS" panose="020B0603020202020204" pitchFamily="34" charset="0"/>
                            </a:rPr>
                            <a:t> variable</a:t>
                          </a:r>
                          <a:endParaRPr lang="es-ES" sz="1100" dirty="0">
                            <a:effectLst/>
                            <a:latin typeface="Trebuchet MS" panose="020B0603020202020204" pitchFamily="34" charset="0"/>
                            <a:ea typeface="Calibri" panose="020F0502020204030204" pitchFamily="34" charset="0"/>
                            <a:cs typeface="Times New Roman" panose="02020603050405020304" pitchFamily="18" charset="0"/>
                          </a:endParaRPr>
                        </a:p>
                      </a:txBody>
                      <a:tcPr marL="44450" marR="44450" marT="0" marB="0"/>
                    </a:tc>
                    <a:tc>
                      <a:txBody>
                        <a:bodyPr/>
                        <a:lstStyle/>
                        <a:p>
                          <a:endParaRPr lang="es-ES"/>
                        </a:p>
                      </a:txBody>
                      <a:tcPr marL="44450" marR="44450" marT="0" marB="0">
                        <a:blipFill>
                          <a:blip r:embed="rId2"/>
                          <a:stretch>
                            <a:fillRect l="-100909" t="-8421" r="-295000" b="-642105"/>
                          </a:stretch>
                        </a:blipFill>
                      </a:tcPr>
                    </a:tc>
                    <a:tc>
                      <a:txBody>
                        <a:bodyPr/>
                        <a:lstStyle/>
                        <a:p>
                          <a:pPr algn="ctr">
                            <a:lnSpc>
                              <a:spcPct val="107000"/>
                            </a:lnSpc>
                            <a:spcAft>
                              <a:spcPts val="800"/>
                            </a:spcAft>
                            <a:buNone/>
                          </a:pPr>
                          <a:r>
                            <a:rPr lang="es-ES" sz="1000" dirty="0">
                              <a:effectLst/>
                              <a:latin typeface="Trebuchet MS" panose="020B0603020202020204" pitchFamily="34" charset="0"/>
                            </a:rPr>
                            <a:t>#Obs.</a:t>
                          </a:r>
                          <a:endParaRPr lang="es-ES" sz="1100" dirty="0">
                            <a:effectLst/>
                            <a:latin typeface="Trebuchet MS" panose="020B0603020202020204" pitchFamily="34" charset="0"/>
                            <a:ea typeface="Calibri" panose="020F0502020204030204" pitchFamily="34" charset="0"/>
                            <a:cs typeface="Times New Roman" panose="02020603050405020304" pitchFamily="18" charset="0"/>
                          </a:endParaRPr>
                        </a:p>
                      </a:txBody>
                      <a:tcPr marL="44450" marR="44450" marT="0" marB="0"/>
                    </a:tc>
                    <a:tc>
                      <a:txBody>
                        <a:bodyPr/>
                        <a:lstStyle/>
                        <a:p>
                          <a:endParaRPr lang="es-ES"/>
                        </a:p>
                      </a:txBody>
                      <a:tcPr marL="44450" marR="44450" marT="0" marB="0">
                        <a:blipFill>
                          <a:blip r:embed="rId2"/>
                          <a:stretch>
                            <a:fillRect l="-236466" t="-8421" r="-73684" b="-642105"/>
                          </a:stretch>
                        </a:blipFill>
                      </a:tcPr>
                    </a:tc>
                    <a:tc>
                      <a:txBody>
                        <a:bodyPr/>
                        <a:lstStyle/>
                        <a:p>
                          <a:pPr algn="ctr">
                            <a:lnSpc>
                              <a:spcPct val="107000"/>
                            </a:lnSpc>
                            <a:spcAft>
                              <a:spcPts val="800"/>
                            </a:spcAft>
                            <a:buNone/>
                          </a:pPr>
                          <a:r>
                            <a:rPr lang="es-ES" sz="1000" dirty="0">
                              <a:effectLst/>
                              <a:latin typeface="Trebuchet MS" panose="020B0603020202020204" pitchFamily="34" charset="0"/>
                            </a:rPr>
                            <a:t>#Obs.</a:t>
                          </a:r>
                          <a:endParaRPr lang="es-ES" sz="1100" dirty="0">
                            <a:effectLst/>
                            <a:latin typeface="Trebuchet MS" panose="020B0603020202020204" pitchFamily="34" charset="0"/>
                          </a:endParaRPr>
                        </a:p>
                        <a:p>
                          <a:pPr algn="ctr">
                            <a:lnSpc>
                              <a:spcPct val="107000"/>
                            </a:lnSpc>
                            <a:spcAft>
                              <a:spcPts val="800"/>
                            </a:spcAft>
                            <a:buNone/>
                          </a:pPr>
                          <a:r>
                            <a:rPr lang="es-ES" sz="1000" dirty="0">
                              <a:effectLst/>
                              <a:latin typeface="Trebuchet MS" panose="020B0603020202020204" pitchFamily="34" charset="0"/>
                            </a:rPr>
                            <a:t> </a:t>
                          </a:r>
                          <a:endParaRPr lang="es-ES" sz="1100" dirty="0">
                            <a:effectLst/>
                            <a:latin typeface="Trebuchet MS" panose="020B060302020202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1444166816"/>
                      </a:ext>
                    </a:extLst>
                  </a:tr>
                  <a:tr h="604925">
                    <a:tc>
                      <a:txBody>
                        <a:bodyPr/>
                        <a:lstStyle/>
                        <a:p>
                          <a:endParaRPr lang="es-ES"/>
                        </a:p>
                      </a:txBody>
                      <a:tcPr marL="44450" marR="44450" marT="0" marB="0">
                        <a:blipFill>
                          <a:blip r:embed="rId2"/>
                          <a:stretch>
                            <a:fillRect l="-452" t="-104040" r="-393213" b="-516162"/>
                          </a:stretch>
                        </a:blipFill>
                      </a:tcPr>
                    </a:tc>
                    <a:tc>
                      <a:txBody>
                        <a:bodyPr/>
                        <a:lstStyle/>
                        <a:p>
                          <a:pPr algn="ctr">
                            <a:lnSpc>
                              <a:spcPct val="107000"/>
                            </a:lnSpc>
                            <a:spcAft>
                              <a:spcPts val="800"/>
                            </a:spcAft>
                            <a:buNone/>
                          </a:pPr>
                          <a:r>
                            <a:rPr lang="es-ES" sz="1100">
                              <a:effectLst/>
                            </a:rPr>
                            <a:t>45.702***</a:t>
                          </a:r>
                          <a:endParaRPr lang="es-ES"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tc>
                    <a:tc>
                      <a:txBody>
                        <a:bodyPr/>
                        <a:lstStyle/>
                        <a:p>
                          <a:pPr algn="ctr">
                            <a:lnSpc>
                              <a:spcPct val="107000"/>
                            </a:lnSpc>
                            <a:spcAft>
                              <a:spcPts val="800"/>
                            </a:spcAft>
                            <a:buNone/>
                          </a:pPr>
                          <a:r>
                            <a:rPr lang="es-ES" sz="1100">
                              <a:effectLst/>
                            </a:rPr>
                            <a:t>1363</a:t>
                          </a:r>
                          <a:endParaRPr lang="es-ES"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buNone/>
                          </a:pPr>
                          <a:r>
                            <a:rPr lang="es-ES" sz="1100" dirty="0">
                              <a:effectLst/>
                            </a:rPr>
                            <a:t>46.223***</a:t>
                          </a:r>
                          <a:endParaRPr lang="es-E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tc>
                    <a:tc>
                      <a:txBody>
                        <a:bodyPr/>
                        <a:lstStyle/>
                        <a:p>
                          <a:pPr algn="ctr">
                            <a:lnSpc>
                              <a:spcPct val="107000"/>
                            </a:lnSpc>
                            <a:spcAft>
                              <a:spcPts val="800"/>
                            </a:spcAft>
                            <a:buNone/>
                          </a:pPr>
                          <a:r>
                            <a:rPr lang="es-ES" sz="1100">
                              <a:effectLst/>
                            </a:rPr>
                            <a:t>1236</a:t>
                          </a:r>
                          <a:endParaRPr lang="es-ES"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2024601708"/>
                      </a:ext>
                    </a:extLst>
                  </a:tr>
                  <a:tr h="604925">
                    <a:tc>
                      <a:txBody>
                        <a:bodyPr/>
                        <a:lstStyle/>
                        <a:p>
                          <a:endParaRPr lang="es-ES"/>
                        </a:p>
                      </a:txBody>
                      <a:tcPr marL="44450" marR="44450" marT="0" marB="0">
                        <a:blipFill>
                          <a:blip r:embed="rId2"/>
                          <a:stretch>
                            <a:fillRect l="-452" t="-204040" r="-393213" b="-416162"/>
                          </a:stretch>
                        </a:blipFill>
                      </a:tcPr>
                    </a:tc>
                    <a:tc>
                      <a:txBody>
                        <a:bodyPr/>
                        <a:lstStyle/>
                        <a:p>
                          <a:pPr algn="ctr">
                            <a:lnSpc>
                              <a:spcPct val="107000"/>
                            </a:lnSpc>
                            <a:spcAft>
                              <a:spcPts val="800"/>
                            </a:spcAft>
                            <a:buNone/>
                          </a:pPr>
                          <a:r>
                            <a:rPr lang="es-ES" sz="1100">
                              <a:effectLst/>
                            </a:rPr>
                            <a:t>2.329***</a:t>
                          </a:r>
                          <a:endParaRPr lang="es-ES"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tc>
                    <a:tc>
                      <a:txBody>
                        <a:bodyPr/>
                        <a:lstStyle/>
                        <a:p>
                          <a:pPr algn="ctr">
                            <a:lnSpc>
                              <a:spcPct val="107000"/>
                            </a:lnSpc>
                            <a:spcAft>
                              <a:spcPts val="800"/>
                            </a:spcAft>
                            <a:buNone/>
                          </a:pPr>
                          <a:r>
                            <a:rPr lang="es-ES" sz="1100">
                              <a:effectLst/>
                            </a:rPr>
                            <a:t>1364</a:t>
                          </a:r>
                          <a:endParaRPr lang="es-ES"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buNone/>
                          </a:pPr>
                          <a:r>
                            <a:rPr lang="es-ES" sz="1100">
                              <a:effectLst/>
                            </a:rPr>
                            <a:t>1.819*</a:t>
                          </a:r>
                          <a:endParaRPr lang="es-ES"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tc>
                    <a:tc>
                      <a:txBody>
                        <a:bodyPr/>
                        <a:lstStyle/>
                        <a:p>
                          <a:pPr algn="ctr">
                            <a:lnSpc>
                              <a:spcPct val="107000"/>
                            </a:lnSpc>
                            <a:spcAft>
                              <a:spcPts val="800"/>
                            </a:spcAft>
                            <a:buNone/>
                          </a:pPr>
                          <a:r>
                            <a:rPr lang="es-ES" sz="1100" dirty="0">
                              <a:effectLst/>
                            </a:rPr>
                            <a:t>1235</a:t>
                          </a:r>
                          <a:endParaRPr lang="es-E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2064615780"/>
                      </a:ext>
                    </a:extLst>
                  </a:tr>
                  <a:tr h="604925">
                    <a:tc>
                      <a:txBody>
                        <a:bodyPr/>
                        <a:lstStyle/>
                        <a:p>
                          <a:endParaRPr lang="es-ES"/>
                        </a:p>
                      </a:txBody>
                      <a:tcPr marL="44450" marR="44450" marT="0" marB="0">
                        <a:blipFill>
                          <a:blip r:embed="rId2"/>
                          <a:stretch>
                            <a:fillRect l="-452" t="-301000" r="-393213" b="-312000"/>
                          </a:stretch>
                        </a:blipFill>
                      </a:tcPr>
                    </a:tc>
                    <a:tc>
                      <a:txBody>
                        <a:bodyPr/>
                        <a:lstStyle/>
                        <a:p>
                          <a:pPr algn="ctr">
                            <a:lnSpc>
                              <a:spcPct val="107000"/>
                            </a:lnSpc>
                            <a:spcAft>
                              <a:spcPts val="800"/>
                            </a:spcAft>
                            <a:buNone/>
                          </a:pPr>
                          <a:r>
                            <a:rPr lang="es-ES" sz="1100">
                              <a:effectLst/>
                            </a:rPr>
                            <a:t>34.350***</a:t>
                          </a:r>
                          <a:endParaRPr lang="es-ES"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tc>
                    <a:tc>
                      <a:txBody>
                        <a:bodyPr/>
                        <a:lstStyle/>
                        <a:p>
                          <a:pPr algn="ctr">
                            <a:lnSpc>
                              <a:spcPct val="107000"/>
                            </a:lnSpc>
                            <a:spcAft>
                              <a:spcPts val="800"/>
                            </a:spcAft>
                            <a:buNone/>
                          </a:pPr>
                          <a:r>
                            <a:rPr lang="es-ES" sz="1100">
                              <a:effectLst/>
                            </a:rPr>
                            <a:t>1333</a:t>
                          </a:r>
                          <a:endParaRPr lang="es-ES"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buNone/>
                          </a:pPr>
                          <a:r>
                            <a:rPr lang="es-ES" sz="1100">
                              <a:effectLst/>
                            </a:rPr>
                            <a:t>31.627**</a:t>
                          </a:r>
                          <a:endParaRPr lang="es-ES"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tc>
                    <a:tc>
                      <a:txBody>
                        <a:bodyPr/>
                        <a:lstStyle/>
                        <a:p>
                          <a:pPr algn="ctr">
                            <a:lnSpc>
                              <a:spcPct val="107000"/>
                            </a:lnSpc>
                            <a:spcAft>
                              <a:spcPts val="800"/>
                            </a:spcAft>
                            <a:buNone/>
                          </a:pPr>
                          <a:r>
                            <a:rPr lang="es-ES" sz="1100" dirty="0">
                              <a:effectLst/>
                            </a:rPr>
                            <a:t>1211</a:t>
                          </a:r>
                          <a:endParaRPr lang="es-E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2619382285"/>
                      </a:ext>
                    </a:extLst>
                  </a:tr>
                  <a:tr h="604925">
                    <a:tc>
                      <a:txBody>
                        <a:bodyPr/>
                        <a:lstStyle/>
                        <a:p>
                          <a:endParaRPr lang="es-ES"/>
                        </a:p>
                      </a:txBody>
                      <a:tcPr marL="44450" marR="44450" marT="0" marB="0">
                        <a:blipFill>
                          <a:blip r:embed="rId2"/>
                          <a:stretch>
                            <a:fillRect l="-452" t="-405051" r="-393213" b="-215152"/>
                          </a:stretch>
                        </a:blipFill>
                      </a:tcPr>
                    </a:tc>
                    <a:tc>
                      <a:txBody>
                        <a:bodyPr/>
                        <a:lstStyle/>
                        <a:p>
                          <a:pPr algn="ctr">
                            <a:lnSpc>
                              <a:spcPct val="107000"/>
                            </a:lnSpc>
                            <a:spcAft>
                              <a:spcPts val="800"/>
                            </a:spcAft>
                            <a:buNone/>
                          </a:pPr>
                          <a:r>
                            <a:rPr lang="es-ES" sz="1100">
                              <a:effectLst/>
                            </a:rPr>
                            <a:t>3.667***</a:t>
                          </a:r>
                          <a:endParaRPr lang="es-ES"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tc>
                    <a:tc>
                      <a:txBody>
                        <a:bodyPr/>
                        <a:lstStyle/>
                        <a:p>
                          <a:pPr algn="ctr">
                            <a:lnSpc>
                              <a:spcPct val="107000"/>
                            </a:lnSpc>
                            <a:spcAft>
                              <a:spcPts val="800"/>
                            </a:spcAft>
                            <a:buNone/>
                          </a:pPr>
                          <a:r>
                            <a:rPr lang="es-ES" sz="1100">
                              <a:effectLst/>
                            </a:rPr>
                            <a:t>1273</a:t>
                          </a:r>
                          <a:endParaRPr lang="es-ES"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buNone/>
                          </a:pPr>
                          <a:r>
                            <a:rPr lang="es-ES" sz="1100">
                              <a:effectLst/>
                            </a:rPr>
                            <a:t>3.495***</a:t>
                          </a:r>
                          <a:endParaRPr lang="es-ES"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tc>
                    <a:tc>
                      <a:txBody>
                        <a:bodyPr/>
                        <a:lstStyle/>
                        <a:p>
                          <a:pPr algn="ctr">
                            <a:lnSpc>
                              <a:spcPct val="107000"/>
                            </a:lnSpc>
                            <a:spcAft>
                              <a:spcPts val="800"/>
                            </a:spcAft>
                            <a:buNone/>
                          </a:pPr>
                          <a:r>
                            <a:rPr lang="es-ES" sz="1100" dirty="0">
                              <a:effectLst/>
                            </a:rPr>
                            <a:t>1155</a:t>
                          </a:r>
                          <a:endParaRPr lang="es-E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3264724433"/>
                      </a:ext>
                    </a:extLst>
                  </a:tr>
                  <a:tr h="604925">
                    <a:tc>
                      <a:txBody>
                        <a:bodyPr/>
                        <a:lstStyle/>
                        <a:p>
                          <a:endParaRPr lang="es-ES"/>
                        </a:p>
                      </a:txBody>
                      <a:tcPr marL="44450" marR="44450" marT="0" marB="0">
                        <a:blipFill>
                          <a:blip r:embed="rId2"/>
                          <a:stretch>
                            <a:fillRect l="-452" t="-500000" r="-393213" b="-113000"/>
                          </a:stretch>
                        </a:blipFill>
                      </a:tcPr>
                    </a:tc>
                    <a:tc>
                      <a:txBody>
                        <a:bodyPr/>
                        <a:lstStyle/>
                        <a:p>
                          <a:pPr algn="ctr">
                            <a:lnSpc>
                              <a:spcPct val="107000"/>
                            </a:lnSpc>
                            <a:spcAft>
                              <a:spcPts val="800"/>
                            </a:spcAft>
                            <a:buNone/>
                          </a:pPr>
                          <a:r>
                            <a:rPr lang="es-ES" sz="1100">
                              <a:effectLst/>
                            </a:rPr>
                            <a:t>3.036***</a:t>
                          </a:r>
                          <a:endParaRPr lang="es-ES"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tc>
                    <a:tc>
                      <a:txBody>
                        <a:bodyPr/>
                        <a:lstStyle/>
                        <a:p>
                          <a:pPr algn="ctr">
                            <a:lnSpc>
                              <a:spcPct val="107000"/>
                            </a:lnSpc>
                            <a:spcAft>
                              <a:spcPts val="800"/>
                            </a:spcAft>
                            <a:buNone/>
                          </a:pPr>
                          <a:r>
                            <a:rPr lang="es-ES" sz="1100">
                              <a:effectLst/>
                            </a:rPr>
                            <a:t>1286</a:t>
                          </a:r>
                          <a:endParaRPr lang="es-ES"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buNone/>
                          </a:pPr>
                          <a:r>
                            <a:rPr lang="es-ES" sz="1100">
                              <a:effectLst/>
                            </a:rPr>
                            <a:t>3.257***</a:t>
                          </a:r>
                          <a:endParaRPr lang="es-ES"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tc>
                    <a:tc>
                      <a:txBody>
                        <a:bodyPr/>
                        <a:lstStyle/>
                        <a:p>
                          <a:pPr algn="ctr">
                            <a:lnSpc>
                              <a:spcPct val="107000"/>
                            </a:lnSpc>
                            <a:spcAft>
                              <a:spcPts val="800"/>
                            </a:spcAft>
                            <a:buNone/>
                          </a:pPr>
                          <a:r>
                            <a:rPr lang="es-ES" sz="1100" dirty="0">
                              <a:effectLst/>
                            </a:rPr>
                            <a:t>1171</a:t>
                          </a:r>
                          <a:endParaRPr lang="es-E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474662982"/>
                      </a:ext>
                    </a:extLst>
                  </a:tr>
                  <a:tr h="604925">
                    <a:tc>
                      <a:txBody>
                        <a:bodyPr/>
                        <a:lstStyle/>
                        <a:p>
                          <a:endParaRPr lang="es-ES"/>
                        </a:p>
                      </a:txBody>
                      <a:tcPr marL="44450" marR="44450" marT="0" marB="0">
                        <a:blipFill>
                          <a:blip r:embed="rId2"/>
                          <a:stretch>
                            <a:fillRect l="-452" t="-606061" r="-393213" b="-14141"/>
                          </a:stretch>
                        </a:blipFill>
                      </a:tcPr>
                    </a:tc>
                    <a:tc>
                      <a:txBody>
                        <a:bodyPr/>
                        <a:lstStyle/>
                        <a:p>
                          <a:pPr algn="ctr">
                            <a:lnSpc>
                              <a:spcPct val="107000"/>
                            </a:lnSpc>
                            <a:spcAft>
                              <a:spcPts val="800"/>
                            </a:spcAft>
                            <a:buNone/>
                          </a:pPr>
                          <a:r>
                            <a:rPr lang="es-ES" sz="1100">
                              <a:effectLst/>
                            </a:rPr>
                            <a:t>3.068***</a:t>
                          </a:r>
                          <a:endParaRPr lang="es-ES"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tc>
                    <a:tc>
                      <a:txBody>
                        <a:bodyPr/>
                        <a:lstStyle/>
                        <a:p>
                          <a:pPr algn="ctr">
                            <a:lnSpc>
                              <a:spcPct val="107000"/>
                            </a:lnSpc>
                            <a:spcAft>
                              <a:spcPts val="800"/>
                            </a:spcAft>
                            <a:buNone/>
                          </a:pPr>
                          <a:r>
                            <a:rPr lang="es-ES" sz="1100">
                              <a:effectLst/>
                            </a:rPr>
                            <a:t>1326</a:t>
                          </a:r>
                          <a:endParaRPr lang="es-ES"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buNone/>
                          </a:pPr>
                          <a:r>
                            <a:rPr lang="es-ES" sz="1100">
                              <a:effectLst/>
                            </a:rPr>
                            <a:t>2.447***</a:t>
                          </a:r>
                          <a:endParaRPr lang="es-ES"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tc>
                    <a:tc>
                      <a:txBody>
                        <a:bodyPr/>
                        <a:lstStyle/>
                        <a:p>
                          <a:pPr algn="ctr">
                            <a:lnSpc>
                              <a:spcPct val="107000"/>
                            </a:lnSpc>
                            <a:spcAft>
                              <a:spcPts val="800"/>
                            </a:spcAft>
                            <a:buNone/>
                          </a:pPr>
                          <a:r>
                            <a:rPr lang="es-ES" sz="1100" dirty="0">
                              <a:effectLst/>
                            </a:rPr>
                            <a:t>1202</a:t>
                          </a:r>
                          <a:endParaRPr lang="es-E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1418536331"/>
                      </a:ext>
                    </a:extLst>
                  </a:tr>
                </a:tbl>
              </a:graphicData>
            </a:graphic>
          </p:graphicFrame>
        </mc:Fallback>
      </mc:AlternateContent>
      <p:sp>
        <p:nvSpPr>
          <p:cNvPr id="4" name="CuadroTexto 3">
            <a:extLst>
              <a:ext uri="{FF2B5EF4-FFF2-40B4-BE49-F238E27FC236}">
                <a16:creationId xmlns:a16="http://schemas.microsoft.com/office/drawing/2014/main" id="{ABEEAB34-CF34-8C19-3C32-290CC2E1DFBA}"/>
              </a:ext>
            </a:extLst>
          </p:cNvPr>
          <p:cNvSpPr txBox="1"/>
          <p:nvPr/>
        </p:nvSpPr>
        <p:spPr>
          <a:xfrm>
            <a:off x="1547664" y="1124744"/>
            <a:ext cx="6840760" cy="493981"/>
          </a:xfrm>
          <a:prstGeom prst="rect">
            <a:avLst/>
          </a:prstGeom>
          <a:noFill/>
        </p:spPr>
        <p:txBody>
          <a:bodyPr wrap="square">
            <a:spAutoFit/>
          </a:bodyPr>
          <a:lstStyle/>
          <a:p>
            <a:pPr>
              <a:lnSpc>
                <a:spcPct val="115000"/>
              </a:lnSpc>
              <a:spcBef>
                <a:spcPts val="2400"/>
              </a:spcBef>
              <a:buNone/>
            </a:pPr>
            <a:r>
              <a:rPr lang="en-US" sz="1400" b="1" u="none" kern="0" dirty="0">
                <a:solidFill>
                  <a:srgbClr val="2E74B5"/>
                </a:solidFill>
                <a:effectLst/>
                <a:ea typeface="Times New Roman" panose="02020603050405020304" pitchFamily="18" charset="0"/>
                <a:cs typeface="Times New Roman" panose="02020603050405020304" pitchFamily="18" charset="0"/>
              </a:rPr>
              <a:t>Table 4. </a:t>
            </a:r>
            <a:r>
              <a:rPr lang="en-GB" sz="1400" b="1" u="none" kern="0" dirty="0">
                <a:solidFill>
                  <a:srgbClr val="2E74B5"/>
                </a:solidFill>
                <a:effectLst/>
                <a:ea typeface="Times New Roman" panose="02020603050405020304" pitchFamily="18" charset="0"/>
                <a:cs typeface="Times New Roman" panose="02020603050405020304" pitchFamily="18" charset="0"/>
              </a:rPr>
              <a:t>Impact of infrastructure on capability </a:t>
            </a:r>
            <a:r>
              <a:rPr lang="en-GB" sz="1400" b="1" i="1" u="none" kern="0" dirty="0">
                <a:solidFill>
                  <a:srgbClr val="2E74B5"/>
                </a:solidFill>
                <a:effectLst/>
                <a:ea typeface="Times New Roman" panose="02020603050405020304" pitchFamily="18" charset="0"/>
                <a:cs typeface="Times New Roman" panose="02020603050405020304" pitchFamily="18" charset="0"/>
              </a:rPr>
              <a:t>k</a:t>
            </a:r>
            <a:r>
              <a:rPr lang="en-GB" sz="1400" b="1" u="none" kern="0" dirty="0">
                <a:solidFill>
                  <a:srgbClr val="2E74B5"/>
                </a:solidFill>
                <a:effectLst/>
                <a:ea typeface="Times New Roman" panose="02020603050405020304" pitchFamily="18" charset="0"/>
                <a:cs typeface="Times New Roman" panose="02020603050405020304" pitchFamily="18" charset="0"/>
              </a:rPr>
              <a:t> </a:t>
            </a:r>
            <a:r>
              <a:rPr lang="en-US" sz="1400" b="1" u="none" kern="0" dirty="0">
                <a:solidFill>
                  <a:srgbClr val="2E74B5"/>
                </a:solidFill>
                <a:effectLst/>
                <a:ea typeface="Times New Roman" panose="02020603050405020304" pitchFamily="18" charset="0"/>
                <a:cs typeface="Times New Roman" panose="02020603050405020304" pitchFamily="18" charset="0"/>
              </a:rPr>
              <a:t>(with and without controls)</a:t>
            </a:r>
            <a:endParaRPr lang="es-ES" sz="1600" b="1" u="none" kern="0" dirty="0">
              <a:solidFill>
                <a:srgbClr val="2E74B5"/>
              </a:solidFill>
              <a:effectLst/>
              <a:ea typeface="Times New Roman" panose="02020603050405020304" pitchFamily="18" charset="0"/>
              <a:cs typeface="Times New Roman" panose="02020603050405020304" pitchFamily="18" charset="0"/>
            </a:endParaRPr>
          </a:p>
          <a:p>
            <a:pPr algn="just">
              <a:lnSpc>
                <a:spcPts val="1200"/>
              </a:lnSpc>
              <a:spcAft>
                <a:spcPts val="800"/>
              </a:spcAft>
              <a:buNone/>
            </a:pPr>
            <a:r>
              <a:rPr lang="en-US" sz="1000" u="none" dirty="0">
                <a:effectLst/>
                <a:ea typeface="Calibri" panose="020F0502020204030204" pitchFamily="34" charset="0"/>
                <a:cs typeface="Times New Roman" panose="02020603050405020304" pitchFamily="18" charset="0"/>
              </a:rPr>
              <a:t> </a:t>
            </a:r>
            <a:endParaRPr lang="es-ES" sz="1200" u="none" dirty="0">
              <a:effectLst/>
              <a:ea typeface="Calibri" panose="020F0502020204030204" pitchFamily="34" charset="0"/>
              <a:cs typeface="Times New Roman" panose="02020603050405020304" pitchFamily="18" charset="0"/>
            </a:endParaRPr>
          </a:p>
        </p:txBody>
      </p:sp>
      <p:sp>
        <p:nvSpPr>
          <p:cNvPr id="3" name="11 CuadroTexto">
            <a:extLst>
              <a:ext uri="{FF2B5EF4-FFF2-40B4-BE49-F238E27FC236}">
                <a16:creationId xmlns:a16="http://schemas.microsoft.com/office/drawing/2014/main" id="{8CAB5237-5C19-4F7D-2A5F-F053691F4137}"/>
              </a:ext>
            </a:extLst>
          </p:cNvPr>
          <p:cNvSpPr txBox="1">
            <a:spLocks noChangeArrowheads="1"/>
          </p:cNvSpPr>
          <p:nvPr/>
        </p:nvSpPr>
        <p:spPr bwMode="auto">
          <a:xfrm>
            <a:off x="7092280" y="116632"/>
            <a:ext cx="1763688" cy="276999"/>
          </a:xfrm>
          <a:prstGeom prst="rect">
            <a:avLst/>
          </a:prstGeom>
          <a:noFill/>
          <a:ln w="9525">
            <a:noFill/>
            <a:miter lim="800000"/>
            <a:headEnd/>
            <a:tailEnd/>
          </a:ln>
        </p:spPr>
        <p:txBody>
          <a:bodyPr wrap="square">
            <a:spAutoFit/>
          </a:bodyPr>
          <a:lstStyle/>
          <a:p>
            <a:pPr algn="r"/>
            <a:r>
              <a:rPr lang="es-ES" sz="1200" u="none" cap="small">
                <a:solidFill>
                  <a:schemeClr val="bg1"/>
                </a:solidFill>
                <a:cs typeface="Times New Roman" panose="02020603050405020304" pitchFamily="18" charset="0"/>
              </a:rPr>
              <a:t>RESULTS</a:t>
            </a:r>
            <a:endParaRPr lang="es-ES" sz="1200" u="none" cap="small" dirty="0">
              <a:solidFill>
                <a:schemeClr val="bg1"/>
              </a:solidFill>
              <a:cs typeface="Times New Roman" panose="02020603050405020304" pitchFamily="18" charset="0"/>
            </a:endParaRPr>
          </a:p>
        </p:txBody>
      </p:sp>
    </p:spTree>
    <p:extLst>
      <p:ext uri="{BB962C8B-B14F-4D97-AF65-F5344CB8AC3E}">
        <p14:creationId xmlns:p14="http://schemas.microsoft.com/office/powerpoint/2010/main" val="281145421"/>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4 Rectángulo"/>
          <p:cNvSpPr>
            <a:spLocks noChangeArrowheads="1"/>
          </p:cNvSpPr>
          <p:nvPr/>
        </p:nvSpPr>
        <p:spPr bwMode="auto">
          <a:xfrm>
            <a:off x="682997" y="1088668"/>
            <a:ext cx="8137475" cy="3808735"/>
          </a:xfrm>
          <a:prstGeom prst="rect">
            <a:avLst/>
          </a:prstGeom>
          <a:noFill/>
          <a:ln w="9525">
            <a:noFill/>
            <a:miter lim="800000"/>
            <a:headEnd/>
            <a:tailEnd/>
          </a:ln>
        </p:spPr>
        <p:txBody>
          <a:bodyPr wrap="square">
            <a:spAutoFit/>
          </a:bodyPr>
          <a:lstStyle/>
          <a:p>
            <a:pPr algn="just">
              <a:buClr>
                <a:srgbClr val="7030A0"/>
              </a:buClr>
              <a:buSzPct val="120000"/>
            </a:pPr>
            <a:endParaRPr lang="en-GB" u="none" dirty="0"/>
          </a:p>
          <a:p>
            <a:pPr marL="285750" indent="-285750" algn="just">
              <a:buClr>
                <a:srgbClr val="7030A0"/>
              </a:buClr>
              <a:buSzPct val="120000"/>
              <a:buFont typeface="Wingdings" panose="05000000000000000000" pitchFamily="2" charset="2"/>
              <a:buChar char="v"/>
            </a:pPr>
            <a:endParaRPr lang="en-GB" u="none" dirty="0"/>
          </a:p>
          <a:p>
            <a:pPr marL="285750" indent="-285750" algn="just">
              <a:buClr>
                <a:srgbClr val="7030A0"/>
              </a:buClr>
              <a:buSzPct val="120000"/>
              <a:buFont typeface="Wingdings" panose="05000000000000000000" pitchFamily="2" charset="2"/>
              <a:buChar char="v"/>
            </a:pPr>
            <a:r>
              <a:rPr lang="en-US" sz="1550" u="none" dirty="0">
                <a:cs typeface="Times New Roman" panose="02020603050405020304" pitchFamily="18" charset="0"/>
              </a:rPr>
              <a:t> </a:t>
            </a:r>
            <a:r>
              <a:rPr lang="en-US" u="none" dirty="0">
                <a:cs typeface="Times New Roman" panose="02020603050405020304" pitchFamily="18" charset="0"/>
              </a:rPr>
              <a:t>The results support H2, as the estimated coefficients reveal that, with the exception of industrial parks, the contribution of infrastructure access to subjective well-being is systematically greater for women than for men. </a:t>
            </a:r>
          </a:p>
          <a:p>
            <a:pPr algn="just">
              <a:buClr>
                <a:srgbClr val="7030A0"/>
              </a:buClr>
              <a:buSzPct val="120000"/>
            </a:pPr>
            <a:endParaRPr lang="en-US" u="none" dirty="0">
              <a:cs typeface="Times New Roman" panose="02020603050405020304" pitchFamily="18" charset="0"/>
            </a:endParaRPr>
          </a:p>
          <a:p>
            <a:pPr algn="just">
              <a:buClr>
                <a:srgbClr val="7030A0"/>
              </a:buClr>
              <a:buSzPct val="120000"/>
            </a:pPr>
            <a:r>
              <a:rPr lang="en-US" u="none" dirty="0">
                <a:cs typeface="Times New Roman" panose="02020603050405020304" pitchFamily="18" charset="0"/>
              </a:rPr>
              <a:t>	</a:t>
            </a:r>
          </a:p>
          <a:p>
            <a:pPr marL="285750" indent="-285750" algn="just">
              <a:buClr>
                <a:srgbClr val="7030A0"/>
              </a:buClr>
              <a:buSzPct val="120000"/>
              <a:buFont typeface="Wingdings" panose="05000000000000000000" pitchFamily="2" charset="2"/>
              <a:buChar char="v"/>
            </a:pPr>
            <a:r>
              <a:rPr lang="en-US" u="none" dirty="0">
                <a:cs typeface="Times New Roman" panose="02020603050405020304" pitchFamily="18" charset="0"/>
              </a:rPr>
              <a:t>Third, the evidence also confirms H3. The regression results indicate that the contribution of each type of infrastructure to the improvement of capabilities is generally stronger for women than for men. Except in the case of industrial parks, all coefficients are positive and, in most cases, statistically significant. These findings highlight the transformative role that infrastructure can play in enhancing women’s capabilities and reducing gender-based inequalities in access to opportunities.</a:t>
            </a:r>
          </a:p>
          <a:p>
            <a:pPr algn="just">
              <a:buClr>
                <a:srgbClr val="7030A0"/>
              </a:buClr>
              <a:buSzPct val="120000"/>
            </a:pPr>
            <a:endParaRPr lang="en-US" u="none" dirty="0">
              <a:cs typeface="Times New Roman" panose="02020603050405020304" pitchFamily="18" charset="0"/>
            </a:endParaRPr>
          </a:p>
          <a:p>
            <a:pPr algn="just">
              <a:buClr>
                <a:srgbClr val="7030A0"/>
              </a:buClr>
              <a:buSzPct val="120000"/>
            </a:pPr>
            <a:endParaRPr lang="en-US" u="none" dirty="0">
              <a:cs typeface="Times New Roman" panose="02020603050405020304" pitchFamily="18" charset="0"/>
            </a:endParaRPr>
          </a:p>
          <a:p>
            <a:pPr marL="285750" indent="-285750" algn="just">
              <a:buClr>
                <a:srgbClr val="7030A0"/>
              </a:buClr>
              <a:buSzPct val="120000"/>
              <a:buFont typeface="Wingdings" panose="05000000000000000000" pitchFamily="2" charset="2"/>
              <a:buChar char="v"/>
            </a:pPr>
            <a:r>
              <a:rPr lang="es-ES" sz="1600" u="none" dirty="0">
                <a:cs typeface="Times New Roman" panose="02020603050405020304" pitchFamily="18" charset="0"/>
              </a:rPr>
              <a:t> </a:t>
            </a:r>
            <a:r>
              <a:rPr lang="en-GB" sz="1600" u="none" dirty="0">
                <a:cs typeface="Times New Roman" panose="02020603050405020304" pitchFamily="18" charset="0"/>
              </a:rPr>
              <a:t>T</a:t>
            </a:r>
            <a:r>
              <a:rPr lang="en-GB" u="none" dirty="0"/>
              <a:t>he mediation analysis confirms H1, showing that access to infrastructure exerts a significant indirect effect on subjective well-being through the enhancement of capabilities. </a:t>
            </a:r>
          </a:p>
        </p:txBody>
      </p:sp>
      <p:sp>
        <p:nvSpPr>
          <p:cNvPr id="15364" name="Text Box 6"/>
          <p:cNvSpPr txBox="1">
            <a:spLocks noChangeArrowheads="1"/>
          </p:cNvSpPr>
          <p:nvPr/>
        </p:nvSpPr>
        <p:spPr bwMode="auto">
          <a:xfrm>
            <a:off x="3851920" y="980728"/>
            <a:ext cx="4537075" cy="338554"/>
          </a:xfrm>
          <a:prstGeom prst="rect">
            <a:avLst/>
          </a:prstGeom>
          <a:noFill/>
          <a:ln w="9525">
            <a:noFill/>
            <a:miter lim="800000"/>
            <a:headEnd/>
            <a:tailEnd/>
          </a:ln>
          <a:effectLst>
            <a:prstShdw prst="shdw13" dist="53882" dir="13500000">
              <a:schemeClr val="bg2">
                <a:alpha val="50000"/>
              </a:schemeClr>
            </a:prstShdw>
          </a:effectLst>
        </p:spPr>
        <p:txBody>
          <a:bodyPr>
            <a:spAutoFit/>
          </a:bodyPr>
          <a:lstStyle/>
          <a:p>
            <a:pPr>
              <a:spcBef>
                <a:spcPct val="50000"/>
              </a:spcBef>
              <a:buClr>
                <a:srgbClr val="7030A0"/>
              </a:buClr>
              <a:buSzPct val="125000"/>
            </a:pPr>
            <a:r>
              <a:rPr lang="es-ES" sz="1600" b="1" u="none" dirty="0">
                <a:cs typeface="Times New Roman" panose="02020603050405020304" pitchFamily="18" charset="0"/>
              </a:rPr>
              <a:t>Conclusions</a:t>
            </a:r>
          </a:p>
        </p:txBody>
      </p:sp>
      <p:sp>
        <p:nvSpPr>
          <p:cNvPr id="5" name="11 CuadroTexto"/>
          <p:cNvSpPr txBox="1">
            <a:spLocks noChangeArrowheads="1"/>
          </p:cNvSpPr>
          <p:nvPr/>
        </p:nvSpPr>
        <p:spPr bwMode="auto">
          <a:xfrm>
            <a:off x="7020272" y="0"/>
            <a:ext cx="1763688" cy="276999"/>
          </a:xfrm>
          <a:prstGeom prst="rect">
            <a:avLst/>
          </a:prstGeom>
          <a:noFill/>
          <a:ln w="9525">
            <a:noFill/>
            <a:miter lim="800000"/>
            <a:headEnd/>
            <a:tailEnd/>
          </a:ln>
        </p:spPr>
        <p:txBody>
          <a:bodyPr wrap="square">
            <a:spAutoFit/>
          </a:bodyPr>
          <a:lstStyle/>
          <a:p>
            <a:pPr algn="r"/>
            <a:r>
              <a:rPr lang="es-ES" sz="1200" u="none" cap="small" dirty="0" err="1">
                <a:solidFill>
                  <a:schemeClr val="bg1"/>
                </a:solidFill>
                <a:cs typeface="Times New Roman" panose="02020603050405020304" pitchFamily="18" charset="0"/>
              </a:rPr>
              <a:t>Conclusions</a:t>
            </a:r>
            <a:endParaRPr lang="es-ES" sz="1200" u="none" cap="small" dirty="0">
              <a:solidFill>
                <a:schemeClr val="bg1"/>
              </a:solidFill>
              <a:cs typeface="Times New Roman" panose="02020603050405020304" pitchFamily="18" charset="0"/>
            </a:endParaRPr>
          </a:p>
        </p:txBody>
      </p:sp>
    </p:spTree>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17 CuadroTexto"/>
          <p:cNvSpPr txBox="1">
            <a:spLocks noChangeArrowheads="1"/>
          </p:cNvSpPr>
          <p:nvPr/>
        </p:nvSpPr>
        <p:spPr bwMode="auto">
          <a:xfrm>
            <a:off x="7740352" y="116632"/>
            <a:ext cx="1258887" cy="246221"/>
          </a:xfrm>
          <a:prstGeom prst="rect">
            <a:avLst/>
          </a:prstGeom>
          <a:noFill/>
          <a:ln w="9525">
            <a:noFill/>
            <a:miter lim="800000"/>
            <a:headEnd/>
            <a:tailEnd/>
          </a:ln>
        </p:spPr>
        <p:txBody>
          <a:bodyPr>
            <a:spAutoFit/>
          </a:bodyPr>
          <a:lstStyle/>
          <a:p>
            <a:pPr algn="r"/>
            <a:r>
              <a:rPr lang="es-ES" sz="1000" b="1" u="none" cap="small" dirty="0">
                <a:solidFill>
                  <a:schemeClr val="bg1"/>
                </a:solidFill>
              </a:rPr>
              <a:t>INTRODUCTION</a:t>
            </a:r>
          </a:p>
        </p:txBody>
      </p:sp>
      <p:sp>
        <p:nvSpPr>
          <p:cNvPr id="2" name="18 CuadroTexto">
            <a:extLst>
              <a:ext uri="{FF2B5EF4-FFF2-40B4-BE49-F238E27FC236}">
                <a16:creationId xmlns:a16="http://schemas.microsoft.com/office/drawing/2014/main" id="{AEA3744F-1550-908E-998F-D42DF7B724FE}"/>
              </a:ext>
            </a:extLst>
          </p:cNvPr>
          <p:cNvSpPr txBox="1">
            <a:spLocks noChangeArrowheads="1"/>
          </p:cNvSpPr>
          <p:nvPr/>
        </p:nvSpPr>
        <p:spPr bwMode="auto">
          <a:xfrm>
            <a:off x="395536" y="836712"/>
            <a:ext cx="8136904" cy="5878532"/>
          </a:xfrm>
          <a:prstGeom prst="rect">
            <a:avLst/>
          </a:prstGeom>
          <a:noFill/>
          <a:ln w="9525">
            <a:noFill/>
            <a:miter lim="800000"/>
            <a:headEnd/>
            <a:tailEnd/>
          </a:ln>
        </p:spPr>
        <p:txBody>
          <a:bodyPr wrap="square">
            <a:spAutoFit/>
          </a:bodyPr>
          <a:lstStyle/>
          <a:p>
            <a:pPr>
              <a:buClr>
                <a:srgbClr val="7030A0"/>
              </a:buClr>
              <a:buFont typeface="Wingdings" pitchFamily="2" charset="2"/>
              <a:buChar char="l"/>
            </a:pPr>
            <a:endParaRPr lang="es-ES" sz="1600" u="none" cap="small" dirty="0"/>
          </a:p>
          <a:p>
            <a:pPr>
              <a:buClr>
                <a:srgbClr val="7030A0"/>
              </a:buClr>
              <a:buFont typeface="Wingdings" pitchFamily="2" charset="2"/>
              <a:buChar char="l"/>
            </a:pPr>
            <a:r>
              <a:rPr lang="en-US" sz="1600" u="none" dirty="0"/>
              <a:t>Measuring human and economic development and societal progress solely in terms of income is inadequate (UNDP, 2009, 2010; OECD, 2013a, 2013b; European Commission, 2013; OECD, 2023)</a:t>
            </a:r>
            <a:r>
              <a:rPr lang="es-ES" sz="1600" u="none" dirty="0"/>
              <a:t> </a:t>
            </a:r>
          </a:p>
          <a:p>
            <a:pPr>
              <a:buClr>
                <a:srgbClr val="7030A0"/>
              </a:buClr>
              <a:buFont typeface="Wingdings" pitchFamily="2" charset="2"/>
              <a:buChar char="l"/>
            </a:pPr>
            <a:endParaRPr lang="es-ES" sz="1600" u="none" dirty="0"/>
          </a:p>
          <a:p>
            <a:pPr>
              <a:buClr>
                <a:srgbClr val="7030A0"/>
              </a:buClr>
              <a:buFont typeface="Wingdings" pitchFamily="2" charset="2"/>
              <a:buChar char="l"/>
            </a:pPr>
            <a:r>
              <a:rPr lang="en-US" sz="1600" u="none" dirty="0"/>
              <a:t>New methodologies have been developed to assess well-being beyond monetary income, incorporating both objective and subjective measures</a:t>
            </a:r>
            <a:endParaRPr lang="es-ES" sz="1600" u="none" dirty="0"/>
          </a:p>
          <a:p>
            <a:pPr>
              <a:buClr>
                <a:srgbClr val="7030A0"/>
              </a:buClr>
              <a:buFont typeface="Wingdings" pitchFamily="2" charset="2"/>
              <a:buChar char="l"/>
            </a:pPr>
            <a:endParaRPr lang="es-ES" sz="1600" u="none" dirty="0"/>
          </a:p>
          <a:p>
            <a:pPr>
              <a:buClr>
                <a:srgbClr val="7030A0"/>
              </a:buClr>
              <a:buFont typeface="Wingdings" pitchFamily="2" charset="2"/>
              <a:buChar char="l"/>
            </a:pPr>
            <a:r>
              <a:rPr lang="en-US" sz="1600" b="1" u="none" dirty="0"/>
              <a:t>Capability Approach </a:t>
            </a:r>
            <a:r>
              <a:rPr lang="en-US" sz="1600" u="none" dirty="0"/>
              <a:t>(CA) </a:t>
            </a:r>
            <a:r>
              <a:rPr lang="en-US" u="none" dirty="0"/>
              <a:t>(Sen 1980, 1985 and 1985a; Nussbaum, 2002 and 2009)</a:t>
            </a:r>
            <a:r>
              <a:rPr lang="en-US" sz="1600" u="none" dirty="0"/>
              <a:t>:</a:t>
            </a:r>
          </a:p>
          <a:p>
            <a:pPr>
              <a:buClr>
                <a:srgbClr val="7030A0"/>
              </a:buClr>
            </a:pPr>
            <a:endParaRPr lang="en-US" sz="1600" u="none" dirty="0"/>
          </a:p>
          <a:p>
            <a:pPr lvl="1">
              <a:buClr>
                <a:srgbClr val="7030A0"/>
              </a:buClr>
              <a:buFont typeface="Wingdings" pitchFamily="2" charset="2"/>
              <a:buChar char="l"/>
            </a:pPr>
            <a:r>
              <a:rPr lang="en-US" sz="1600" u="none" dirty="0"/>
              <a:t>Human well-being and development </a:t>
            </a:r>
            <a:r>
              <a:rPr lang="en-US" sz="1600" b="1" u="none" dirty="0"/>
              <a:t>should not be measured in terms of available resources</a:t>
            </a:r>
            <a:r>
              <a:rPr lang="en-US" sz="1600" u="none" dirty="0"/>
              <a:t>, but rather in terms of what </a:t>
            </a:r>
            <a:r>
              <a:rPr lang="en-US" sz="1600" b="1" u="none" dirty="0"/>
              <a:t>people are capable of doing or being</a:t>
            </a:r>
          </a:p>
          <a:p>
            <a:pPr>
              <a:buClr>
                <a:srgbClr val="7030A0"/>
              </a:buClr>
              <a:buFont typeface="Wingdings" pitchFamily="2" charset="2"/>
              <a:buChar char="l"/>
            </a:pPr>
            <a:endParaRPr lang="en-US" sz="1600" u="none" dirty="0"/>
          </a:p>
          <a:p>
            <a:pPr>
              <a:buClr>
                <a:srgbClr val="7030A0"/>
              </a:buClr>
              <a:buFont typeface="Wingdings" pitchFamily="2" charset="2"/>
              <a:buChar char="l"/>
            </a:pPr>
            <a:r>
              <a:rPr lang="en-US" sz="1600" b="1" u="none" dirty="0"/>
              <a:t>Subjective Well-being </a:t>
            </a:r>
            <a:r>
              <a:rPr lang="en-US" sz="1600" u="none" dirty="0"/>
              <a:t>(SWB) (</a:t>
            </a:r>
            <a:r>
              <a:rPr lang="en-US" u="none" dirty="0"/>
              <a:t>Veenhoven (1991, 1996):</a:t>
            </a:r>
          </a:p>
          <a:p>
            <a:pPr>
              <a:buClr>
                <a:srgbClr val="7030A0"/>
              </a:buClr>
              <a:buFont typeface="Wingdings" pitchFamily="2" charset="2"/>
              <a:buChar char="l"/>
            </a:pPr>
            <a:endParaRPr lang="en-US" sz="1600" u="none" dirty="0"/>
          </a:p>
          <a:p>
            <a:pPr lvl="1">
              <a:buClr>
                <a:srgbClr val="7030A0"/>
              </a:buClr>
              <a:buFont typeface="Wingdings" pitchFamily="2" charset="2"/>
              <a:buChar char="l"/>
            </a:pPr>
            <a:r>
              <a:rPr lang="en-US" sz="1600" b="1" u="none" dirty="0"/>
              <a:t>Asking about their concept of well-being without judging it</a:t>
            </a:r>
            <a:r>
              <a:rPr lang="en-US" sz="1600" u="none" dirty="0"/>
              <a:t>, since it is people who experience well-being in a vital way</a:t>
            </a:r>
            <a:endParaRPr lang="es-ES" sz="1600" u="none" dirty="0"/>
          </a:p>
          <a:p>
            <a:pPr>
              <a:buClr>
                <a:srgbClr val="7030A0"/>
              </a:buClr>
              <a:buFont typeface="Wingdings" pitchFamily="2" charset="2"/>
              <a:buChar char="l"/>
            </a:pPr>
            <a:endParaRPr lang="en-US" sz="1600" u="none" dirty="0"/>
          </a:p>
          <a:p>
            <a:pPr>
              <a:buClr>
                <a:srgbClr val="7030A0"/>
              </a:buClr>
              <a:buFont typeface="Wingdings" pitchFamily="2" charset="2"/>
              <a:buChar char="l"/>
            </a:pPr>
            <a:endParaRPr lang="es-ES" sz="1600" u="none" cap="small" dirty="0"/>
          </a:p>
          <a:p>
            <a:pPr>
              <a:buClr>
                <a:srgbClr val="7030A0"/>
              </a:buClr>
              <a:buFont typeface="Wingdings" pitchFamily="2" charset="2"/>
              <a:buChar char="l"/>
            </a:pPr>
            <a:endParaRPr lang="es-ES" u="none" cap="small" dirty="0"/>
          </a:p>
          <a:p>
            <a:pPr>
              <a:buClr>
                <a:srgbClr val="7030A0"/>
              </a:buClr>
              <a:buFont typeface="Wingdings" pitchFamily="2" charset="2"/>
              <a:buChar char="l"/>
            </a:pPr>
            <a:endParaRPr lang="es-ES" u="none" cap="small" dirty="0"/>
          </a:p>
          <a:p>
            <a:pPr>
              <a:buClr>
                <a:srgbClr val="7030A0"/>
              </a:buClr>
              <a:buFont typeface="Wingdings" pitchFamily="2" charset="2"/>
              <a:buChar char="l"/>
            </a:pPr>
            <a:endParaRPr lang="es-ES" u="none" cap="small" dirty="0"/>
          </a:p>
          <a:p>
            <a:pPr>
              <a:buClr>
                <a:srgbClr val="7030A0"/>
              </a:buClr>
              <a:buFont typeface="Wingdings" pitchFamily="2" charset="2"/>
              <a:buChar char="l"/>
            </a:pPr>
            <a:endParaRPr lang="es-ES" u="none" cap="small" dirty="0"/>
          </a:p>
        </p:txBody>
      </p:sp>
    </p:spTree>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55E20B5A-0D83-123E-A3C6-ED602A27ED86}"/>
              </a:ext>
            </a:extLst>
          </p:cNvPr>
          <p:cNvSpPr txBox="1"/>
          <p:nvPr/>
        </p:nvSpPr>
        <p:spPr>
          <a:xfrm>
            <a:off x="1043608" y="1196752"/>
            <a:ext cx="7416824" cy="4320480"/>
          </a:xfrm>
          <a:prstGeom prst="rect">
            <a:avLst/>
          </a:prstGeom>
          <a:noFill/>
        </p:spPr>
        <p:txBody>
          <a:bodyPr wrap="square">
            <a:spAutoFit/>
          </a:bodyPr>
          <a:lstStyle/>
          <a:p>
            <a:pPr marL="285750" indent="-285750" algn="just">
              <a:buClr>
                <a:srgbClr val="7030A0"/>
              </a:buClr>
              <a:buSzPct val="120000"/>
              <a:buFont typeface="Wingdings" panose="05000000000000000000" pitchFamily="2" charset="2"/>
              <a:buChar char="v"/>
            </a:pPr>
            <a:endParaRPr lang="en-US" u="none" dirty="0">
              <a:cs typeface="Times New Roman" panose="02020603050405020304" pitchFamily="18" charset="0"/>
            </a:endParaRPr>
          </a:p>
          <a:p>
            <a:pPr marL="285750" indent="-285750" algn="just">
              <a:buClr>
                <a:srgbClr val="7030A0"/>
              </a:buClr>
              <a:buSzPct val="120000"/>
              <a:buFont typeface="Wingdings" panose="05000000000000000000" pitchFamily="2" charset="2"/>
              <a:buChar char="v"/>
            </a:pPr>
            <a:r>
              <a:rPr lang="en-US" u="none" dirty="0">
                <a:cs typeface="Times New Roman" panose="02020603050405020304" pitchFamily="18" charset="0"/>
              </a:rPr>
              <a:t>Finally, the results provide robust support for H4. The positive and highly significant coefficients associated with the aggregate impact of infrastructures on capabilities demonstrate that the achieved level of capabilities is higher for women than for men when supported by infrastructure provision. This suggests that infrastructures generate differentiated benefits across gender groups, contributing more intensively to the expansion of women’s capabilities.</a:t>
            </a:r>
          </a:p>
          <a:p>
            <a:pPr algn="just">
              <a:buClr>
                <a:srgbClr val="7030A0"/>
              </a:buClr>
              <a:buSzPct val="120000"/>
            </a:pPr>
            <a:endParaRPr lang="en-US" u="none" dirty="0">
              <a:cs typeface="Times New Roman" panose="02020603050405020304" pitchFamily="18" charset="0"/>
            </a:endParaRPr>
          </a:p>
          <a:p>
            <a:pPr algn="just">
              <a:buClr>
                <a:srgbClr val="7030A0"/>
              </a:buClr>
              <a:buSzPct val="120000"/>
            </a:pPr>
            <a:endParaRPr lang="en-US" u="none" dirty="0">
              <a:cs typeface="Times New Roman" panose="02020603050405020304" pitchFamily="18" charset="0"/>
            </a:endParaRPr>
          </a:p>
          <a:p>
            <a:pPr algn="just">
              <a:buClr>
                <a:srgbClr val="7030A0"/>
              </a:buClr>
              <a:buSzPct val="120000"/>
            </a:pPr>
            <a:endParaRPr lang="en-US" u="none" dirty="0">
              <a:cs typeface="Times New Roman" panose="02020603050405020304" pitchFamily="18" charset="0"/>
            </a:endParaRPr>
          </a:p>
          <a:p>
            <a:pPr marL="285750" indent="-285750" algn="just">
              <a:buClr>
                <a:srgbClr val="7030A0"/>
              </a:buClr>
              <a:buSzPct val="120000"/>
              <a:buFont typeface="Wingdings" panose="05000000000000000000" pitchFamily="2" charset="2"/>
              <a:buChar char="v"/>
            </a:pPr>
            <a:r>
              <a:rPr lang="en-US" u="none" dirty="0">
                <a:cs typeface="Times New Roman" panose="02020603050405020304" pitchFamily="18" charset="0"/>
              </a:rPr>
              <a:t>The results emphasize the importance of incorporating a gender-sensitive perspective into infrastructure planning and public policy design, given the stronger positive effects observed for women across most of the dimensions analyzed. Furthermore, the evidence suggests that infrastructure policies can play a key role in reducing structural inequalities by disproportionately improving women’s capabilities and well-being outcomes. In this sense, the study contributes to the literature by highlighting the central role of capabilities as the channel through which infrastructure affects subjective well-being, while also demonstrating that these effects are not gender neutral.</a:t>
            </a:r>
            <a:endParaRPr lang="es-ES" u="none" dirty="0">
              <a:cs typeface="Times New Roman" panose="02020603050405020304" pitchFamily="18" charset="0"/>
            </a:endParaRPr>
          </a:p>
        </p:txBody>
      </p:sp>
      <p:sp>
        <p:nvSpPr>
          <p:cNvPr id="2" name="11 CuadroTexto">
            <a:extLst>
              <a:ext uri="{FF2B5EF4-FFF2-40B4-BE49-F238E27FC236}">
                <a16:creationId xmlns:a16="http://schemas.microsoft.com/office/drawing/2014/main" id="{F4CC16A6-4C95-3260-D71B-540D0A99A1FA}"/>
              </a:ext>
            </a:extLst>
          </p:cNvPr>
          <p:cNvSpPr txBox="1">
            <a:spLocks noChangeArrowheads="1"/>
          </p:cNvSpPr>
          <p:nvPr/>
        </p:nvSpPr>
        <p:spPr bwMode="auto">
          <a:xfrm>
            <a:off x="7020272" y="0"/>
            <a:ext cx="1763688" cy="276999"/>
          </a:xfrm>
          <a:prstGeom prst="rect">
            <a:avLst/>
          </a:prstGeom>
          <a:noFill/>
          <a:ln w="9525">
            <a:noFill/>
            <a:miter lim="800000"/>
            <a:headEnd/>
            <a:tailEnd/>
          </a:ln>
        </p:spPr>
        <p:txBody>
          <a:bodyPr wrap="square">
            <a:spAutoFit/>
          </a:bodyPr>
          <a:lstStyle/>
          <a:p>
            <a:pPr algn="r"/>
            <a:r>
              <a:rPr lang="es-ES" sz="1200" u="none" cap="small" dirty="0" err="1">
                <a:solidFill>
                  <a:schemeClr val="bg1"/>
                </a:solidFill>
                <a:cs typeface="Times New Roman" panose="02020603050405020304" pitchFamily="18" charset="0"/>
              </a:rPr>
              <a:t>Conclusions</a:t>
            </a:r>
            <a:endParaRPr lang="es-ES" sz="1200" u="none" cap="small" dirty="0">
              <a:solidFill>
                <a:schemeClr val="bg1"/>
              </a:solidFill>
              <a:cs typeface="Times New Roman" panose="02020603050405020304" pitchFamily="18" charset="0"/>
            </a:endParaRPr>
          </a:p>
        </p:txBody>
      </p:sp>
    </p:spTree>
    <p:extLst>
      <p:ext uri="{BB962C8B-B14F-4D97-AF65-F5344CB8AC3E}">
        <p14:creationId xmlns:p14="http://schemas.microsoft.com/office/powerpoint/2010/main" val="2784384573"/>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2C14A1-7034-D650-8174-DFCC28E1B8A9}"/>
              </a:ext>
            </a:extLst>
          </p:cNvPr>
          <p:cNvSpPr>
            <a:spLocks noGrp="1"/>
          </p:cNvSpPr>
          <p:nvPr>
            <p:ph type="title"/>
          </p:nvPr>
        </p:nvSpPr>
        <p:spPr>
          <a:xfrm>
            <a:off x="214173" y="925202"/>
            <a:ext cx="8759639" cy="994172"/>
          </a:xfrm>
        </p:spPr>
        <p:txBody>
          <a:bodyPr>
            <a:normAutofit/>
          </a:bodyPr>
          <a:lstStyle/>
          <a:p>
            <a:r>
              <a:rPr lang="en-US" sz="1600" b="1" kern="1200" cap="small" dirty="0">
                <a:solidFill>
                  <a:schemeClr val="tx1"/>
                </a:solidFill>
                <a:latin typeface="Trebuchet MS" pitchFamily="34" charset="0"/>
                <a:ea typeface="+mn-ea"/>
                <a:cs typeface="Times New Roman" panose="02020603050405020304" pitchFamily="18" charset="0"/>
              </a:rPr>
              <a:t>A feminist economics Well-being indicator: merging CA and SWB</a:t>
            </a:r>
            <a:br>
              <a:rPr lang="es-ES" sz="1600" b="1" kern="1200" cap="small" dirty="0">
                <a:solidFill>
                  <a:schemeClr val="tx1"/>
                </a:solidFill>
                <a:latin typeface="Trebuchet MS" pitchFamily="34" charset="0"/>
                <a:ea typeface="+mn-ea"/>
                <a:cs typeface="Times New Roman" panose="02020603050405020304" pitchFamily="18" charset="0"/>
              </a:rPr>
            </a:br>
            <a:endParaRPr lang="es-MX" sz="1600" b="1" kern="1200" cap="small" dirty="0">
              <a:solidFill>
                <a:schemeClr val="tx1"/>
              </a:solidFill>
              <a:latin typeface="Trebuchet MS" pitchFamily="34" charset="0"/>
              <a:ea typeface="+mn-ea"/>
              <a:cs typeface="Times New Roman" panose="02020603050405020304" pitchFamily="18" charset="0"/>
            </a:endParaRPr>
          </a:p>
        </p:txBody>
      </p:sp>
      <p:sp>
        <p:nvSpPr>
          <p:cNvPr id="3" name="Content Placeholder 2">
            <a:extLst>
              <a:ext uri="{FF2B5EF4-FFF2-40B4-BE49-F238E27FC236}">
                <a16:creationId xmlns:a16="http://schemas.microsoft.com/office/drawing/2014/main" id="{189B75DE-02ED-4528-262B-304F36FAC3CF}"/>
              </a:ext>
            </a:extLst>
          </p:cNvPr>
          <p:cNvSpPr>
            <a:spLocks noGrp="1"/>
          </p:cNvSpPr>
          <p:nvPr>
            <p:ph idx="1"/>
          </p:nvPr>
        </p:nvSpPr>
        <p:spPr>
          <a:xfrm>
            <a:off x="384362" y="3212976"/>
            <a:ext cx="7886700" cy="3898106"/>
          </a:xfrm>
        </p:spPr>
        <p:txBody>
          <a:bodyPr>
            <a:normAutofit/>
          </a:bodyPr>
          <a:lstStyle/>
          <a:p>
            <a:pPr>
              <a:spcBef>
                <a:spcPct val="0"/>
              </a:spcBef>
              <a:buClr>
                <a:srgbClr val="7030A0"/>
              </a:buClr>
              <a:buFont typeface="Wingdings" pitchFamily="2" charset="2"/>
              <a:buChar char="l"/>
            </a:pPr>
            <a:r>
              <a:rPr lang="en-US" sz="1600" b="1" kern="1200" dirty="0">
                <a:latin typeface="Trebuchet MS" pitchFamily="34" charset="0"/>
              </a:rPr>
              <a:t>The integration of these two approaches enables a more comprehensive assessment of well-being and that is our proposal:</a:t>
            </a:r>
          </a:p>
          <a:p>
            <a:pPr>
              <a:spcBef>
                <a:spcPct val="0"/>
              </a:spcBef>
              <a:buClr>
                <a:srgbClr val="7030A0"/>
              </a:buClr>
              <a:buFont typeface="Wingdings" pitchFamily="2" charset="2"/>
              <a:buChar char="l"/>
            </a:pPr>
            <a:endParaRPr lang="en-US" sz="1600" b="1" kern="1200" dirty="0">
              <a:latin typeface="Trebuchet MS" pitchFamily="34" charset="0"/>
            </a:endParaRPr>
          </a:p>
          <a:p>
            <a:pPr lvl="1">
              <a:spcBef>
                <a:spcPct val="0"/>
              </a:spcBef>
              <a:buClr>
                <a:srgbClr val="7030A0"/>
              </a:buClr>
              <a:buFont typeface="Wingdings" pitchFamily="2" charset="2"/>
              <a:buChar char="l"/>
            </a:pPr>
            <a:r>
              <a:rPr lang="en-US" sz="1600" b="1" kern="1200" dirty="0">
                <a:latin typeface="Trebuchet MS" pitchFamily="34" charset="0"/>
                <a:ea typeface="+mn-ea"/>
                <a:cs typeface="+mn-cs"/>
              </a:rPr>
              <a:t>While CA focuses on expanding opportunities and removing constraints, </a:t>
            </a:r>
          </a:p>
          <a:p>
            <a:pPr lvl="1">
              <a:spcBef>
                <a:spcPct val="0"/>
              </a:spcBef>
              <a:buClr>
                <a:srgbClr val="7030A0"/>
              </a:buClr>
              <a:buFont typeface="Wingdings" pitchFamily="2" charset="2"/>
              <a:buChar char="l"/>
            </a:pPr>
            <a:endParaRPr lang="en-US" sz="1600" b="1" kern="1200" dirty="0">
              <a:latin typeface="Trebuchet MS" pitchFamily="34" charset="0"/>
              <a:ea typeface="+mn-ea"/>
              <a:cs typeface="+mn-cs"/>
            </a:endParaRPr>
          </a:p>
          <a:p>
            <a:pPr lvl="1">
              <a:spcBef>
                <a:spcPct val="0"/>
              </a:spcBef>
              <a:buClr>
                <a:srgbClr val="7030A0"/>
              </a:buClr>
              <a:buFont typeface="Wingdings" pitchFamily="2" charset="2"/>
              <a:buChar char="l"/>
            </a:pPr>
            <a:r>
              <a:rPr lang="en-US" sz="1600" b="1" kern="1200" dirty="0">
                <a:latin typeface="Trebuchet MS" pitchFamily="34" charset="0"/>
                <a:ea typeface="+mn-ea"/>
                <a:cs typeface="+mn-cs"/>
              </a:rPr>
              <a:t>SWB captures individuals lived experiences and perceptions of their circumstances</a:t>
            </a:r>
            <a:endParaRPr lang="es-MX" sz="1600" b="1" kern="1200" dirty="0">
              <a:latin typeface="Trebuchet MS" pitchFamily="34" charset="0"/>
              <a:ea typeface="+mn-ea"/>
              <a:cs typeface="+mn-cs"/>
            </a:endParaRPr>
          </a:p>
          <a:p>
            <a:pPr marL="457200" lvl="1" indent="0">
              <a:spcBef>
                <a:spcPct val="0"/>
              </a:spcBef>
              <a:buClr>
                <a:srgbClr val="7030A0"/>
              </a:buClr>
              <a:buNone/>
            </a:pPr>
            <a:endParaRPr lang="es-MX" sz="1600" b="1" kern="1200" dirty="0">
              <a:latin typeface="Trebuchet MS" pitchFamily="34" charset="0"/>
              <a:ea typeface="+mn-ea"/>
              <a:cs typeface="+mn-cs"/>
            </a:endParaRPr>
          </a:p>
          <a:p>
            <a:pPr marL="457200" lvl="1" indent="0">
              <a:spcBef>
                <a:spcPct val="0"/>
              </a:spcBef>
              <a:buClr>
                <a:srgbClr val="7030A0"/>
              </a:buClr>
              <a:buNone/>
            </a:pPr>
            <a:r>
              <a:rPr lang="es-ES" sz="1600" kern="1200" dirty="0">
                <a:latin typeface="Trebuchet MS" pitchFamily="34" charset="0"/>
              </a:rPr>
              <a:t>(</a:t>
            </a:r>
            <a:r>
              <a:rPr lang="es-ES" sz="1600" kern="1200" dirty="0" err="1">
                <a:latin typeface="Trebuchet MS" pitchFamily="34" charset="0"/>
              </a:rPr>
              <a:t>Muffles</a:t>
            </a:r>
            <a:r>
              <a:rPr lang="es-ES" sz="1600" kern="1200" dirty="0">
                <a:latin typeface="Trebuchet MS" pitchFamily="34" charset="0"/>
              </a:rPr>
              <a:t> and </a:t>
            </a:r>
            <a:r>
              <a:rPr lang="es-ES" sz="1600" kern="1200" dirty="0" err="1">
                <a:latin typeface="Trebuchet MS" pitchFamily="34" charset="0"/>
              </a:rPr>
              <a:t>Heady</a:t>
            </a:r>
            <a:r>
              <a:rPr lang="es-ES" sz="1600" kern="1200" dirty="0">
                <a:latin typeface="Trebuchet MS" pitchFamily="34" charset="0"/>
              </a:rPr>
              <a:t>, 2013; Arita </a:t>
            </a:r>
            <a:r>
              <a:rPr lang="es-ES" sz="1600" kern="1200" dirty="0" err="1">
                <a:latin typeface="Trebuchet MS" pitchFamily="34" charset="0"/>
              </a:rPr>
              <a:t>Watanawe</a:t>
            </a:r>
            <a:r>
              <a:rPr lang="es-ES" sz="1600" kern="1200" dirty="0">
                <a:latin typeface="Trebuchet MS" pitchFamily="34" charset="0"/>
              </a:rPr>
              <a:t>, 2005, 2013; </a:t>
            </a:r>
            <a:r>
              <a:rPr lang="en-US" sz="1600" kern="1200" dirty="0">
                <a:latin typeface="Trebuchet MS" pitchFamily="34" charset="0"/>
              </a:rPr>
              <a:t>Comim, 2005; Graham and Nikolova, 2015) </a:t>
            </a:r>
          </a:p>
          <a:p>
            <a:pPr lvl="1">
              <a:spcBef>
                <a:spcPct val="0"/>
              </a:spcBef>
              <a:buClr>
                <a:srgbClr val="7030A0"/>
              </a:buClr>
              <a:buFont typeface="Wingdings" pitchFamily="2" charset="2"/>
              <a:buChar char="l"/>
            </a:pPr>
            <a:endParaRPr lang="en-US" sz="1600" b="1" kern="1200" dirty="0">
              <a:latin typeface="Trebuchet MS" pitchFamily="34" charset="0"/>
              <a:ea typeface="+mn-ea"/>
              <a:cs typeface="+mn-cs"/>
            </a:endParaRPr>
          </a:p>
        </p:txBody>
      </p:sp>
      <p:graphicFrame>
        <p:nvGraphicFramePr>
          <p:cNvPr id="4" name="Tabla 3">
            <a:extLst>
              <a:ext uri="{FF2B5EF4-FFF2-40B4-BE49-F238E27FC236}">
                <a16:creationId xmlns:a16="http://schemas.microsoft.com/office/drawing/2014/main" id="{A139C9DC-7596-DDA4-A43D-CD7523D4022F}"/>
              </a:ext>
            </a:extLst>
          </p:cNvPr>
          <p:cNvGraphicFramePr>
            <a:graphicFrameLocks noGrp="1"/>
          </p:cNvGraphicFramePr>
          <p:nvPr/>
        </p:nvGraphicFramePr>
        <p:xfrm>
          <a:off x="406356" y="1484784"/>
          <a:ext cx="8375274" cy="1554312"/>
        </p:xfrm>
        <a:graphic>
          <a:graphicData uri="http://schemas.openxmlformats.org/drawingml/2006/table">
            <a:tbl>
              <a:tblPr firstRow="1" firstCol="1" bandRow="1">
                <a:tableStyleId>{5C22544A-7EE6-4342-B048-85BDC9FD1C3A}</a:tableStyleId>
              </a:tblPr>
              <a:tblGrid>
                <a:gridCol w="2478397">
                  <a:extLst>
                    <a:ext uri="{9D8B030D-6E8A-4147-A177-3AD203B41FA5}">
                      <a16:colId xmlns:a16="http://schemas.microsoft.com/office/drawing/2014/main" val="3905701208"/>
                    </a:ext>
                  </a:extLst>
                </a:gridCol>
                <a:gridCol w="2937204">
                  <a:extLst>
                    <a:ext uri="{9D8B030D-6E8A-4147-A177-3AD203B41FA5}">
                      <a16:colId xmlns:a16="http://schemas.microsoft.com/office/drawing/2014/main" val="1591585102"/>
                    </a:ext>
                  </a:extLst>
                </a:gridCol>
                <a:gridCol w="2959673">
                  <a:extLst>
                    <a:ext uri="{9D8B030D-6E8A-4147-A177-3AD203B41FA5}">
                      <a16:colId xmlns:a16="http://schemas.microsoft.com/office/drawing/2014/main" val="1280960854"/>
                    </a:ext>
                  </a:extLst>
                </a:gridCol>
              </a:tblGrid>
              <a:tr h="310205">
                <a:tc>
                  <a:txBody>
                    <a:bodyPr/>
                    <a:lstStyle/>
                    <a:p>
                      <a:pPr marL="68580" indent="-68580" algn="just">
                        <a:spcBef>
                          <a:spcPts val="1200"/>
                        </a:spcBef>
                        <a:spcAft>
                          <a:spcPts val="600"/>
                        </a:spcAft>
                      </a:pPr>
                      <a:r>
                        <a:rPr lang="en-IE" sz="1600" dirty="0">
                          <a:effectLst/>
                          <a:highlight>
                            <a:srgbClr val="2F5496"/>
                          </a:highlight>
                          <a:latin typeface="Trebuchet MS" panose="020B0703020202090204" pitchFamily="34" charset="0"/>
                        </a:rPr>
                        <a:t>THEORY</a:t>
                      </a:r>
                      <a:endParaRPr lang="es-ES" sz="1600" b="1" dirty="0">
                        <a:effectLst/>
                        <a:highlight>
                          <a:srgbClr val="2F5496"/>
                        </a:highlight>
                        <a:latin typeface="Trebuchet MS" panose="020B0703020202090204" pitchFamily="34" charset="0"/>
                        <a:ea typeface="Calibri" panose="020F0502020204030204" pitchFamily="34" charset="0"/>
                        <a:cs typeface="Times New Roman" panose="02020603050405020304" pitchFamily="18" charset="0"/>
                      </a:endParaRPr>
                    </a:p>
                  </a:txBody>
                  <a:tcPr marL="38100" marR="38100" marT="38100" marB="38100" anchor="ctr"/>
                </a:tc>
                <a:tc>
                  <a:txBody>
                    <a:bodyPr/>
                    <a:lstStyle/>
                    <a:p>
                      <a:pPr marL="68580" indent="-68580" algn="just">
                        <a:spcBef>
                          <a:spcPts val="1200"/>
                        </a:spcBef>
                        <a:spcAft>
                          <a:spcPts val="600"/>
                        </a:spcAft>
                      </a:pPr>
                      <a:r>
                        <a:rPr lang="en-IE" sz="1600" dirty="0">
                          <a:effectLst/>
                          <a:highlight>
                            <a:srgbClr val="2F5496"/>
                          </a:highlight>
                          <a:latin typeface="Trebuchet MS" panose="020B0703020202090204" pitchFamily="34" charset="0"/>
                        </a:rPr>
                        <a:t>CAPABILITY APPROACH</a:t>
                      </a:r>
                      <a:endParaRPr lang="es-ES" sz="1600" b="1" dirty="0">
                        <a:effectLst/>
                        <a:highlight>
                          <a:srgbClr val="2F5496"/>
                        </a:highlight>
                        <a:latin typeface="Trebuchet MS" panose="020B0703020202090204" pitchFamily="34" charset="0"/>
                        <a:ea typeface="Calibri" panose="020F0502020204030204" pitchFamily="34" charset="0"/>
                        <a:cs typeface="Times New Roman" panose="02020603050405020304" pitchFamily="18" charset="0"/>
                      </a:endParaRPr>
                    </a:p>
                  </a:txBody>
                  <a:tcPr marL="38100" marR="38100" marT="38100" marB="38100" anchor="ctr"/>
                </a:tc>
                <a:tc>
                  <a:txBody>
                    <a:bodyPr/>
                    <a:lstStyle/>
                    <a:p>
                      <a:pPr marL="68580" indent="-68580" algn="just">
                        <a:spcBef>
                          <a:spcPts val="1200"/>
                        </a:spcBef>
                        <a:spcAft>
                          <a:spcPts val="600"/>
                        </a:spcAft>
                      </a:pPr>
                      <a:r>
                        <a:rPr lang="en-IE" sz="1600">
                          <a:effectLst/>
                          <a:highlight>
                            <a:srgbClr val="2F5496"/>
                          </a:highlight>
                          <a:latin typeface="Trebuchet MS" panose="020B0703020202090204" pitchFamily="34" charset="0"/>
                        </a:rPr>
                        <a:t>SUBJECTIVE WELL-BEING</a:t>
                      </a:r>
                      <a:endParaRPr lang="es-ES" sz="1600" b="1">
                        <a:effectLst/>
                        <a:highlight>
                          <a:srgbClr val="2F5496"/>
                        </a:highlight>
                        <a:latin typeface="Trebuchet MS" panose="020B0703020202090204" pitchFamily="34" charset="0"/>
                        <a:ea typeface="Calibri" panose="020F0502020204030204" pitchFamily="34" charset="0"/>
                        <a:cs typeface="Times New Roman" panose="02020603050405020304" pitchFamily="18" charset="0"/>
                      </a:endParaRPr>
                    </a:p>
                  </a:txBody>
                  <a:tcPr marL="38100" marR="38100" marT="38100" marB="38100" anchor="ctr"/>
                </a:tc>
                <a:extLst>
                  <a:ext uri="{0D108BD9-81ED-4DB2-BD59-A6C34878D82A}">
                    <a16:rowId xmlns:a16="http://schemas.microsoft.com/office/drawing/2014/main" val="3473641197"/>
                  </a:ext>
                </a:extLst>
              </a:tr>
              <a:tr h="310205">
                <a:tc>
                  <a:txBody>
                    <a:bodyPr/>
                    <a:lstStyle/>
                    <a:p>
                      <a:pPr marL="68580" indent="-68580" algn="just">
                        <a:spcBef>
                          <a:spcPts val="1200"/>
                        </a:spcBef>
                        <a:spcAft>
                          <a:spcPts val="600"/>
                        </a:spcAft>
                      </a:pPr>
                      <a:r>
                        <a:rPr lang="en-IE" sz="1600" dirty="0">
                          <a:effectLst/>
                          <a:latin typeface="Trebuchet MS" panose="020B0703020202090204" pitchFamily="34" charset="0"/>
                        </a:rPr>
                        <a:t>Well-being Type</a:t>
                      </a:r>
                      <a:endParaRPr lang="es-ES" sz="1600" b="1" dirty="0">
                        <a:effectLst/>
                        <a:latin typeface="Trebuchet MS" panose="020B0703020202090204" pitchFamily="34" charset="0"/>
                        <a:ea typeface="Calibri" panose="020F0502020204030204" pitchFamily="34" charset="0"/>
                        <a:cs typeface="Times New Roman" panose="02020603050405020304" pitchFamily="18" charset="0"/>
                      </a:endParaRPr>
                    </a:p>
                  </a:txBody>
                  <a:tcPr marL="38100" marR="38100" marT="38100" marB="38100"/>
                </a:tc>
                <a:tc>
                  <a:txBody>
                    <a:bodyPr/>
                    <a:lstStyle/>
                    <a:p>
                      <a:pPr marL="68580" indent="-68580" algn="just">
                        <a:spcBef>
                          <a:spcPts val="1200"/>
                        </a:spcBef>
                        <a:spcAft>
                          <a:spcPts val="600"/>
                        </a:spcAft>
                      </a:pPr>
                      <a:r>
                        <a:rPr lang="en-IE" sz="1600" dirty="0">
                          <a:effectLst/>
                          <a:latin typeface="Trebuchet MS" panose="020B0703020202090204" pitchFamily="34" charset="0"/>
                        </a:rPr>
                        <a:t>Eudemonic Well-being</a:t>
                      </a:r>
                      <a:endParaRPr lang="es-ES" sz="1600" b="1" dirty="0">
                        <a:effectLst/>
                        <a:latin typeface="Trebuchet MS" panose="020B0703020202090204" pitchFamily="34" charset="0"/>
                        <a:ea typeface="Calibri" panose="020F0502020204030204" pitchFamily="34" charset="0"/>
                        <a:cs typeface="Times New Roman" panose="02020603050405020304" pitchFamily="18" charset="0"/>
                      </a:endParaRPr>
                    </a:p>
                  </a:txBody>
                  <a:tcPr marL="38100" marR="38100" marT="38100" marB="38100"/>
                </a:tc>
                <a:tc>
                  <a:txBody>
                    <a:bodyPr/>
                    <a:lstStyle/>
                    <a:p>
                      <a:pPr marL="68580" indent="-68580" algn="just">
                        <a:spcBef>
                          <a:spcPts val="1200"/>
                        </a:spcBef>
                        <a:spcAft>
                          <a:spcPts val="600"/>
                        </a:spcAft>
                      </a:pPr>
                      <a:r>
                        <a:rPr lang="en-IE" sz="1600" dirty="0">
                          <a:effectLst/>
                          <a:latin typeface="Trebuchet MS" panose="020B0703020202090204" pitchFamily="34" charset="0"/>
                        </a:rPr>
                        <a:t>Hedonic Well-being</a:t>
                      </a:r>
                      <a:endParaRPr lang="es-ES" sz="1600" b="1" dirty="0">
                        <a:effectLst/>
                        <a:latin typeface="Trebuchet MS" panose="020B0703020202090204" pitchFamily="34" charset="0"/>
                        <a:ea typeface="Calibri" panose="020F0502020204030204" pitchFamily="34" charset="0"/>
                        <a:cs typeface="Times New Roman" panose="02020603050405020304" pitchFamily="18" charset="0"/>
                      </a:endParaRPr>
                    </a:p>
                  </a:txBody>
                  <a:tcPr marL="38100" marR="38100" marT="38100" marB="38100"/>
                </a:tc>
                <a:extLst>
                  <a:ext uri="{0D108BD9-81ED-4DB2-BD59-A6C34878D82A}">
                    <a16:rowId xmlns:a16="http://schemas.microsoft.com/office/drawing/2014/main" val="2073634203"/>
                  </a:ext>
                </a:extLst>
              </a:tr>
              <a:tr h="310205">
                <a:tc>
                  <a:txBody>
                    <a:bodyPr/>
                    <a:lstStyle/>
                    <a:p>
                      <a:pPr marL="68580" indent="-68580" algn="just">
                        <a:spcBef>
                          <a:spcPts val="1200"/>
                        </a:spcBef>
                        <a:spcAft>
                          <a:spcPts val="600"/>
                        </a:spcAft>
                      </a:pPr>
                      <a:r>
                        <a:rPr lang="en-IE" sz="1600" dirty="0">
                          <a:effectLst/>
                          <a:latin typeface="Trebuchet MS" panose="020B0703020202090204" pitchFamily="34" charset="0"/>
                        </a:rPr>
                        <a:t>Type</a:t>
                      </a:r>
                      <a:endParaRPr lang="es-ES" sz="1600" b="1" dirty="0">
                        <a:effectLst/>
                        <a:latin typeface="Trebuchet MS" panose="020B0703020202090204" pitchFamily="34" charset="0"/>
                        <a:ea typeface="Calibri" panose="020F0502020204030204" pitchFamily="34" charset="0"/>
                        <a:cs typeface="Times New Roman" panose="02020603050405020304" pitchFamily="18" charset="0"/>
                      </a:endParaRPr>
                    </a:p>
                  </a:txBody>
                  <a:tcPr marL="38100" marR="38100" marT="38100" marB="38100"/>
                </a:tc>
                <a:tc>
                  <a:txBody>
                    <a:bodyPr/>
                    <a:lstStyle/>
                    <a:p>
                      <a:pPr marL="68580" indent="-68580" algn="just">
                        <a:spcBef>
                          <a:spcPts val="1200"/>
                        </a:spcBef>
                        <a:spcAft>
                          <a:spcPts val="600"/>
                        </a:spcAft>
                      </a:pPr>
                      <a:r>
                        <a:rPr lang="en-IE" sz="1600" dirty="0">
                          <a:effectLst/>
                          <a:latin typeface="Trebuchet MS" panose="020B0703020202090204" pitchFamily="34" charset="0"/>
                        </a:rPr>
                        <a:t>Objective</a:t>
                      </a:r>
                      <a:endParaRPr lang="es-ES" sz="1600" b="1" dirty="0">
                        <a:effectLst/>
                        <a:latin typeface="Trebuchet MS" panose="020B0703020202090204" pitchFamily="34" charset="0"/>
                        <a:ea typeface="Calibri" panose="020F0502020204030204" pitchFamily="34" charset="0"/>
                        <a:cs typeface="Times New Roman" panose="02020603050405020304" pitchFamily="18" charset="0"/>
                      </a:endParaRPr>
                    </a:p>
                  </a:txBody>
                  <a:tcPr marL="38100" marR="38100" marT="38100" marB="38100"/>
                </a:tc>
                <a:tc>
                  <a:txBody>
                    <a:bodyPr/>
                    <a:lstStyle/>
                    <a:p>
                      <a:pPr marL="68580" indent="-68580" algn="just">
                        <a:spcBef>
                          <a:spcPts val="1200"/>
                        </a:spcBef>
                        <a:spcAft>
                          <a:spcPts val="600"/>
                        </a:spcAft>
                      </a:pPr>
                      <a:r>
                        <a:rPr lang="en-IE" sz="1600" dirty="0">
                          <a:effectLst/>
                          <a:latin typeface="Trebuchet MS" panose="020B0703020202090204" pitchFamily="34" charset="0"/>
                        </a:rPr>
                        <a:t>Subjective</a:t>
                      </a:r>
                      <a:endParaRPr lang="es-ES" sz="1600" b="1" dirty="0">
                        <a:effectLst/>
                        <a:latin typeface="Trebuchet MS" panose="020B0703020202090204" pitchFamily="34" charset="0"/>
                        <a:ea typeface="Calibri" panose="020F0502020204030204" pitchFamily="34" charset="0"/>
                        <a:cs typeface="Times New Roman" panose="02020603050405020304" pitchFamily="18" charset="0"/>
                      </a:endParaRPr>
                    </a:p>
                  </a:txBody>
                  <a:tcPr marL="38100" marR="38100" marT="38100" marB="38100"/>
                </a:tc>
                <a:extLst>
                  <a:ext uri="{0D108BD9-81ED-4DB2-BD59-A6C34878D82A}">
                    <a16:rowId xmlns:a16="http://schemas.microsoft.com/office/drawing/2014/main" val="262739935"/>
                  </a:ext>
                </a:extLst>
              </a:tr>
              <a:tr h="594192">
                <a:tc>
                  <a:txBody>
                    <a:bodyPr/>
                    <a:lstStyle/>
                    <a:p>
                      <a:pPr marL="68580" indent="-68580" algn="just">
                        <a:spcBef>
                          <a:spcPts val="1200"/>
                        </a:spcBef>
                        <a:spcAft>
                          <a:spcPts val="600"/>
                        </a:spcAft>
                      </a:pPr>
                      <a:r>
                        <a:rPr lang="en-IE" sz="1600" dirty="0">
                          <a:effectLst/>
                          <a:latin typeface="Trebuchet MS" panose="020B0703020202090204" pitchFamily="34" charset="0"/>
                        </a:rPr>
                        <a:t>Measurement</a:t>
                      </a:r>
                      <a:endParaRPr lang="es-ES" sz="1600" b="1" dirty="0">
                        <a:effectLst/>
                        <a:latin typeface="Trebuchet MS" panose="020B0703020202090204" pitchFamily="34" charset="0"/>
                        <a:ea typeface="Calibri" panose="020F0502020204030204" pitchFamily="34" charset="0"/>
                        <a:cs typeface="Times New Roman" panose="02020603050405020304" pitchFamily="18" charset="0"/>
                      </a:endParaRPr>
                    </a:p>
                  </a:txBody>
                  <a:tcPr marL="38100" marR="38100" marT="38100" marB="38100"/>
                </a:tc>
                <a:tc>
                  <a:txBody>
                    <a:bodyPr/>
                    <a:lstStyle/>
                    <a:p>
                      <a:pPr marL="68580" indent="-68580" algn="just">
                        <a:spcBef>
                          <a:spcPts val="1200"/>
                        </a:spcBef>
                        <a:spcAft>
                          <a:spcPts val="600"/>
                        </a:spcAft>
                      </a:pPr>
                      <a:r>
                        <a:rPr lang="en-IE" sz="1600" dirty="0">
                          <a:effectLst/>
                          <a:latin typeface="Trebuchet MS" panose="020B0703020202090204" pitchFamily="34" charset="0"/>
                        </a:rPr>
                        <a:t>Measuring development from a list of capabilities</a:t>
                      </a:r>
                      <a:endParaRPr lang="es-ES" sz="1600" b="1" dirty="0">
                        <a:effectLst/>
                        <a:latin typeface="Trebuchet MS" panose="020B0703020202090204" pitchFamily="34" charset="0"/>
                        <a:ea typeface="Calibri" panose="020F0502020204030204" pitchFamily="34" charset="0"/>
                        <a:cs typeface="Times New Roman" panose="02020603050405020304" pitchFamily="18" charset="0"/>
                      </a:endParaRPr>
                    </a:p>
                  </a:txBody>
                  <a:tcPr marL="38100" marR="38100" marT="38100" marB="38100"/>
                </a:tc>
                <a:tc>
                  <a:txBody>
                    <a:bodyPr/>
                    <a:lstStyle/>
                    <a:p>
                      <a:pPr marL="68580" indent="-68580" algn="just">
                        <a:spcBef>
                          <a:spcPts val="1200"/>
                        </a:spcBef>
                        <a:spcAft>
                          <a:spcPts val="600"/>
                        </a:spcAft>
                      </a:pPr>
                      <a:r>
                        <a:rPr lang="en-IE" sz="1600" dirty="0">
                          <a:effectLst/>
                          <a:latin typeface="Trebuchet MS" panose="020B0703020202090204" pitchFamily="34" charset="0"/>
                        </a:rPr>
                        <a:t>Directly asking people about their well-being experiences</a:t>
                      </a:r>
                      <a:endParaRPr lang="es-ES" sz="1600" b="1" dirty="0">
                        <a:effectLst/>
                        <a:latin typeface="Trebuchet MS" panose="020B0703020202090204" pitchFamily="34" charset="0"/>
                        <a:ea typeface="Calibri" panose="020F0502020204030204" pitchFamily="34" charset="0"/>
                        <a:cs typeface="Times New Roman" panose="02020603050405020304" pitchFamily="18" charset="0"/>
                      </a:endParaRPr>
                    </a:p>
                  </a:txBody>
                  <a:tcPr marL="38100" marR="38100" marT="38100" marB="38100"/>
                </a:tc>
                <a:extLst>
                  <a:ext uri="{0D108BD9-81ED-4DB2-BD59-A6C34878D82A}">
                    <a16:rowId xmlns:a16="http://schemas.microsoft.com/office/drawing/2014/main" val="429539862"/>
                  </a:ext>
                </a:extLst>
              </a:tr>
            </a:tbl>
          </a:graphicData>
        </a:graphic>
      </p:graphicFrame>
      <p:sp>
        <p:nvSpPr>
          <p:cNvPr id="5" name="17 CuadroTexto">
            <a:extLst>
              <a:ext uri="{FF2B5EF4-FFF2-40B4-BE49-F238E27FC236}">
                <a16:creationId xmlns:a16="http://schemas.microsoft.com/office/drawing/2014/main" id="{171E4956-13CE-54FC-770F-D011059D2040}"/>
              </a:ext>
            </a:extLst>
          </p:cNvPr>
          <p:cNvSpPr txBox="1">
            <a:spLocks noChangeArrowheads="1"/>
          </p:cNvSpPr>
          <p:nvPr/>
        </p:nvSpPr>
        <p:spPr bwMode="auto">
          <a:xfrm>
            <a:off x="7740352" y="116632"/>
            <a:ext cx="1258887" cy="246221"/>
          </a:xfrm>
          <a:prstGeom prst="rect">
            <a:avLst/>
          </a:prstGeom>
          <a:noFill/>
          <a:ln w="9525">
            <a:noFill/>
            <a:miter lim="800000"/>
            <a:headEnd/>
            <a:tailEnd/>
          </a:ln>
        </p:spPr>
        <p:txBody>
          <a:bodyPr>
            <a:spAutoFit/>
          </a:bodyPr>
          <a:lstStyle/>
          <a:p>
            <a:pPr algn="r"/>
            <a:r>
              <a:rPr lang="es-ES" sz="1000" b="1" u="none" cap="small" dirty="0">
                <a:solidFill>
                  <a:schemeClr val="bg1"/>
                </a:solidFill>
              </a:rPr>
              <a:t>INTRODUCTION</a:t>
            </a:r>
          </a:p>
        </p:txBody>
      </p:sp>
    </p:spTree>
    <p:extLst>
      <p:ext uri="{BB962C8B-B14F-4D97-AF65-F5344CB8AC3E}">
        <p14:creationId xmlns:p14="http://schemas.microsoft.com/office/powerpoint/2010/main" val="30288993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D59366-BDAC-257A-7CB4-0AE080F9F36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3A29825-7E4C-BCE6-FACB-85B8043E1272}"/>
              </a:ext>
            </a:extLst>
          </p:cNvPr>
          <p:cNvSpPr>
            <a:spLocks noGrp="1"/>
          </p:cNvSpPr>
          <p:nvPr>
            <p:ph type="title"/>
          </p:nvPr>
        </p:nvSpPr>
        <p:spPr>
          <a:xfrm>
            <a:off x="359499" y="899046"/>
            <a:ext cx="8759639" cy="994172"/>
          </a:xfrm>
        </p:spPr>
        <p:txBody>
          <a:bodyPr>
            <a:normAutofit/>
          </a:bodyPr>
          <a:lstStyle/>
          <a:p>
            <a:r>
              <a:rPr lang="en-US" sz="1600" b="1" kern="1200" cap="small" dirty="0">
                <a:solidFill>
                  <a:schemeClr val="tx1"/>
                </a:solidFill>
                <a:latin typeface="Trebuchet MS" pitchFamily="34" charset="0"/>
                <a:ea typeface="+mn-ea"/>
                <a:cs typeface="Times New Roman" panose="02020603050405020304" pitchFamily="18" charset="0"/>
              </a:rPr>
              <a:t>A feminist economics Well-being indicator on infrastructure</a:t>
            </a:r>
            <a:br>
              <a:rPr lang="es-ES" sz="1600" kern="100" dirty="0">
                <a:latin typeface="Trebuchet MS" panose="020B0703020202090204" pitchFamily="34" charset="0"/>
                <a:ea typeface="Aptos" panose="020B0004020202020204" pitchFamily="34" charset="0"/>
                <a:cs typeface="Times New Roman" panose="02020603050405020304" pitchFamily="18" charset="0"/>
              </a:rPr>
            </a:br>
            <a:endParaRPr lang="es-MX" sz="1600" dirty="0">
              <a:latin typeface="Trebuchet MS" panose="020B0703020202090204" pitchFamily="34" charset="0"/>
            </a:endParaRPr>
          </a:p>
        </p:txBody>
      </p:sp>
      <p:sp>
        <p:nvSpPr>
          <p:cNvPr id="3" name="Content Placeholder 2">
            <a:extLst>
              <a:ext uri="{FF2B5EF4-FFF2-40B4-BE49-F238E27FC236}">
                <a16:creationId xmlns:a16="http://schemas.microsoft.com/office/drawing/2014/main" id="{9D1A58F9-7CC3-0235-4207-73AF538BFDE0}"/>
              </a:ext>
            </a:extLst>
          </p:cNvPr>
          <p:cNvSpPr>
            <a:spLocks noGrp="1"/>
          </p:cNvSpPr>
          <p:nvPr>
            <p:ph idx="1"/>
          </p:nvPr>
        </p:nvSpPr>
        <p:spPr>
          <a:xfrm>
            <a:off x="628649" y="2060848"/>
            <a:ext cx="7886700" cy="3898106"/>
          </a:xfrm>
        </p:spPr>
        <p:txBody>
          <a:bodyPr>
            <a:normAutofit/>
          </a:bodyPr>
          <a:lstStyle/>
          <a:p>
            <a:r>
              <a:rPr lang="es-ES" sz="1600" kern="1200" dirty="0" err="1">
                <a:latin typeface="Trebuchet MS" pitchFamily="34" charset="0"/>
              </a:rPr>
              <a:t>Feminist</a:t>
            </a:r>
            <a:r>
              <a:rPr lang="es-ES" sz="1600" kern="1200" dirty="0">
                <a:latin typeface="Trebuchet MS" pitchFamily="34" charset="0"/>
              </a:rPr>
              <a:t> </a:t>
            </a:r>
            <a:r>
              <a:rPr lang="es-ES" sz="1600" kern="1200" dirty="0" err="1">
                <a:latin typeface="Trebuchet MS" pitchFamily="34" charset="0"/>
              </a:rPr>
              <a:t>economists</a:t>
            </a:r>
            <a:r>
              <a:rPr lang="es-ES" sz="1600" kern="1200" dirty="0">
                <a:latin typeface="Trebuchet MS" pitchFamily="34" charset="0"/>
              </a:rPr>
              <a:t> </a:t>
            </a:r>
            <a:r>
              <a:rPr lang="es-ES" sz="1600" kern="1200" dirty="0" err="1">
                <a:latin typeface="Trebuchet MS" pitchFamily="34" charset="0"/>
              </a:rPr>
              <a:t>have</a:t>
            </a:r>
            <a:r>
              <a:rPr lang="es-ES" sz="1600" kern="1200" dirty="0">
                <a:latin typeface="Trebuchet MS" pitchFamily="34" charset="0"/>
              </a:rPr>
              <a:t> </a:t>
            </a:r>
            <a:r>
              <a:rPr lang="es-ES" sz="1600" kern="1200" dirty="0" err="1">
                <a:latin typeface="Trebuchet MS" pitchFamily="34" charset="0"/>
              </a:rPr>
              <a:t>long</a:t>
            </a:r>
            <a:r>
              <a:rPr lang="es-ES" sz="1600" kern="1200" dirty="0">
                <a:latin typeface="Trebuchet MS" pitchFamily="34" charset="0"/>
              </a:rPr>
              <a:t> </a:t>
            </a:r>
            <a:r>
              <a:rPr lang="es-ES" sz="1600" kern="1200" dirty="0" err="1">
                <a:latin typeface="Trebuchet MS" pitchFamily="34" charset="0"/>
              </a:rPr>
              <a:t>argued</a:t>
            </a:r>
            <a:r>
              <a:rPr lang="es-ES" sz="1600" kern="1200" dirty="0">
                <a:latin typeface="Trebuchet MS" pitchFamily="34" charset="0"/>
              </a:rPr>
              <a:t> </a:t>
            </a:r>
            <a:r>
              <a:rPr lang="es-ES" sz="1600" kern="1200" dirty="0" err="1">
                <a:latin typeface="Trebuchet MS" pitchFamily="34" charset="0"/>
              </a:rPr>
              <a:t>for</a:t>
            </a:r>
            <a:r>
              <a:rPr lang="es-ES" sz="1600" kern="1200" dirty="0">
                <a:latin typeface="Trebuchet MS" pitchFamily="34" charset="0"/>
              </a:rPr>
              <a:t> </a:t>
            </a:r>
            <a:r>
              <a:rPr lang="es-ES" sz="1600" kern="1200" dirty="0" err="1">
                <a:latin typeface="Trebuchet MS" pitchFamily="34" charset="0"/>
              </a:rPr>
              <a:t>recognising</a:t>
            </a:r>
            <a:r>
              <a:rPr lang="es-ES" sz="1600" kern="1200" dirty="0">
                <a:latin typeface="Trebuchet MS" pitchFamily="34" charset="0"/>
              </a:rPr>
              <a:t> </a:t>
            </a:r>
            <a:r>
              <a:rPr lang="es-ES" sz="1600" kern="1200" dirty="0" err="1">
                <a:latin typeface="Trebuchet MS" pitchFamily="34" charset="0"/>
              </a:rPr>
              <a:t>the</a:t>
            </a:r>
            <a:r>
              <a:rPr lang="es-ES" sz="1600" kern="1200" dirty="0">
                <a:latin typeface="Trebuchet MS" pitchFamily="34" charset="0"/>
              </a:rPr>
              <a:t> </a:t>
            </a:r>
            <a:r>
              <a:rPr lang="es-ES" sz="1600" kern="1200" dirty="0" err="1">
                <a:latin typeface="Trebuchet MS" pitchFamily="34" charset="0"/>
              </a:rPr>
              <a:t>significance</a:t>
            </a:r>
            <a:r>
              <a:rPr lang="es-ES" sz="1600" kern="1200" dirty="0">
                <a:latin typeface="Trebuchet MS" pitchFamily="34" charset="0"/>
              </a:rPr>
              <a:t> </a:t>
            </a:r>
            <a:r>
              <a:rPr lang="es-ES" sz="1600" kern="1200" dirty="0" err="1">
                <a:latin typeface="Trebuchet MS" pitchFamily="34" charset="0"/>
              </a:rPr>
              <a:t>of</a:t>
            </a:r>
            <a:r>
              <a:rPr lang="es-ES" sz="1600" kern="1200" dirty="0">
                <a:latin typeface="Trebuchet MS" pitchFamily="34" charset="0"/>
              </a:rPr>
              <a:t> </a:t>
            </a:r>
            <a:r>
              <a:rPr lang="es-ES" sz="1600" kern="1200" dirty="0" err="1">
                <a:latin typeface="Trebuchet MS" pitchFamily="34" charset="0"/>
              </a:rPr>
              <a:t>appropriate</a:t>
            </a:r>
            <a:r>
              <a:rPr lang="es-ES" sz="1600" kern="1200" dirty="0">
                <a:latin typeface="Trebuchet MS" pitchFamily="34" charset="0"/>
              </a:rPr>
              <a:t> </a:t>
            </a:r>
            <a:r>
              <a:rPr lang="es-ES" sz="1600" kern="1200" dirty="0" err="1">
                <a:latin typeface="Trebuchet MS" pitchFamily="34" charset="0"/>
              </a:rPr>
              <a:t>infrastructure</a:t>
            </a:r>
            <a:r>
              <a:rPr lang="es-ES" sz="1600" kern="1200" dirty="0">
                <a:latin typeface="Trebuchet MS" pitchFamily="34" charset="0"/>
              </a:rPr>
              <a:t> in </a:t>
            </a:r>
            <a:r>
              <a:rPr lang="es-ES" sz="1600" kern="1200" dirty="0" err="1">
                <a:latin typeface="Trebuchet MS" pitchFamily="34" charset="0"/>
              </a:rPr>
              <a:t>advancing</a:t>
            </a:r>
            <a:r>
              <a:rPr lang="es-ES" sz="1600" kern="1200" dirty="0">
                <a:latin typeface="Trebuchet MS" pitchFamily="34" charset="0"/>
              </a:rPr>
              <a:t> </a:t>
            </a:r>
            <a:r>
              <a:rPr lang="es-ES" sz="1600" kern="1200" dirty="0" err="1">
                <a:latin typeface="Trebuchet MS" pitchFamily="34" charset="0"/>
              </a:rPr>
              <a:t>women’s</a:t>
            </a:r>
            <a:r>
              <a:rPr lang="es-ES" sz="1600" kern="1200" dirty="0">
                <a:latin typeface="Trebuchet MS" pitchFamily="34" charset="0"/>
              </a:rPr>
              <a:t> </a:t>
            </a:r>
            <a:r>
              <a:rPr lang="es-ES" sz="1600" kern="1200" dirty="0" err="1">
                <a:latin typeface="Trebuchet MS" pitchFamily="34" charset="0"/>
              </a:rPr>
              <a:t>autonomy</a:t>
            </a:r>
            <a:r>
              <a:rPr lang="es-ES" sz="1600" kern="1200" dirty="0">
                <a:latin typeface="Trebuchet MS" pitchFamily="34" charset="0"/>
              </a:rPr>
              <a:t> and </a:t>
            </a:r>
            <a:r>
              <a:rPr lang="es-ES" sz="1600" kern="1200" dirty="0" err="1">
                <a:latin typeface="Trebuchet MS" pitchFamily="34" charset="0"/>
              </a:rPr>
              <a:t>realising</a:t>
            </a:r>
            <a:r>
              <a:rPr lang="es-ES" sz="1600" kern="1200" dirty="0">
                <a:latin typeface="Trebuchet MS" pitchFamily="34" charset="0"/>
              </a:rPr>
              <a:t> </a:t>
            </a:r>
            <a:r>
              <a:rPr lang="es-ES" sz="1600" kern="1200" dirty="0" err="1">
                <a:latin typeface="Trebuchet MS" pitchFamily="34" charset="0"/>
              </a:rPr>
              <a:t>greater</a:t>
            </a:r>
            <a:r>
              <a:rPr lang="es-ES" sz="1600" kern="1200" dirty="0">
                <a:latin typeface="Trebuchet MS" pitchFamily="34" charset="0"/>
              </a:rPr>
              <a:t> </a:t>
            </a:r>
            <a:r>
              <a:rPr lang="es-ES" sz="1600" kern="1200" dirty="0" err="1">
                <a:latin typeface="Trebuchet MS" pitchFamily="34" charset="0"/>
              </a:rPr>
              <a:t>gender</a:t>
            </a:r>
            <a:r>
              <a:rPr lang="es-ES" sz="1600" kern="1200" dirty="0">
                <a:latin typeface="Trebuchet MS" pitchFamily="34" charset="0"/>
              </a:rPr>
              <a:t> </a:t>
            </a:r>
            <a:r>
              <a:rPr lang="es-ES" sz="1600" kern="1200" dirty="0" err="1">
                <a:latin typeface="Trebuchet MS" pitchFamily="34" charset="0"/>
              </a:rPr>
              <a:t>equality</a:t>
            </a:r>
            <a:r>
              <a:rPr lang="es-ES" sz="1600" kern="1200" dirty="0">
                <a:latin typeface="Trebuchet MS" pitchFamily="34" charset="0"/>
              </a:rPr>
              <a:t> </a:t>
            </a:r>
            <a:r>
              <a:rPr lang="es-ES" sz="1400" kern="1200" dirty="0">
                <a:latin typeface="Trebuchet MS" pitchFamily="34" charset="0"/>
              </a:rPr>
              <a:t>(Elson,1995; </a:t>
            </a:r>
            <a:r>
              <a:rPr lang="es-ES" sz="1400" kern="1200" dirty="0" err="1">
                <a:latin typeface="Trebuchet MS" pitchFamily="34" charset="0"/>
              </a:rPr>
              <a:t>Waring</a:t>
            </a:r>
            <a:r>
              <a:rPr lang="es-ES" sz="1400" kern="1200" dirty="0">
                <a:latin typeface="Trebuchet MS" pitchFamily="34" charset="0"/>
              </a:rPr>
              <a:t>, 2016)</a:t>
            </a:r>
          </a:p>
          <a:p>
            <a:endParaRPr lang="es-ES" sz="1600" kern="1200" dirty="0">
              <a:latin typeface="Trebuchet MS" pitchFamily="34" charset="0"/>
            </a:endParaRPr>
          </a:p>
          <a:p>
            <a:r>
              <a:rPr lang="es-ES" sz="1600" kern="1200" dirty="0">
                <a:latin typeface="Trebuchet MS" pitchFamily="34" charset="0"/>
              </a:rPr>
              <a:t>Link </a:t>
            </a:r>
            <a:r>
              <a:rPr lang="es-ES" sz="1600" kern="1200" dirty="0" err="1">
                <a:latin typeface="Trebuchet MS" pitchFamily="34" charset="0"/>
              </a:rPr>
              <a:t>between</a:t>
            </a:r>
            <a:r>
              <a:rPr lang="es-ES" sz="1600" kern="1200" dirty="0">
                <a:latin typeface="Trebuchet MS" pitchFamily="34" charset="0"/>
              </a:rPr>
              <a:t> </a:t>
            </a:r>
            <a:r>
              <a:rPr lang="es-ES" sz="1600" kern="1200" dirty="0" err="1">
                <a:latin typeface="Trebuchet MS" pitchFamily="34" charset="0"/>
              </a:rPr>
              <a:t>infrastructure</a:t>
            </a:r>
            <a:r>
              <a:rPr lang="es-ES" sz="1600" kern="1200" dirty="0">
                <a:latin typeface="Trebuchet MS" pitchFamily="34" charset="0"/>
              </a:rPr>
              <a:t> and </a:t>
            </a:r>
            <a:r>
              <a:rPr lang="es-ES" sz="1600" kern="1200" dirty="0" err="1">
                <a:latin typeface="Trebuchet MS" pitchFamily="34" charset="0"/>
              </a:rPr>
              <a:t>the</a:t>
            </a:r>
            <a:r>
              <a:rPr lang="es-ES" sz="1600" kern="1200" dirty="0">
                <a:latin typeface="Trebuchet MS" pitchFamily="34" charset="0"/>
              </a:rPr>
              <a:t> </a:t>
            </a:r>
            <a:r>
              <a:rPr lang="es-ES" sz="1600" kern="1200" dirty="0" err="1">
                <a:latin typeface="Trebuchet MS" pitchFamily="34" charset="0"/>
              </a:rPr>
              <a:t>reduction</a:t>
            </a:r>
            <a:r>
              <a:rPr lang="es-ES" sz="1600" kern="1200" dirty="0">
                <a:latin typeface="Trebuchet MS" pitchFamily="34" charset="0"/>
              </a:rPr>
              <a:t> </a:t>
            </a:r>
            <a:r>
              <a:rPr lang="es-ES" sz="1600" kern="1200" dirty="0" err="1">
                <a:latin typeface="Trebuchet MS" pitchFamily="34" charset="0"/>
              </a:rPr>
              <a:t>of</a:t>
            </a:r>
            <a:r>
              <a:rPr lang="es-ES" sz="1600" kern="1200" dirty="0">
                <a:latin typeface="Trebuchet MS" pitchFamily="34" charset="0"/>
              </a:rPr>
              <a:t> individual </a:t>
            </a:r>
            <a:r>
              <a:rPr lang="es-ES" sz="1600" kern="1200" dirty="0" err="1">
                <a:latin typeface="Trebuchet MS" pitchFamily="34" charset="0"/>
              </a:rPr>
              <a:t>income</a:t>
            </a:r>
            <a:r>
              <a:rPr lang="es-ES" sz="1600" kern="1200" dirty="0">
                <a:latin typeface="Trebuchet MS" pitchFamily="34" charset="0"/>
              </a:rPr>
              <a:t> </a:t>
            </a:r>
            <a:r>
              <a:rPr lang="es-ES" sz="1600" kern="1200" dirty="0" err="1">
                <a:latin typeface="Trebuchet MS" pitchFamily="34" charset="0"/>
              </a:rPr>
              <a:t>inequality</a:t>
            </a:r>
            <a:r>
              <a:rPr lang="es-ES" sz="1600" kern="1200" dirty="0">
                <a:latin typeface="Trebuchet MS" pitchFamily="34" charset="0"/>
              </a:rPr>
              <a:t> </a:t>
            </a:r>
            <a:r>
              <a:rPr lang="es-ES" sz="1400" kern="1200" dirty="0">
                <a:latin typeface="Trebuchet MS" pitchFamily="34" charset="0"/>
              </a:rPr>
              <a:t>(</a:t>
            </a:r>
            <a:r>
              <a:rPr lang="es-ES" sz="1400" kern="1200" dirty="0" err="1">
                <a:latin typeface="Trebuchet MS" pitchFamily="34" charset="0"/>
              </a:rPr>
              <a:t>Calderon</a:t>
            </a:r>
            <a:r>
              <a:rPr lang="es-ES" sz="1400" kern="1200" dirty="0">
                <a:latin typeface="Trebuchet MS" pitchFamily="34" charset="0"/>
              </a:rPr>
              <a:t> &amp; </a:t>
            </a:r>
            <a:r>
              <a:rPr lang="es-ES" sz="1400" kern="1200" dirty="0" err="1">
                <a:latin typeface="Trebuchet MS" pitchFamily="34" charset="0"/>
              </a:rPr>
              <a:t>Servén</a:t>
            </a:r>
            <a:r>
              <a:rPr lang="es-ES" sz="1400" kern="1200" dirty="0">
                <a:latin typeface="Trebuchet MS" pitchFamily="34" charset="0"/>
              </a:rPr>
              <a:t>, 2004)</a:t>
            </a:r>
          </a:p>
          <a:p>
            <a:pPr marL="0" indent="0">
              <a:buNone/>
            </a:pPr>
            <a:endParaRPr lang="es-ES" sz="1600" kern="1200" dirty="0">
              <a:latin typeface="Trebuchet MS" pitchFamily="34" charset="0"/>
            </a:endParaRPr>
          </a:p>
          <a:p>
            <a:r>
              <a:rPr lang="es-ES" sz="1600" kern="1200" dirty="0" err="1">
                <a:latin typeface="Trebuchet MS" pitchFamily="34" charset="0"/>
                <a:ea typeface="+mn-ea"/>
                <a:cs typeface="+mn-cs"/>
              </a:rPr>
              <a:t>Incorporating</a:t>
            </a:r>
            <a:r>
              <a:rPr lang="es-ES" sz="1600" kern="1200" dirty="0">
                <a:latin typeface="Trebuchet MS" pitchFamily="34" charset="0"/>
                <a:ea typeface="+mn-ea"/>
                <a:cs typeface="+mn-cs"/>
              </a:rPr>
              <a:t> </a:t>
            </a:r>
            <a:r>
              <a:rPr lang="es-ES" sz="1600" kern="1200" dirty="0" err="1">
                <a:latin typeface="Trebuchet MS" pitchFamily="34" charset="0"/>
                <a:ea typeface="+mn-ea"/>
                <a:cs typeface="+mn-cs"/>
              </a:rPr>
              <a:t>gender</a:t>
            </a:r>
            <a:r>
              <a:rPr lang="es-ES" sz="1600" kern="1200" dirty="0">
                <a:latin typeface="Trebuchet MS" pitchFamily="34" charset="0"/>
                <a:ea typeface="+mn-ea"/>
                <a:cs typeface="+mn-cs"/>
              </a:rPr>
              <a:t> </a:t>
            </a:r>
            <a:r>
              <a:rPr lang="es-ES" sz="1600" kern="1200" dirty="0" err="1">
                <a:latin typeface="Trebuchet MS" pitchFamily="34" charset="0"/>
                <a:ea typeface="+mn-ea"/>
                <a:cs typeface="+mn-cs"/>
              </a:rPr>
              <a:t>dimensions</a:t>
            </a:r>
            <a:r>
              <a:rPr lang="es-ES" sz="1600" kern="1200" dirty="0">
                <a:latin typeface="Trebuchet MS" pitchFamily="34" charset="0"/>
                <a:ea typeface="+mn-ea"/>
                <a:cs typeface="+mn-cs"/>
              </a:rPr>
              <a:t> </a:t>
            </a:r>
            <a:r>
              <a:rPr lang="es-ES" sz="1600" kern="1200" dirty="0" err="1">
                <a:latin typeface="Trebuchet MS" pitchFamily="34" charset="0"/>
                <a:ea typeface="+mn-ea"/>
                <a:cs typeface="+mn-cs"/>
              </a:rPr>
              <a:t>into</a:t>
            </a:r>
            <a:r>
              <a:rPr lang="es-ES" sz="1600" kern="1200" dirty="0">
                <a:latin typeface="Trebuchet MS" pitchFamily="34" charset="0"/>
                <a:ea typeface="+mn-ea"/>
                <a:cs typeface="+mn-cs"/>
              </a:rPr>
              <a:t> </a:t>
            </a:r>
            <a:r>
              <a:rPr lang="es-ES" sz="1600" kern="1200" dirty="0" err="1">
                <a:latin typeface="Trebuchet MS" pitchFamily="34" charset="0"/>
                <a:ea typeface="+mn-ea"/>
                <a:cs typeface="+mn-cs"/>
              </a:rPr>
              <a:t>infrastructure</a:t>
            </a:r>
            <a:r>
              <a:rPr lang="es-ES" sz="1600" kern="1200" dirty="0">
                <a:latin typeface="Trebuchet MS" pitchFamily="34" charset="0"/>
                <a:ea typeface="+mn-ea"/>
                <a:cs typeface="+mn-cs"/>
              </a:rPr>
              <a:t> </a:t>
            </a:r>
            <a:r>
              <a:rPr lang="es-ES" sz="1600" kern="1200" dirty="0" err="1">
                <a:latin typeface="Trebuchet MS" pitchFamily="34" charset="0"/>
                <a:ea typeface="+mn-ea"/>
                <a:cs typeface="+mn-cs"/>
              </a:rPr>
              <a:t>planning</a:t>
            </a:r>
            <a:r>
              <a:rPr lang="es-ES" sz="1600" kern="1200" dirty="0">
                <a:latin typeface="Trebuchet MS" pitchFamily="34" charset="0"/>
                <a:ea typeface="+mn-ea"/>
                <a:cs typeface="+mn-cs"/>
              </a:rPr>
              <a:t> </a:t>
            </a:r>
            <a:r>
              <a:rPr lang="es-ES" sz="1600" kern="1200" dirty="0" err="1">
                <a:latin typeface="Trebuchet MS" pitchFamily="34" charset="0"/>
                <a:ea typeface="+mn-ea"/>
                <a:cs typeface="+mn-cs"/>
              </a:rPr>
              <a:t>is</a:t>
            </a:r>
            <a:r>
              <a:rPr lang="es-ES" sz="1600" kern="1200" dirty="0">
                <a:latin typeface="Trebuchet MS" pitchFamily="34" charset="0"/>
                <a:ea typeface="+mn-ea"/>
                <a:cs typeface="+mn-cs"/>
              </a:rPr>
              <a:t> crucial </a:t>
            </a:r>
            <a:r>
              <a:rPr lang="es-ES" sz="1600" kern="1200" dirty="0" err="1">
                <a:latin typeface="Trebuchet MS" pitchFamily="34" charset="0"/>
                <a:ea typeface="+mn-ea"/>
                <a:cs typeface="+mn-cs"/>
              </a:rPr>
              <a:t>not</a:t>
            </a:r>
            <a:r>
              <a:rPr lang="es-ES" sz="1600" kern="1200" dirty="0">
                <a:latin typeface="Trebuchet MS" pitchFamily="34" charset="0"/>
                <a:ea typeface="+mn-ea"/>
                <a:cs typeface="+mn-cs"/>
              </a:rPr>
              <a:t> </a:t>
            </a:r>
            <a:r>
              <a:rPr lang="es-ES" sz="1600" kern="1200" dirty="0" err="1">
                <a:latin typeface="Trebuchet MS" pitchFamily="34" charset="0"/>
                <a:ea typeface="+mn-ea"/>
                <a:cs typeface="+mn-cs"/>
              </a:rPr>
              <a:t>only</a:t>
            </a:r>
            <a:r>
              <a:rPr lang="es-ES" sz="1600" kern="1200" dirty="0">
                <a:latin typeface="Trebuchet MS" pitchFamily="34" charset="0"/>
                <a:ea typeface="+mn-ea"/>
                <a:cs typeface="+mn-cs"/>
              </a:rPr>
              <a:t> </a:t>
            </a:r>
            <a:r>
              <a:rPr lang="es-ES" sz="1600" kern="1200" dirty="0" err="1">
                <a:latin typeface="Trebuchet MS" pitchFamily="34" charset="0"/>
                <a:ea typeface="+mn-ea"/>
                <a:cs typeface="+mn-cs"/>
              </a:rPr>
              <a:t>for</a:t>
            </a:r>
            <a:r>
              <a:rPr lang="es-ES" sz="1600" kern="1200" dirty="0">
                <a:latin typeface="Trebuchet MS" pitchFamily="34" charset="0"/>
                <a:ea typeface="+mn-ea"/>
                <a:cs typeface="+mn-cs"/>
              </a:rPr>
              <a:t> individual </a:t>
            </a:r>
            <a:r>
              <a:rPr lang="es-ES" sz="1600" kern="1200" dirty="0" err="1">
                <a:latin typeface="Trebuchet MS" pitchFamily="34" charset="0"/>
                <a:ea typeface="+mn-ea"/>
                <a:cs typeface="+mn-cs"/>
              </a:rPr>
              <a:t>well-being</a:t>
            </a:r>
            <a:r>
              <a:rPr lang="es-ES" sz="1600" kern="1200" dirty="0">
                <a:latin typeface="Trebuchet MS" pitchFamily="34" charset="0"/>
                <a:ea typeface="+mn-ea"/>
                <a:cs typeface="+mn-cs"/>
              </a:rPr>
              <a:t> </a:t>
            </a:r>
            <a:r>
              <a:rPr lang="es-ES" sz="1600" kern="1200" dirty="0" err="1">
                <a:latin typeface="Trebuchet MS" pitchFamily="34" charset="0"/>
                <a:ea typeface="+mn-ea"/>
                <a:cs typeface="+mn-cs"/>
              </a:rPr>
              <a:t>but</a:t>
            </a:r>
            <a:r>
              <a:rPr lang="es-ES" sz="1600" kern="1200" dirty="0">
                <a:latin typeface="Trebuchet MS" pitchFamily="34" charset="0"/>
                <a:ea typeface="+mn-ea"/>
                <a:cs typeface="+mn-cs"/>
              </a:rPr>
              <a:t> </a:t>
            </a:r>
            <a:r>
              <a:rPr lang="es-ES" sz="1600" kern="1200" dirty="0" err="1">
                <a:latin typeface="Trebuchet MS" pitchFamily="34" charset="0"/>
                <a:ea typeface="+mn-ea"/>
                <a:cs typeface="+mn-cs"/>
              </a:rPr>
              <a:t>also</a:t>
            </a:r>
            <a:r>
              <a:rPr lang="es-ES" sz="1600" kern="1200" dirty="0">
                <a:latin typeface="Trebuchet MS" pitchFamily="34" charset="0"/>
                <a:ea typeface="+mn-ea"/>
                <a:cs typeface="+mn-cs"/>
              </a:rPr>
              <a:t> </a:t>
            </a:r>
            <a:r>
              <a:rPr lang="es-ES" sz="1600" kern="1200" dirty="0" err="1">
                <a:latin typeface="Trebuchet MS" pitchFamily="34" charset="0"/>
                <a:ea typeface="+mn-ea"/>
                <a:cs typeface="+mn-cs"/>
              </a:rPr>
              <a:t>for</a:t>
            </a:r>
            <a:r>
              <a:rPr lang="es-ES" sz="1600" kern="1200" dirty="0">
                <a:latin typeface="Trebuchet MS" pitchFamily="34" charset="0"/>
                <a:ea typeface="+mn-ea"/>
                <a:cs typeface="+mn-cs"/>
              </a:rPr>
              <a:t> </a:t>
            </a:r>
            <a:r>
              <a:rPr lang="es-ES" sz="1600" kern="1200" dirty="0" err="1">
                <a:latin typeface="Trebuchet MS" pitchFamily="34" charset="0"/>
                <a:ea typeface="+mn-ea"/>
                <a:cs typeface="+mn-cs"/>
              </a:rPr>
              <a:t>promoting</a:t>
            </a:r>
            <a:r>
              <a:rPr lang="es-ES" sz="1600" kern="1200" dirty="0">
                <a:latin typeface="Trebuchet MS" pitchFamily="34" charset="0"/>
                <a:ea typeface="+mn-ea"/>
                <a:cs typeface="+mn-cs"/>
              </a:rPr>
              <a:t> inclusive and </a:t>
            </a:r>
            <a:r>
              <a:rPr lang="es-ES" sz="1600" kern="1200" dirty="0" err="1">
                <a:latin typeface="Trebuchet MS" pitchFamily="34" charset="0"/>
                <a:ea typeface="+mn-ea"/>
                <a:cs typeface="+mn-cs"/>
              </a:rPr>
              <a:t>sustainable</a:t>
            </a:r>
            <a:r>
              <a:rPr lang="es-ES" sz="1600" kern="1200" dirty="0">
                <a:latin typeface="Trebuchet MS" pitchFamily="34" charset="0"/>
                <a:ea typeface="+mn-ea"/>
                <a:cs typeface="+mn-cs"/>
              </a:rPr>
              <a:t> </a:t>
            </a:r>
            <a:r>
              <a:rPr lang="es-ES" sz="1600" kern="1200" dirty="0" err="1">
                <a:latin typeface="Trebuchet MS" pitchFamily="34" charset="0"/>
                <a:ea typeface="+mn-ea"/>
                <a:cs typeface="+mn-cs"/>
              </a:rPr>
              <a:t>development</a:t>
            </a:r>
            <a:r>
              <a:rPr lang="es-ES" sz="1600" kern="1200" dirty="0">
                <a:latin typeface="Trebuchet MS" pitchFamily="34" charset="0"/>
                <a:ea typeface="+mn-ea"/>
                <a:cs typeface="+mn-cs"/>
              </a:rPr>
              <a:t> </a:t>
            </a:r>
            <a:r>
              <a:rPr lang="es-ES" sz="1400" kern="1200" dirty="0">
                <a:latin typeface="Trebuchet MS" pitchFamily="34" charset="0"/>
                <a:ea typeface="+mn-ea"/>
                <a:cs typeface="+mn-cs"/>
              </a:rPr>
              <a:t>(Alarcón-García &amp; </a:t>
            </a:r>
            <a:r>
              <a:rPr lang="es-ES" sz="1400" kern="1200" dirty="0" err="1">
                <a:latin typeface="Trebuchet MS" pitchFamily="34" charset="0"/>
                <a:ea typeface="+mn-ea"/>
                <a:cs typeface="+mn-cs"/>
              </a:rPr>
              <a:t>Fernandez-Sabiote</a:t>
            </a:r>
            <a:r>
              <a:rPr lang="es-ES" sz="1400" kern="1200" dirty="0">
                <a:latin typeface="Trebuchet MS" pitchFamily="34" charset="0"/>
                <a:ea typeface="+mn-ea"/>
                <a:cs typeface="+mn-cs"/>
              </a:rPr>
              <a:t>, 2014; Alarcón-García, 2023; Small &amp; Van </a:t>
            </a:r>
            <a:r>
              <a:rPr lang="es-ES" sz="1400" kern="1200" dirty="0" err="1">
                <a:latin typeface="Trebuchet MS" pitchFamily="34" charset="0"/>
                <a:ea typeface="+mn-ea"/>
                <a:cs typeface="+mn-cs"/>
              </a:rPr>
              <a:t>der</a:t>
            </a:r>
            <a:r>
              <a:rPr lang="es-ES" sz="1400" kern="1200" dirty="0">
                <a:latin typeface="Trebuchet MS" pitchFamily="34" charset="0"/>
                <a:ea typeface="+mn-ea"/>
                <a:cs typeface="+mn-cs"/>
              </a:rPr>
              <a:t> </a:t>
            </a:r>
            <a:r>
              <a:rPr lang="es-ES" sz="1400" kern="1200" dirty="0" err="1">
                <a:latin typeface="Trebuchet MS" pitchFamily="34" charset="0"/>
                <a:ea typeface="+mn-ea"/>
                <a:cs typeface="+mn-cs"/>
              </a:rPr>
              <a:t>Meulen</a:t>
            </a:r>
            <a:r>
              <a:rPr lang="es-ES" sz="1400" kern="1200" dirty="0">
                <a:latin typeface="Trebuchet MS" pitchFamily="34" charset="0"/>
                <a:ea typeface="+mn-ea"/>
                <a:cs typeface="+mn-cs"/>
              </a:rPr>
              <a:t>, 2023)</a:t>
            </a:r>
          </a:p>
          <a:p>
            <a:pPr lvl="1">
              <a:spcBef>
                <a:spcPct val="0"/>
              </a:spcBef>
              <a:buClr>
                <a:srgbClr val="7030A0"/>
              </a:buClr>
              <a:buFont typeface="Wingdings" pitchFamily="2" charset="2"/>
              <a:buChar char="l"/>
            </a:pPr>
            <a:endParaRPr lang="en-US" sz="1600" b="1" kern="1200" dirty="0">
              <a:latin typeface="Trebuchet MS" pitchFamily="34" charset="0"/>
              <a:ea typeface="+mn-ea"/>
              <a:cs typeface="+mn-cs"/>
            </a:endParaRPr>
          </a:p>
        </p:txBody>
      </p:sp>
      <p:sp>
        <p:nvSpPr>
          <p:cNvPr id="4" name="11 CuadroTexto">
            <a:extLst>
              <a:ext uri="{FF2B5EF4-FFF2-40B4-BE49-F238E27FC236}">
                <a16:creationId xmlns:a16="http://schemas.microsoft.com/office/drawing/2014/main" id="{4C735E5F-9844-323A-CD4C-562D2CA952C4}"/>
              </a:ext>
            </a:extLst>
          </p:cNvPr>
          <p:cNvSpPr txBox="1">
            <a:spLocks noChangeArrowheads="1"/>
          </p:cNvSpPr>
          <p:nvPr/>
        </p:nvSpPr>
        <p:spPr bwMode="auto">
          <a:xfrm>
            <a:off x="5796136" y="0"/>
            <a:ext cx="3347864" cy="246221"/>
          </a:xfrm>
          <a:prstGeom prst="rect">
            <a:avLst/>
          </a:prstGeom>
          <a:noFill/>
          <a:ln w="9525">
            <a:noFill/>
            <a:miter lim="800000"/>
            <a:headEnd/>
            <a:tailEnd/>
          </a:ln>
        </p:spPr>
        <p:txBody>
          <a:bodyPr wrap="square">
            <a:spAutoFit/>
          </a:bodyPr>
          <a:lstStyle/>
          <a:p>
            <a:pPr algn="r"/>
            <a:r>
              <a:rPr lang="es-ES" sz="1000" u="none" cap="small" dirty="0">
                <a:solidFill>
                  <a:schemeClr val="bg1"/>
                </a:solidFill>
                <a:cs typeface="Times New Roman" panose="02020603050405020304" pitchFamily="18" charset="0"/>
              </a:rPr>
              <a:t>LITERATURE REVIEW AND  THEORETICAL FRAMEWORK</a:t>
            </a:r>
          </a:p>
        </p:txBody>
      </p:sp>
    </p:spTree>
    <p:extLst>
      <p:ext uri="{BB962C8B-B14F-4D97-AF65-F5344CB8AC3E}">
        <p14:creationId xmlns:p14="http://schemas.microsoft.com/office/powerpoint/2010/main" val="14905781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2AEB05-084E-AB42-6F1B-AC4D016ABA9E}"/>
            </a:ext>
          </a:extLst>
        </p:cNvPr>
        <p:cNvGrpSpPr/>
        <p:nvPr/>
      </p:nvGrpSpPr>
      <p:grpSpPr>
        <a:xfrm>
          <a:off x="0" y="0"/>
          <a:ext cx="0" cy="0"/>
          <a:chOff x="0" y="0"/>
          <a:chExt cx="0" cy="0"/>
        </a:xfrm>
      </p:grpSpPr>
      <p:sp>
        <p:nvSpPr>
          <p:cNvPr id="10243" name="18 CuadroTexto">
            <a:extLst>
              <a:ext uri="{FF2B5EF4-FFF2-40B4-BE49-F238E27FC236}">
                <a16:creationId xmlns:a16="http://schemas.microsoft.com/office/drawing/2014/main" id="{158462F5-759D-57AC-BBE3-8DACF330CA00}"/>
              </a:ext>
            </a:extLst>
          </p:cNvPr>
          <p:cNvSpPr txBox="1">
            <a:spLocks noChangeArrowheads="1"/>
          </p:cNvSpPr>
          <p:nvPr/>
        </p:nvSpPr>
        <p:spPr bwMode="auto">
          <a:xfrm>
            <a:off x="755650" y="892607"/>
            <a:ext cx="8388350" cy="5857950"/>
          </a:xfrm>
          <a:prstGeom prst="rect">
            <a:avLst/>
          </a:prstGeom>
          <a:noFill/>
          <a:ln w="9525">
            <a:noFill/>
            <a:miter lim="800000"/>
            <a:headEnd/>
            <a:tailEnd/>
          </a:ln>
        </p:spPr>
        <p:txBody>
          <a:bodyPr wrap="square">
            <a:spAutoFit/>
          </a:bodyPr>
          <a:lstStyle/>
          <a:p>
            <a:pPr>
              <a:buClr>
                <a:srgbClr val="7030A0"/>
              </a:buClr>
              <a:buFont typeface="Wingdings" pitchFamily="2" charset="2"/>
              <a:buChar char="l"/>
            </a:pPr>
            <a:r>
              <a:rPr lang="es-ES" b="1" u="none" dirty="0">
                <a:sym typeface="Wingdings" pitchFamily="2" charset="2"/>
              </a:rPr>
              <a:t> </a:t>
            </a:r>
            <a:r>
              <a:rPr lang="es-ES" sz="1600" b="1" u="none" cap="small" dirty="0">
                <a:cs typeface="Times New Roman" panose="02020603050405020304" pitchFamily="18" charset="0"/>
                <a:sym typeface="Wingdings" pitchFamily="2" charset="2"/>
              </a:rPr>
              <a:t>Data</a:t>
            </a:r>
            <a:r>
              <a:rPr lang="es-ES" sz="1600" b="1" u="none" cap="small" dirty="0">
                <a:latin typeface="Times New Roman" panose="02020603050405020304" pitchFamily="18" charset="0"/>
                <a:cs typeface="Times New Roman" panose="02020603050405020304" pitchFamily="18" charset="0"/>
                <a:sym typeface="Wingdings" pitchFamily="2" charset="2"/>
              </a:rPr>
              <a:t>:</a:t>
            </a:r>
            <a:endParaRPr lang="es-ES" sz="1600" u="none" cap="small" dirty="0"/>
          </a:p>
          <a:p>
            <a:pPr>
              <a:buFont typeface="Wingdings" pitchFamily="2" charset="2"/>
              <a:buNone/>
            </a:pPr>
            <a:r>
              <a:rPr lang="es-ES" sz="1600" u="none" cap="small" dirty="0"/>
              <a:t>	- </a:t>
            </a:r>
            <a:r>
              <a:rPr lang="en-US" sz="1600" u="none" cap="small" dirty="0"/>
              <a:t>survey “Infrastructure for Everyday Life and Well-Being”, 2023*</a:t>
            </a:r>
          </a:p>
          <a:p>
            <a:pPr>
              <a:buFont typeface="Wingdings" pitchFamily="2" charset="2"/>
              <a:buNone/>
            </a:pPr>
            <a:endParaRPr lang="es-ES" sz="1600" u="none" cap="small" dirty="0"/>
          </a:p>
          <a:p>
            <a:r>
              <a:rPr lang="es-ES" sz="1600" u="none" cap="small" dirty="0"/>
              <a:t>	- </a:t>
            </a:r>
            <a:r>
              <a:rPr lang="en-US" sz="1600" u="none" cap="small" dirty="0"/>
              <a:t>population of both genders, over 18 and residents in SPAIN (</a:t>
            </a:r>
            <a:r>
              <a:rPr lang="es-ES" sz="1600" u="none" cap="small" dirty="0"/>
              <a:t>1502 </a:t>
            </a:r>
            <a:r>
              <a:rPr lang="es-ES" sz="1600" u="none" cap="small" dirty="0" err="1"/>
              <a:t>Individuals</a:t>
            </a:r>
            <a:r>
              <a:rPr lang="es-ES" sz="1600" u="none" cap="small" dirty="0"/>
              <a:t>)</a:t>
            </a:r>
          </a:p>
          <a:p>
            <a:pPr>
              <a:buFont typeface="Wingdings" pitchFamily="2" charset="2"/>
              <a:buNone/>
            </a:pPr>
            <a:endParaRPr lang="es-ES" sz="1600" u="none" cap="small" dirty="0"/>
          </a:p>
          <a:p>
            <a:pPr>
              <a:lnSpc>
                <a:spcPct val="120000"/>
              </a:lnSpc>
              <a:spcAft>
                <a:spcPts val="600"/>
              </a:spcAft>
            </a:pPr>
            <a:r>
              <a:rPr lang="es-ES" sz="1600" u="none" cap="small" dirty="0"/>
              <a:t>               </a:t>
            </a:r>
            <a:r>
              <a:rPr lang="en-GB" sz="1600" u="none" cap="small" dirty="0"/>
              <a:t>- four main parts: </a:t>
            </a:r>
          </a:p>
          <a:p>
            <a:pPr>
              <a:lnSpc>
                <a:spcPct val="120000"/>
              </a:lnSpc>
              <a:spcAft>
                <a:spcPts val="600"/>
              </a:spcAft>
            </a:pPr>
            <a:r>
              <a:rPr lang="en-GB" sz="1600" u="none" cap="small" dirty="0"/>
              <a:t>	(a) </a:t>
            </a:r>
            <a:r>
              <a:rPr lang="en-GB" sz="1600" b="1" u="none" cap="small" dirty="0"/>
              <a:t>General Background Information</a:t>
            </a:r>
          </a:p>
          <a:p>
            <a:pPr>
              <a:lnSpc>
                <a:spcPct val="120000"/>
              </a:lnSpc>
              <a:spcAft>
                <a:spcPts val="600"/>
              </a:spcAft>
            </a:pPr>
            <a:r>
              <a:rPr lang="en-GB" sz="1600" u="none" cap="small" dirty="0"/>
              <a:t>	(b) </a:t>
            </a:r>
            <a:r>
              <a:rPr lang="en-GB" sz="1600" b="1" u="none" cap="small" dirty="0"/>
              <a:t>Importance</a:t>
            </a:r>
            <a:r>
              <a:rPr lang="en-GB" sz="1600" u="none" cap="small" dirty="0"/>
              <a:t>, </a:t>
            </a:r>
            <a:r>
              <a:rPr lang="en-GB" sz="1600" b="1" u="none" cap="small" dirty="0"/>
              <a:t>access</a:t>
            </a:r>
            <a:r>
              <a:rPr lang="en-GB" sz="1600" u="none" cap="small" dirty="0"/>
              <a:t>, </a:t>
            </a:r>
            <a:r>
              <a:rPr lang="en-GB" sz="1600" b="1" u="none" cap="small" dirty="0"/>
              <a:t>satisfaction and quality</a:t>
            </a:r>
            <a:r>
              <a:rPr lang="en-GB" sz="1600" u="none" cap="small" dirty="0"/>
              <a:t> of several types of infrastructure</a:t>
            </a:r>
          </a:p>
          <a:p>
            <a:pPr>
              <a:lnSpc>
                <a:spcPct val="120000"/>
              </a:lnSpc>
              <a:spcAft>
                <a:spcPts val="600"/>
              </a:spcAft>
            </a:pPr>
            <a:r>
              <a:rPr lang="en-GB" sz="1600" u="none" cap="small" dirty="0"/>
              <a:t>	(c) </a:t>
            </a:r>
            <a:r>
              <a:rPr lang="en-GB" sz="1600" b="1" u="none" cap="small" dirty="0"/>
              <a:t>Importance of infrastructure</a:t>
            </a:r>
            <a:r>
              <a:rPr lang="en-GB" sz="1600" u="none" cap="small" dirty="0"/>
              <a:t> in 6 different capabilities (CA) (</a:t>
            </a:r>
            <a:r>
              <a:rPr lang="en-GB" u="none" cap="small" dirty="0"/>
              <a:t>Physical and 	mental health</a:t>
            </a:r>
            <a:r>
              <a:rPr lang="es-ES" u="none" cap="small" dirty="0"/>
              <a:t>, </a:t>
            </a:r>
            <a:r>
              <a:rPr lang="en-GB" u="none" cap="small" dirty="0"/>
              <a:t>Social relationships</a:t>
            </a:r>
            <a:r>
              <a:rPr lang="es-ES" u="none" cap="small" dirty="0"/>
              <a:t>, </a:t>
            </a:r>
            <a:r>
              <a:rPr lang="en-GB" u="none" cap="small" dirty="0"/>
              <a:t>Education, Care and domestic work, 	Employment, E</a:t>
            </a:r>
            <a:r>
              <a:rPr lang="en-GB" sz="1100" u="none" cap="small" dirty="0"/>
              <a:t>CONOMIC SITUATION</a:t>
            </a:r>
            <a:r>
              <a:rPr lang="en-GB" sz="1600" u="none" cap="small" dirty="0"/>
              <a:t>)</a:t>
            </a:r>
          </a:p>
          <a:p>
            <a:pPr>
              <a:lnSpc>
                <a:spcPct val="120000"/>
              </a:lnSpc>
              <a:spcAft>
                <a:spcPts val="600"/>
              </a:spcAft>
            </a:pPr>
            <a:r>
              <a:rPr lang="en-GB" sz="1600" u="none" cap="small" dirty="0"/>
              <a:t>	(d) </a:t>
            </a:r>
            <a:r>
              <a:rPr lang="en-GB" sz="1600" b="1" u="none" cap="small" dirty="0"/>
              <a:t>SWB related questions and scales</a:t>
            </a:r>
            <a:endParaRPr lang="es-MX" sz="1600" b="1" u="none" cap="small" dirty="0"/>
          </a:p>
          <a:p>
            <a:pPr>
              <a:lnSpc>
                <a:spcPct val="110000"/>
              </a:lnSpc>
              <a:spcAft>
                <a:spcPts val="600"/>
              </a:spcAft>
            </a:pPr>
            <a:endParaRPr lang="en-GB" sz="1600" u="none" cap="small" dirty="0"/>
          </a:p>
          <a:p>
            <a:pPr>
              <a:lnSpc>
                <a:spcPct val="110000"/>
              </a:lnSpc>
              <a:spcAft>
                <a:spcPts val="600"/>
              </a:spcAft>
            </a:pPr>
            <a:r>
              <a:rPr lang="en-GB" sz="1600" b="1" u="none" cap="small" dirty="0"/>
              <a:t>Everyday life infrastructure (8)</a:t>
            </a:r>
            <a:r>
              <a:rPr lang="en-GB" sz="1600" u="none" cap="small" dirty="0"/>
              <a:t>: I1:</a:t>
            </a:r>
            <a:r>
              <a:rPr lang="en-GB" u="none" cap="small" dirty="0"/>
              <a:t>children’s schools; I2: Health </a:t>
            </a:r>
            <a:r>
              <a:rPr lang="en-GB" u="none" cap="small" dirty="0" err="1"/>
              <a:t>centers</a:t>
            </a:r>
            <a:r>
              <a:rPr lang="en-GB" u="none" cap="small" dirty="0"/>
              <a:t> and </a:t>
            </a:r>
            <a:r>
              <a:rPr lang="en-GB" u="none" cap="small" dirty="0" err="1"/>
              <a:t>hospptals</a:t>
            </a:r>
            <a:r>
              <a:rPr lang="en-GB" u="none" cap="small" dirty="0"/>
              <a:t>; I3:Centres for people with dependencies;I4: Sidewalks, pedestrians' paths, Parks, Street lights and green areas; I5: Market and </a:t>
            </a:r>
            <a:r>
              <a:rPr lang="en-GB" u="none" cap="small" dirty="0" err="1"/>
              <a:t>shoping</a:t>
            </a:r>
            <a:r>
              <a:rPr lang="en-GB" u="none" cap="small" dirty="0"/>
              <a:t> </a:t>
            </a:r>
            <a:r>
              <a:rPr lang="en-GB" u="none" cap="small" dirty="0" err="1"/>
              <a:t>centers</a:t>
            </a:r>
            <a:r>
              <a:rPr lang="en-GB" u="none" cap="small" dirty="0"/>
              <a:t>;  I6: Public transport; I7: Leisure areas (cultural and sport) and I8: Industrial parks</a:t>
            </a:r>
          </a:p>
          <a:p>
            <a:r>
              <a:rPr lang="es-MX" sz="1600" u="none" cap="small" dirty="0"/>
              <a:t>*</a:t>
            </a:r>
            <a:r>
              <a:rPr lang="es-ES" b="1" dirty="0"/>
              <a:t>Infraestructuras para la Vida cotidiana desde la Economía Feminista del Bienestar</a:t>
            </a:r>
            <a:r>
              <a:rPr lang="es-ES" dirty="0"/>
              <a:t> </a:t>
            </a:r>
            <a:r>
              <a:rPr lang="es-ES" u="none" dirty="0"/>
              <a:t>PID2022-141305OB-I00, Plan Estatal de Investigación Científica, Técnica y de Innovación 2021-2023</a:t>
            </a:r>
          </a:p>
          <a:p>
            <a:pPr>
              <a:lnSpc>
                <a:spcPct val="110000"/>
              </a:lnSpc>
              <a:spcAft>
                <a:spcPts val="600"/>
              </a:spcAft>
            </a:pPr>
            <a:endParaRPr lang="es-MX" sz="1600" u="none" cap="small" dirty="0"/>
          </a:p>
        </p:txBody>
      </p:sp>
      <p:sp>
        <p:nvSpPr>
          <p:cNvPr id="2" name="11 CuadroTexto">
            <a:extLst>
              <a:ext uri="{FF2B5EF4-FFF2-40B4-BE49-F238E27FC236}">
                <a16:creationId xmlns:a16="http://schemas.microsoft.com/office/drawing/2014/main" id="{DCD4D318-0774-5053-9DC2-7D1726463AC1}"/>
              </a:ext>
            </a:extLst>
          </p:cNvPr>
          <p:cNvSpPr txBox="1">
            <a:spLocks noChangeArrowheads="1"/>
          </p:cNvSpPr>
          <p:nvPr/>
        </p:nvSpPr>
        <p:spPr bwMode="auto">
          <a:xfrm>
            <a:off x="6516216" y="1"/>
            <a:ext cx="2088232" cy="276999"/>
          </a:xfrm>
          <a:prstGeom prst="rect">
            <a:avLst/>
          </a:prstGeom>
          <a:noFill/>
          <a:ln w="9525">
            <a:noFill/>
            <a:miter lim="800000"/>
            <a:headEnd/>
            <a:tailEnd/>
          </a:ln>
        </p:spPr>
        <p:txBody>
          <a:bodyPr wrap="square">
            <a:spAutoFit/>
          </a:bodyPr>
          <a:lstStyle/>
          <a:p>
            <a:pPr algn="r"/>
            <a:r>
              <a:rPr lang="es-ES" sz="1200" u="none" cap="small" dirty="0">
                <a:solidFill>
                  <a:schemeClr val="bg1"/>
                </a:solidFill>
                <a:cs typeface="Times New Roman" panose="02020603050405020304" pitchFamily="18" charset="0"/>
              </a:rPr>
              <a:t>Data and </a:t>
            </a:r>
            <a:r>
              <a:rPr lang="es-ES" sz="1200" u="none" cap="small" dirty="0" err="1">
                <a:solidFill>
                  <a:schemeClr val="bg1"/>
                </a:solidFill>
                <a:cs typeface="Times New Roman" panose="02020603050405020304" pitchFamily="18" charset="0"/>
              </a:rPr>
              <a:t>Metodology</a:t>
            </a:r>
            <a:endParaRPr lang="es-ES" sz="1200" u="none" cap="small" dirty="0">
              <a:solidFill>
                <a:schemeClr val="bg1"/>
              </a:solidFill>
              <a:cs typeface="Times New Roman" panose="02020603050405020304" pitchFamily="18" charset="0"/>
            </a:endParaRPr>
          </a:p>
        </p:txBody>
      </p:sp>
    </p:spTree>
    <p:extLst>
      <p:ext uri="{BB962C8B-B14F-4D97-AF65-F5344CB8AC3E}">
        <p14:creationId xmlns:p14="http://schemas.microsoft.com/office/powerpoint/2010/main" val="992592729"/>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p:cNvSpPr/>
          <p:nvPr/>
        </p:nvSpPr>
        <p:spPr>
          <a:xfrm>
            <a:off x="2195736" y="5517232"/>
            <a:ext cx="4145687" cy="215444"/>
          </a:xfrm>
          <a:prstGeom prst="rect">
            <a:avLst/>
          </a:prstGeom>
        </p:spPr>
        <p:txBody>
          <a:bodyPr wrap="none">
            <a:spAutoFit/>
          </a:bodyPr>
          <a:lstStyle/>
          <a:p>
            <a:r>
              <a:rPr lang="en-US" sz="800" u="none" dirty="0">
                <a:latin typeface="Times New Roman" panose="02020603050405020304" pitchFamily="18" charset="0"/>
                <a:cs typeface="Times New Roman" panose="02020603050405020304" pitchFamily="18" charset="0"/>
              </a:rPr>
              <a:t>Source: Own elaboration based on the survey “Infrastructure for Everyday Life and Well-Being”</a:t>
            </a:r>
            <a:endParaRPr lang="es-ES" sz="800" u="none" dirty="0">
              <a:latin typeface="Times New Roman" panose="02020603050405020304" pitchFamily="18" charset="0"/>
              <a:cs typeface="Times New Roman" panose="02020603050405020304" pitchFamily="18" charset="0"/>
            </a:endParaRPr>
          </a:p>
        </p:txBody>
      </p:sp>
      <p:sp>
        <p:nvSpPr>
          <p:cNvPr id="14" name="11 CuadroTexto"/>
          <p:cNvSpPr txBox="1">
            <a:spLocks noChangeArrowheads="1"/>
          </p:cNvSpPr>
          <p:nvPr/>
        </p:nvSpPr>
        <p:spPr bwMode="auto">
          <a:xfrm>
            <a:off x="7380312" y="0"/>
            <a:ext cx="1763688" cy="276999"/>
          </a:xfrm>
          <a:prstGeom prst="rect">
            <a:avLst/>
          </a:prstGeom>
          <a:noFill/>
          <a:ln w="9525">
            <a:noFill/>
            <a:miter lim="800000"/>
            <a:headEnd/>
            <a:tailEnd/>
          </a:ln>
        </p:spPr>
        <p:txBody>
          <a:bodyPr wrap="square">
            <a:spAutoFit/>
          </a:bodyPr>
          <a:lstStyle/>
          <a:p>
            <a:pPr algn="r"/>
            <a:r>
              <a:rPr lang="es-ES" sz="1200" u="none" cap="small" dirty="0">
                <a:solidFill>
                  <a:schemeClr val="bg1"/>
                </a:solidFill>
                <a:cs typeface="Times New Roman" panose="02020603050405020304" pitchFamily="18" charset="0"/>
              </a:rPr>
              <a:t>Data and </a:t>
            </a:r>
            <a:r>
              <a:rPr lang="es-ES" sz="1200" u="none" cap="small" dirty="0" err="1">
                <a:solidFill>
                  <a:schemeClr val="bg1"/>
                </a:solidFill>
                <a:cs typeface="Times New Roman" panose="02020603050405020304" pitchFamily="18" charset="0"/>
              </a:rPr>
              <a:t>Metodology</a:t>
            </a:r>
            <a:endParaRPr lang="es-ES" sz="1200" u="none" cap="small" dirty="0">
              <a:solidFill>
                <a:schemeClr val="bg1"/>
              </a:solidFill>
              <a:cs typeface="Times New Roman" panose="02020603050405020304" pitchFamily="18" charset="0"/>
            </a:endParaRPr>
          </a:p>
        </p:txBody>
      </p:sp>
      <p:sp>
        <p:nvSpPr>
          <p:cNvPr id="8" name="Rectángulo 7"/>
          <p:cNvSpPr/>
          <p:nvPr/>
        </p:nvSpPr>
        <p:spPr>
          <a:xfrm>
            <a:off x="2555776" y="6629980"/>
            <a:ext cx="2060179" cy="215444"/>
          </a:xfrm>
          <a:prstGeom prst="rect">
            <a:avLst/>
          </a:prstGeom>
        </p:spPr>
        <p:txBody>
          <a:bodyPr wrap="none">
            <a:spAutoFit/>
          </a:bodyPr>
          <a:lstStyle/>
          <a:p>
            <a:r>
              <a:rPr lang="es-ES" sz="800" u="none" dirty="0">
                <a:latin typeface="Times New Roman" panose="02020603050405020304" pitchFamily="18" charset="0"/>
                <a:cs typeface="Times New Roman" panose="02020603050405020304" pitchFamily="18" charset="0"/>
              </a:rPr>
              <a:t>Fuente: Elaboración propia a partir de OFUM</a:t>
            </a:r>
          </a:p>
        </p:txBody>
      </p:sp>
      <p:pic>
        <p:nvPicPr>
          <p:cNvPr id="1026" name="Imagen 1">
            <a:extLst>
              <a:ext uri="{FF2B5EF4-FFF2-40B4-BE49-F238E27FC236}">
                <a16:creationId xmlns:a16="http://schemas.microsoft.com/office/drawing/2014/main" id="{E65AA2BB-D03F-FF9C-E2C7-443A600290BC}"/>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43608" y="1268760"/>
            <a:ext cx="6513346" cy="4213048"/>
          </a:xfrm>
          <a:prstGeom prst="rect">
            <a:avLst/>
          </a:prstGeom>
          <a:noFill/>
          <a:extLst>
            <a:ext uri="{909E8E84-426E-40DD-AFC4-6F175D3DCCD1}">
              <a14:hiddenFill xmlns:a14="http://schemas.microsoft.com/office/drawing/2010/main">
                <a:solidFill>
                  <a:srgbClr val="FFFFFF"/>
                </a:solidFill>
              </a14:hiddenFill>
            </a:ext>
          </a:extLst>
        </p:spPr>
      </p:pic>
      <p:sp>
        <p:nvSpPr>
          <p:cNvPr id="4" name="CuadroTexto 3">
            <a:extLst>
              <a:ext uri="{FF2B5EF4-FFF2-40B4-BE49-F238E27FC236}">
                <a16:creationId xmlns:a16="http://schemas.microsoft.com/office/drawing/2014/main" id="{AD72B66B-65E3-DEEC-1B81-32328E1553BA}"/>
              </a:ext>
            </a:extLst>
          </p:cNvPr>
          <p:cNvSpPr txBox="1"/>
          <p:nvPr/>
        </p:nvSpPr>
        <p:spPr>
          <a:xfrm>
            <a:off x="1691680" y="836712"/>
            <a:ext cx="4572000" cy="307777"/>
          </a:xfrm>
          <a:prstGeom prst="rect">
            <a:avLst/>
          </a:prstGeom>
          <a:noFill/>
        </p:spPr>
        <p:txBody>
          <a:bodyPr wrap="square">
            <a:spAutoFit/>
          </a:bodyPr>
          <a:lstStyle/>
          <a:p>
            <a:pPr marL="285750" indent="-285750" algn="just" eaLnBrk="0" hangingPunct="0">
              <a:buClr>
                <a:srgbClr val="7030A0"/>
              </a:buClr>
              <a:buFont typeface="Wingdings" panose="05000000000000000000" pitchFamily="2" charset="2"/>
              <a:buChar char="v"/>
              <a:defRPr/>
            </a:pPr>
            <a:r>
              <a:rPr lang="en-US" u="none" dirty="0">
                <a:cs typeface="Times New Roman" panose="02020603050405020304" pitchFamily="18" charset="0"/>
              </a:rPr>
              <a:t>Distribution by sex and age of the respondents</a:t>
            </a:r>
            <a:endParaRPr lang="es-ES" u="none" dirty="0">
              <a:cs typeface="Times New Roman" panose="02020603050405020304" pitchFamily="18" charset="0"/>
            </a:endParaRPr>
          </a:p>
        </p:txBody>
      </p:sp>
    </p:spTree>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a 1">
            <a:extLst>
              <a:ext uri="{FF2B5EF4-FFF2-40B4-BE49-F238E27FC236}">
                <a16:creationId xmlns:a16="http://schemas.microsoft.com/office/drawing/2014/main" id="{246FBC59-AC59-EF92-11B7-30ECEE95A8BE}"/>
              </a:ext>
            </a:extLst>
          </p:cNvPr>
          <p:cNvGraphicFramePr>
            <a:graphicFrameLocks noGrp="1"/>
          </p:cNvGraphicFramePr>
          <p:nvPr>
            <p:extLst>
              <p:ext uri="{D42A27DB-BD31-4B8C-83A1-F6EECF244321}">
                <p14:modId xmlns:p14="http://schemas.microsoft.com/office/powerpoint/2010/main" val="3977936800"/>
              </p:ext>
            </p:extLst>
          </p:nvPr>
        </p:nvGraphicFramePr>
        <p:xfrm>
          <a:off x="1043608" y="1628800"/>
          <a:ext cx="7615758" cy="4105910"/>
        </p:xfrm>
        <a:graphic>
          <a:graphicData uri="http://schemas.openxmlformats.org/drawingml/2006/table">
            <a:tbl>
              <a:tblPr firstRow="1" firstCol="1" bandRow="1" bandCol="1"/>
              <a:tblGrid>
                <a:gridCol w="3334885">
                  <a:extLst>
                    <a:ext uri="{9D8B030D-6E8A-4147-A177-3AD203B41FA5}">
                      <a16:colId xmlns:a16="http://schemas.microsoft.com/office/drawing/2014/main" val="1014904485"/>
                    </a:ext>
                  </a:extLst>
                </a:gridCol>
                <a:gridCol w="956357">
                  <a:extLst>
                    <a:ext uri="{9D8B030D-6E8A-4147-A177-3AD203B41FA5}">
                      <a16:colId xmlns:a16="http://schemas.microsoft.com/office/drawing/2014/main" val="2949451664"/>
                    </a:ext>
                  </a:extLst>
                </a:gridCol>
                <a:gridCol w="973107">
                  <a:extLst>
                    <a:ext uri="{9D8B030D-6E8A-4147-A177-3AD203B41FA5}">
                      <a16:colId xmlns:a16="http://schemas.microsoft.com/office/drawing/2014/main" val="1524502572"/>
                    </a:ext>
                  </a:extLst>
                </a:gridCol>
                <a:gridCol w="878189">
                  <a:extLst>
                    <a:ext uri="{9D8B030D-6E8A-4147-A177-3AD203B41FA5}">
                      <a16:colId xmlns:a16="http://schemas.microsoft.com/office/drawing/2014/main" val="1800802417"/>
                    </a:ext>
                  </a:extLst>
                </a:gridCol>
                <a:gridCol w="909297">
                  <a:extLst>
                    <a:ext uri="{9D8B030D-6E8A-4147-A177-3AD203B41FA5}">
                      <a16:colId xmlns:a16="http://schemas.microsoft.com/office/drawing/2014/main" val="3883159105"/>
                    </a:ext>
                  </a:extLst>
                </a:gridCol>
                <a:gridCol w="563923">
                  <a:extLst>
                    <a:ext uri="{9D8B030D-6E8A-4147-A177-3AD203B41FA5}">
                      <a16:colId xmlns:a16="http://schemas.microsoft.com/office/drawing/2014/main" val="1107460125"/>
                    </a:ext>
                  </a:extLst>
                </a:gridCol>
              </a:tblGrid>
              <a:tr h="810831">
                <a:tc>
                  <a:txBody>
                    <a:bodyPr/>
                    <a:lstStyle/>
                    <a:p>
                      <a:pPr algn="just" fontAlgn="base">
                        <a:lnSpc>
                          <a:spcPct val="150000"/>
                        </a:lnSpc>
                        <a:spcAft>
                          <a:spcPts val="800"/>
                        </a:spcAft>
                        <a:buNone/>
                      </a:pPr>
                      <a:r>
                        <a:rPr lang="es-ES"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Variable</a:t>
                      </a:r>
                      <a:endParaRPr lang="es-ES" sz="11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buNone/>
                      </a:pPr>
                      <a:endParaRPr lang="es-ES" sz="1100">
                        <a:effectLst/>
                        <a:latin typeface="Calibri" panose="020F0502020204030204" pitchFamily="34" charset="0"/>
                        <a:cs typeface="Times New Roman" panose="02020603050405020304" pitchFamily="18" charset="0"/>
                      </a:endParaRPr>
                    </a:p>
                  </a:txBody>
                  <a:tcPr marL="44450" marR="44450" marT="0" marB="0" anchor="b">
                    <a:lnL>
                      <a:noFill/>
                    </a:lnL>
                    <a:lnR>
                      <a:noFill/>
                    </a:lnR>
                    <a:lnT w="381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fontAlgn="base">
                        <a:lnSpc>
                          <a:spcPct val="150000"/>
                        </a:lnSpc>
                        <a:spcAft>
                          <a:spcPts val="800"/>
                        </a:spcAft>
                        <a:buNone/>
                      </a:pPr>
                      <a:r>
                        <a:rPr lang="es-ES"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Mean</a:t>
                      </a:r>
                      <a:endParaRPr lang="es-ES" sz="11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buNone/>
                      </a:pPr>
                      <a:endParaRPr lang="es-ES" sz="1100">
                        <a:effectLst/>
                        <a:latin typeface="Calibri" panose="020F0502020204030204" pitchFamily="34" charset="0"/>
                        <a:cs typeface="Times New Roman" panose="02020603050405020304" pitchFamily="18" charset="0"/>
                      </a:endParaRPr>
                    </a:p>
                  </a:txBody>
                  <a:tcPr marL="44450" marR="44450" marT="0" marB="0" anchor="ctr">
                    <a:lnL>
                      <a:noFill/>
                    </a:lnL>
                    <a:lnR>
                      <a:noFill/>
                    </a:lnR>
                    <a:lnT w="381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fontAlgn="base">
                        <a:lnSpc>
                          <a:spcPct val="150000"/>
                        </a:lnSpc>
                        <a:spcAft>
                          <a:spcPts val="800"/>
                        </a:spcAft>
                        <a:buNone/>
                      </a:pPr>
                      <a:r>
                        <a:rPr lang="es-ES"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Standard deviation</a:t>
                      </a:r>
                      <a:endParaRPr lang="es-ES" sz="11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buNone/>
                      </a:pPr>
                      <a:endParaRPr lang="es-ES" sz="1100">
                        <a:effectLst/>
                        <a:latin typeface="Calibri" panose="020F0502020204030204" pitchFamily="34" charset="0"/>
                        <a:cs typeface="Times New Roman" panose="02020603050405020304" pitchFamily="18" charset="0"/>
                      </a:endParaRPr>
                    </a:p>
                  </a:txBody>
                  <a:tcPr marL="44450" marR="44450" marT="0" marB="0" anchor="ctr">
                    <a:lnL>
                      <a:noFill/>
                    </a:lnL>
                    <a:lnR>
                      <a:noFill/>
                    </a:lnR>
                    <a:lnT w="381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fontAlgn="base">
                        <a:lnSpc>
                          <a:spcPct val="150000"/>
                        </a:lnSpc>
                        <a:spcAft>
                          <a:spcPts val="800"/>
                        </a:spcAft>
                        <a:buNone/>
                      </a:pPr>
                      <a:r>
                        <a:rPr lang="es-ES"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Minimum</a:t>
                      </a:r>
                      <a:endParaRPr lang="es-ES" sz="11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buNone/>
                      </a:pPr>
                      <a:endParaRPr lang="es-ES" sz="1100">
                        <a:effectLst/>
                        <a:latin typeface="Calibri" panose="020F0502020204030204" pitchFamily="34" charset="0"/>
                        <a:cs typeface="Times New Roman" panose="02020603050405020304" pitchFamily="18" charset="0"/>
                      </a:endParaRPr>
                    </a:p>
                  </a:txBody>
                  <a:tcPr marL="44450" marR="44450" marT="0" marB="0" anchor="ctr">
                    <a:lnL>
                      <a:noFill/>
                    </a:lnL>
                    <a:lnR>
                      <a:noFill/>
                    </a:lnR>
                    <a:lnT w="381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fontAlgn="base">
                        <a:lnSpc>
                          <a:spcPct val="150000"/>
                        </a:lnSpc>
                        <a:spcAft>
                          <a:spcPts val="800"/>
                        </a:spcAft>
                        <a:buNone/>
                      </a:pPr>
                      <a:r>
                        <a:rPr lang="es-ES"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Maximum</a:t>
                      </a:r>
                      <a:endParaRPr lang="es-ES" sz="11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buNone/>
                      </a:pPr>
                      <a:endParaRPr lang="es-ES" sz="1100">
                        <a:effectLst/>
                        <a:latin typeface="Calibri" panose="020F0502020204030204" pitchFamily="34" charset="0"/>
                        <a:cs typeface="Times New Roman" panose="02020603050405020304" pitchFamily="18" charset="0"/>
                      </a:endParaRPr>
                    </a:p>
                  </a:txBody>
                  <a:tcPr marL="44450" marR="44450" marT="0" marB="0" anchor="ctr">
                    <a:lnL>
                      <a:noFill/>
                    </a:lnL>
                    <a:lnR>
                      <a:noFill/>
                    </a:lnR>
                    <a:lnT w="381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fontAlgn="base">
                        <a:lnSpc>
                          <a:spcPct val="150000"/>
                        </a:lnSpc>
                        <a:spcAft>
                          <a:spcPts val="800"/>
                        </a:spcAft>
                        <a:buNone/>
                      </a:pPr>
                      <a:r>
                        <a:rPr lang="es-ES"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#Obs.</a:t>
                      </a:r>
                      <a:endParaRPr lang="es-ES" sz="11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buNone/>
                      </a:pPr>
                      <a:endParaRPr lang="es-ES" sz="1100">
                        <a:effectLst/>
                        <a:latin typeface="Calibri" panose="020F0502020204030204" pitchFamily="34" charset="0"/>
                        <a:cs typeface="Times New Roman" panose="02020603050405020304" pitchFamily="18" charset="0"/>
                      </a:endParaRPr>
                    </a:p>
                  </a:txBody>
                  <a:tcPr marL="44450" marR="44450" marT="0" marB="0">
                    <a:lnL>
                      <a:noFill/>
                    </a:lnL>
                    <a:lnR>
                      <a:noFill/>
                    </a:lnR>
                    <a:lnT w="381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350033652"/>
                  </a:ext>
                </a:extLst>
              </a:tr>
              <a:tr h="540136">
                <a:tc>
                  <a:txBody>
                    <a:bodyPr/>
                    <a:lstStyle/>
                    <a:p>
                      <a:pPr algn="just" fontAlgn="base">
                        <a:lnSpc>
                          <a:spcPct val="150000"/>
                        </a:lnSpc>
                        <a:spcAft>
                          <a:spcPts val="800"/>
                        </a:spcAft>
                        <a:buNone/>
                      </a:pPr>
                      <a:r>
                        <a:rPr lang="es-ES"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Gender</a:t>
                      </a:r>
                      <a:endParaRPr lang="es-ES" sz="11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buNone/>
                      </a:pPr>
                      <a:endParaRPr lang="es-ES" sz="1100">
                        <a:effectLst/>
                        <a:latin typeface="Calibri" panose="020F0502020204030204" pitchFamily="34" charset="0"/>
                        <a:cs typeface="Times New Roman" panose="02020603050405020304" pitchFamily="18" charset="0"/>
                      </a:endParaRPr>
                    </a:p>
                  </a:txBody>
                  <a:tcPr marL="44450" marR="44450" marT="0" marB="0" anchor="ctr">
                    <a:lnL>
                      <a:noFill/>
                    </a:lnL>
                    <a:lnR>
                      <a:noFill/>
                    </a:lnR>
                    <a:lnT w="12700" cap="flat" cmpd="sng" algn="ctr">
                      <a:solidFill>
                        <a:srgbClr val="000000"/>
                      </a:solidFill>
                      <a:prstDash val="solid"/>
                      <a:round/>
                      <a:headEnd type="none" w="med" len="med"/>
                      <a:tailEnd type="none" w="med" len="med"/>
                    </a:lnT>
                    <a:lnB>
                      <a:noFill/>
                    </a:lnB>
                    <a:noFill/>
                  </a:tcPr>
                </a:tc>
                <a:tc>
                  <a:txBody>
                    <a:bodyPr/>
                    <a:lstStyle/>
                    <a:p>
                      <a:pPr algn="just" fontAlgn="base">
                        <a:lnSpc>
                          <a:spcPct val="150000"/>
                        </a:lnSpc>
                        <a:spcAft>
                          <a:spcPts val="800"/>
                        </a:spcAft>
                        <a:buNone/>
                      </a:pPr>
                      <a:r>
                        <a:rPr lang="es-ES"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1.51</a:t>
                      </a:r>
                      <a:endParaRPr lang="es-ES" sz="11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buNone/>
                      </a:pPr>
                      <a:endParaRPr lang="es-ES" sz="1100">
                        <a:effectLst/>
                        <a:latin typeface="Calibri" panose="020F0502020204030204" pitchFamily="34" charset="0"/>
                        <a:cs typeface="Times New Roman" panose="02020603050405020304" pitchFamily="18" charset="0"/>
                      </a:endParaRPr>
                    </a:p>
                  </a:txBody>
                  <a:tcPr marL="44450" marR="44450" marT="0" marB="0">
                    <a:lnL>
                      <a:noFill/>
                    </a:lnL>
                    <a:lnR>
                      <a:noFill/>
                    </a:lnR>
                    <a:lnT w="12700" cap="flat" cmpd="sng" algn="ctr">
                      <a:solidFill>
                        <a:srgbClr val="000000"/>
                      </a:solidFill>
                      <a:prstDash val="solid"/>
                      <a:round/>
                      <a:headEnd type="none" w="med" len="med"/>
                      <a:tailEnd type="none" w="med" len="med"/>
                    </a:lnT>
                    <a:lnB>
                      <a:noFill/>
                    </a:lnB>
                    <a:noFill/>
                  </a:tcPr>
                </a:tc>
                <a:tc>
                  <a:txBody>
                    <a:bodyPr/>
                    <a:lstStyle/>
                    <a:p>
                      <a:pPr algn="just" fontAlgn="base">
                        <a:lnSpc>
                          <a:spcPct val="150000"/>
                        </a:lnSpc>
                        <a:spcAft>
                          <a:spcPts val="800"/>
                        </a:spcAft>
                        <a:buNone/>
                      </a:pPr>
                      <a:r>
                        <a:rPr lang="es-ES" sz="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0.50</a:t>
                      </a:r>
                      <a:endParaRPr lang="es-ES"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buNone/>
                      </a:pPr>
                      <a:endParaRPr lang="es-ES" sz="1100" dirty="0">
                        <a:effectLst/>
                        <a:latin typeface="Calibri" panose="020F0502020204030204" pitchFamily="34" charset="0"/>
                        <a:cs typeface="Times New Roman" panose="02020603050405020304" pitchFamily="18" charset="0"/>
                      </a:endParaRPr>
                    </a:p>
                  </a:txBody>
                  <a:tcPr marL="44450" marR="44450" marT="0" marB="0">
                    <a:lnL>
                      <a:noFill/>
                    </a:lnL>
                    <a:lnR>
                      <a:noFill/>
                    </a:lnR>
                    <a:lnT w="12700" cap="flat" cmpd="sng" algn="ctr">
                      <a:solidFill>
                        <a:srgbClr val="000000"/>
                      </a:solidFill>
                      <a:prstDash val="solid"/>
                      <a:round/>
                      <a:headEnd type="none" w="med" len="med"/>
                      <a:tailEnd type="none" w="med" len="med"/>
                    </a:lnT>
                    <a:lnB>
                      <a:noFill/>
                    </a:lnB>
                    <a:noFill/>
                  </a:tcPr>
                </a:tc>
                <a:tc>
                  <a:txBody>
                    <a:bodyPr/>
                    <a:lstStyle/>
                    <a:p>
                      <a:pPr algn="just" fontAlgn="base">
                        <a:lnSpc>
                          <a:spcPct val="150000"/>
                        </a:lnSpc>
                        <a:spcAft>
                          <a:spcPts val="800"/>
                        </a:spcAft>
                        <a:buNone/>
                      </a:pPr>
                      <a:r>
                        <a:rPr lang="es-ES"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a:t>
                      </a:r>
                      <a:endParaRPr lang="es-ES" sz="11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buNone/>
                      </a:pPr>
                      <a:endParaRPr lang="es-ES" sz="1100">
                        <a:effectLst/>
                        <a:latin typeface="Calibri" panose="020F0502020204030204" pitchFamily="34" charset="0"/>
                        <a:cs typeface="Times New Roman" panose="02020603050405020304" pitchFamily="18" charset="0"/>
                      </a:endParaRPr>
                    </a:p>
                  </a:txBody>
                  <a:tcPr marL="44450" marR="44450" marT="0" marB="0">
                    <a:lnL>
                      <a:noFill/>
                    </a:lnL>
                    <a:lnR>
                      <a:noFill/>
                    </a:lnR>
                    <a:lnT w="12700" cap="flat" cmpd="sng" algn="ctr">
                      <a:solidFill>
                        <a:srgbClr val="000000"/>
                      </a:solidFill>
                      <a:prstDash val="solid"/>
                      <a:round/>
                      <a:headEnd type="none" w="med" len="med"/>
                      <a:tailEnd type="none" w="med" len="med"/>
                    </a:lnT>
                    <a:lnB>
                      <a:noFill/>
                    </a:lnB>
                    <a:noFill/>
                  </a:tcPr>
                </a:tc>
                <a:tc>
                  <a:txBody>
                    <a:bodyPr/>
                    <a:lstStyle/>
                    <a:p>
                      <a:pPr algn="just" fontAlgn="base">
                        <a:lnSpc>
                          <a:spcPct val="150000"/>
                        </a:lnSpc>
                        <a:spcAft>
                          <a:spcPts val="800"/>
                        </a:spcAft>
                        <a:buNone/>
                      </a:pPr>
                      <a:r>
                        <a:rPr lang="es-ES"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a:t>
                      </a:r>
                      <a:endParaRPr lang="es-ES" sz="11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buNone/>
                      </a:pPr>
                      <a:endParaRPr lang="es-ES" sz="1100">
                        <a:effectLst/>
                        <a:latin typeface="Calibri" panose="020F0502020204030204" pitchFamily="34" charset="0"/>
                        <a:cs typeface="Times New Roman" panose="02020603050405020304" pitchFamily="18" charset="0"/>
                      </a:endParaRPr>
                    </a:p>
                  </a:txBody>
                  <a:tcPr marL="44450" marR="44450" marT="0" marB="0">
                    <a:lnL>
                      <a:noFill/>
                    </a:lnL>
                    <a:lnR>
                      <a:noFill/>
                    </a:lnR>
                    <a:lnT w="12700" cap="flat" cmpd="sng" algn="ctr">
                      <a:solidFill>
                        <a:srgbClr val="000000"/>
                      </a:solidFill>
                      <a:prstDash val="solid"/>
                      <a:round/>
                      <a:headEnd type="none" w="med" len="med"/>
                      <a:tailEnd type="none" w="med" len="med"/>
                    </a:lnT>
                    <a:lnB>
                      <a:noFill/>
                    </a:lnB>
                    <a:noFill/>
                  </a:tcPr>
                </a:tc>
                <a:tc>
                  <a:txBody>
                    <a:bodyPr/>
                    <a:lstStyle/>
                    <a:p>
                      <a:pPr algn="just" fontAlgn="base">
                        <a:lnSpc>
                          <a:spcPct val="150000"/>
                        </a:lnSpc>
                        <a:spcAft>
                          <a:spcPts val="800"/>
                        </a:spcAft>
                        <a:buNone/>
                      </a:pPr>
                      <a:r>
                        <a:rPr lang="es-ES"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1502</a:t>
                      </a:r>
                      <a:endParaRPr lang="es-ES" sz="11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buNone/>
                      </a:pPr>
                      <a:endParaRPr lang="es-ES" sz="1100">
                        <a:effectLst/>
                        <a:latin typeface="Calibri" panose="020F0502020204030204" pitchFamily="34" charset="0"/>
                        <a:cs typeface="Times New Roman" panose="02020603050405020304" pitchFamily="18" charset="0"/>
                      </a:endParaRPr>
                    </a:p>
                  </a:txBody>
                  <a:tcPr marL="44450" marR="44450" marT="0" marB="0">
                    <a:lnL>
                      <a:noFill/>
                    </a:lnL>
                    <a:lnR>
                      <a:noFill/>
                    </a:lnR>
                    <a:lnT w="12700" cap="flat" cmpd="sng" algn="ctr">
                      <a:solidFill>
                        <a:srgbClr val="000000"/>
                      </a:solidFill>
                      <a:prstDash val="solid"/>
                      <a:round/>
                      <a:headEnd type="none" w="med" len="med"/>
                      <a:tailEnd type="none" w="med" len="med"/>
                    </a:lnT>
                    <a:lnB>
                      <a:noFill/>
                    </a:lnB>
                    <a:noFill/>
                  </a:tcPr>
                </a:tc>
                <a:extLst>
                  <a:ext uri="{0D108BD9-81ED-4DB2-BD59-A6C34878D82A}">
                    <a16:rowId xmlns:a16="http://schemas.microsoft.com/office/drawing/2014/main" val="11176937"/>
                  </a:ext>
                </a:extLst>
              </a:tr>
              <a:tr h="540136">
                <a:tc>
                  <a:txBody>
                    <a:bodyPr/>
                    <a:lstStyle/>
                    <a:p>
                      <a:pPr algn="just" fontAlgn="base">
                        <a:lnSpc>
                          <a:spcPct val="150000"/>
                        </a:lnSpc>
                        <a:spcAft>
                          <a:spcPts val="800"/>
                        </a:spcAft>
                        <a:buNone/>
                      </a:pPr>
                      <a:r>
                        <a:rPr lang="es-ES"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Age</a:t>
                      </a:r>
                      <a:endParaRPr lang="es-ES" sz="11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buNone/>
                      </a:pPr>
                      <a:endParaRPr lang="es-ES" sz="1100">
                        <a:effectLst/>
                        <a:latin typeface="Calibri" panose="020F0502020204030204" pitchFamily="34" charset="0"/>
                        <a:cs typeface="Times New Roman" panose="02020603050405020304" pitchFamily="18" charset="0"/>
                      </a:endParaRPr>
                    </a:p>
                  </a:txBody>
                  <a:tcPr marL="44450" marR="44450" marT="0" marB="0" anchor="ctr">
                    <a:lnL>
                      <a:noFill/>
                    </a:lnL>
                    <a:lnR>
                      <a:noFill/>
                    </a:lnR>
                    <a:lnT>
                      <a:noFill/>
                    </a:lnT>
                    <a:lnB>
                      <a:noFill/>
                    </a:lnB>
                    <a:noFill/>
                  </a:tcPr>
                </a:tc>
                <a:tc>
                  <a:txBody>
                    <a:bodyPr/>
                    <a:lstStyle/>
                    <a:p>
                      <a:pPr algn="just" fontAlgn="base">
                        <a:lnSpc>
                          <a:spcPct val="150000"/>
                        </a:lnSpc>
                        <a:spcAft>
                          <a:spcPts val="800"/>
                        </a:spcAft>
                        <a:buNone/>
                      </a:pPr>
                      <a:r>
                        <a:rPr lang="es-ES"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50.10</a:t>
                      </a:r>
                      <a:endParaRPr lang="es-ES" sz="11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buNone/>
                      </a:pPr>
                      <a:endParaRPr lang="es-ES" sz="1100">
                        <a:effectLst/>
                        <a:latin typeface="Calibri" panose="020F0502020204030204" pitchFamily="34" charset="0"/>
                        <a:cs typeface="Times New Roman" panose="02020603050405020304" pitchFamily="18" charset="0"/>
                      </a:endParaRPr>
                    </a:p>
                  </a:txBody>
                  <a:tcPr marL="44450" marR="44450" marT="0" marB="0">
                    <a:lnL>
                      <a:noFill/>
                    </a:lnL>
                    <a:lnR>
                      <a:noFill/>
                    </a:lnR>
                    <a:lnT>
                      <a:noFill/>
                    </a:lnT>
                    <a:lnB>
                      <a:noFill/>
                    </a:lnB>
                    <a:noFill/>
                  </a:tcPr>
                </a:tc>
                <a:tc>
                  <a:txBody>
                    <a:bodyPr/>
                    <a:lstStyle/>
                    <a:p>
                      <a:pPr algn="just" fontAlgn="base">
                        <a:lnSpc>
                          <a:spcPct val="150000"/>
                        </a:lnSpc>
                        <a:spcAft>
                          <a:spcPts val="800"/>
                        </a:spcAft>
                        <a:buNone/>
                      </a:pPr>
                      <a:r>
                        <a:rPr lang="es-ES"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17.10</a:t>
                      </a:r>
                      <a:endParaRPr lang="es-ES" sz="11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buNone/>
                      </a:pPr>
                      <a:endParaRPr lang="es-ES" sz="1100">
                        <a:effectLst/>
                        <a:latin typeface="Calibri" panose="020F0502020204030204" pitchFamily="34" charset="0"/>
                        <a:cs typeface="Times New Roman" panose="02020603050405020304" pitchFamily="18" charset="0"/>
                      </a:endParaRPr>
                    </a:p>
                  </a:txBody>
                  <a:tcPr marL="44450" marR="44450" marT="0" marB="0">
                    <a:lnL>
                      <a:noFill/>
                    </a:lnL>
                    <a:lnR>
                      <a:noFill/>
                    </a:lnR>
                    <a:lnT>
                      <a:noFill/>
                    </a:lnT>
                    <a:lnB>
                      <a:noFill/>
                    </a:lnB>
                    <a:noFill/>
                  </a:tcPr>
                </a:tc>
                <a:tc>
                  <a:txBody>
                    <a:bodyPr/>
                    <a:lstStyle/>
                    <a:p>
                      <a:pPr algn="just" fontAlgn="base">
                        <a:lnSpc>
                          <a:spcPct val="150000"/>
                        </a:lnSpc>
                        <a:spcAft>
                          <a:spcPts val="800"/>
                        </a:spcAft>
                        <a:buNone/>
                      </a:pPr>
                      <a:r>
                        <a:rPr lang="es-ES"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18</a:t>
                      </a:r>
                      <a:endParaRPr lang="es-ES" sz="11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buNone/>
                      </a:pPr>
                      <a:endParaRPr lang="es-ES" sz="1100">
                        <a:effectLst/>
                        <a:latin typeface="Calibri" panose="020F0502020204030204" pitchFamily="34" charset="0"/>
                        <a:cs typeface="Times New Roman" panose="02020603050405020304" pitchFamily="18" charset="0"/>
                      </a:endParaRPr>
                    </a:p>
                  </a:txBody>
                  <a:tcPr marL="44450" marR="44450" marT="0" marB="0">
                    <a:lnL>
                      <a:noFill/>
                    </a:lnL>
                    <a:lnR>
                      <a:noFill/>
                    </a:lnR>
                    <a:lnT>
                      <a:noFill/>
                    </a:lnT>
                    <a:lnB>
                      <a:noFill/>
                    </a:lnB>
                    <a:noFill/>
                  </a:tcPr>
                </a:tc>
                <a:tc>
                  <a:txBody>
                    <a:bodyPr/>
                    <a:lstStyle/>
                    <a:p>
                      <a:pPr algn="just" fontAlgn="base">
                        <a:lnSpc>
                          <a:spcPct val="150000"/>
                        </a:lnSpc>
                        <a:spcAft>
                          <a:spcPts val="800"/>
                        </a:spcAft>
                        <a:buNone/>
                      </a:pPr>
                      <a:r>
                        <a:rPr lang="es-ES"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94</a:t>
                      </a:r>
                      <a:endParaRPr lang="es-ES" sz="11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buNone/>
                      </a:pPr>
                      <a:endParaRPr lang="es-ES" sz="1100">
                        <a:effectLst/>
                        <a:latin typeface="Calibri" panose="020F0502020204030204" pitchFamily="34" charset="0"/>
                        <a:cs typeface="Times New Roman" panose="02020603050405020304" pitchFamily="18" charset="0"/>
                      </a:endParaRPr>
                    </a:p>
                  </a:txBody>
                  <a:tcPr marL="44450" marR="44450" marT="0" marB="0">
                    <a:lnL>
                      <a:noFill/>
                    </a:lnL>
                    <a:lnR>
                      <a:noFill/>
                    </a:lnR>
                    <a:lnT>
                      <a:noFill/>
                    </a:lnT>
                    <a:lnB>
                      <a:noFill/>
                    </a:lnB>
                    <a:noFill/>
                  </a:tcPr>
                </a:tc>
                <a:tc>
                  <a:txBody>
                    <a:bodyPr/>
                    <a:lstStyle/>
                    <a:p>
                      <a:pPr algn="just" fontAlgn="base">
                        <a:lnSpc>
                          <a:spcPct val="150000"/>
                        </a:lnSpc>
                        <a:spcAft>
                          <a:spcPts val="800"/>
                        </a:spcAft>
                        <a:buNone/>
                      </a:pPr>
                      <a:r>
                        <a:rPr lang="es-ES"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1502</a:t>
                      </a:r>
                      <a:endParaRPr lang="es-ES" sz="11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buNone/>
                      </a:pPr>
                      <a:endParaRPr lang="es-ES" sz="1100">
                        <a:effectLst/>
                        <a:latin typeface="Calibri" panose="020F0502020204030204" pitchFamily="34" charset="0"/>
                        <a:cs typeface="Times New Roman" panose="02020603050405020304" pitchFamily="18" charset="0"/>
                      </a:endParaRPr>
                    </a:p>
                  </a:txBody>
                  <a:tcPr marL="44450" marR="44450" marT="0" marB="0">
                    <a:lnL>
                      <a:noFill/>
                    </a:lnL>
                    <a:lnR>
                      <a:noFill/>
                    </a:lnR>
                    <a:lnT>
                      <a:noFill/>
                    </a:lnT>
                    <a:lnB>
                      <a:noFill/>
                    </a:lnB>
                    <a:noFill/>
                  </a:tcPr>
                </a:tc>
                <a:extLst>
                  <a:ext uri="{0D108BD9-81ED-4DB2-BD59-A6C34878D82A}">
                    <a16:rowId xmlns:a16="http://schemas.microsoft.com/office/drawing/2014/main" val="630164606"/>
                  </a:ext>
                </a:extLst>
              </a:tr>
              <a:tr h="540136">
                <a:tc>
                  <a:txBody>
                    <a:bodyPr/>
                    <a:lstStyle/>
                    <a:p>
                      <a:pPr algn="just" fontAlgn="base">
                        <a:lnSpc>
                          <a:spcPct val="150000"/>
                        </a:lnSpc>
                        <a:spcAft>
                          <a:spcPts val="800"/>
                        </a:spcAft>
                        <a:buNone/>
                      </a:pPr>
                      <a:r>
                        <a:rPr lang="es-ES"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Education</a:t>
                      </a:r>
                      <a:endParaRPr lang="es-ES" sz="11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buNone/>
                      </a:pPr>
                      <a:endParaRPr lang="es-ES" sz="1100">
                        <a:effectLst/>
                        <a:latin typeface="Calibri" panose="020F0502020204030204" pitchFamily="34" charset="0"/>
                        <a:cs typeface="Times New Roman" panose="02020603050405020304" pitchFamily="18" charset="0"/>
                      </a:endParaRPr>
                    </a:p>
                  </a:txBody>
                  <a:tcPr marL="44450" marR="44450" marT="0" marB="0" anchor="ctr">
                    <a:lnL>
                      <a:noFill/>
                    </a:lnL>
                    <a:lnR>
                      <a:noFill/>
                    </a:lnR>
                    <a:lnT>
                      <a:noFill/>
                    </a:lnT>
                    <a:lnB>
                      <a:noFill/>
                    </a:lnB>
                    <a:noFill/>
                  </a:tcPr>
                </a:tc>
                <a:tc>
                  <a:txBody>
                    <a:bodyPr/>
                    <a:lstStyle/>
                    <a:p>
                      <a:pPr algn="just" fontAlgn="base">
                        <a:lnSpc>
                          <a:spcPct val="150000"/>
                        </a:lnSpc>
                        <a:spcAft>
                          <a:spcPts val="800"/>
                        </a:spcAft>
                        <a:buNone/>
                      </a:pPr>
                      <a:r>
                        <a:rPr lang="es-ES"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4.74</a:t>
                      </a:r>
                      <a:endParaRPr lang="es-ES" sz="11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buNone/>
                      </a:pPr>
                      <a:endParaRPr lang="es-ES" sz="1100">
                        <a:effectLst/>
                        <a:latin typeface="Calibri" panose="020F0502020204030204" pitchFamily="34" charset="0"/>
                        <a:cs typeface="Times New Roman" panose="02020603050405020304" pitchFamily="18" charset="0"/>
                      </a:endParaRPr>
                    </a:p>
                  </a:txBody>
                  <a:tcPr marL="44450" marR="44450" marT="0" marB="0">
                    <a:lnL>
                      <a:noFill/>
                    </a:lnL>
                    <a:lnR>
                      <a:noFill/>
                    </a:lnR>
                    <a:lnT>
                      <a:noFill/>
                    </a:lnT>
                    <a:lnB>
                      <a:noFill/>
                    </a:lnB>
                    <a:noFill/>
                  </a:tcPr>
                </a:tc>
                <a:tc>
                  <a:txBody>
                    <a:bodyPr/>
                    <a:lstStyle/>
                    <a:p>
                      <a:pPr algn="just" fontAlgn="base">
                        <a:lnSpc>
                          <a:spcPct val="150000"/>
                        </a:lnSpc>
                        <a:spcAft>
                          <a:spcPts val="800"/>
                        </a:spcAft>
                        <a:buNone/>
                      </a:pPr>
                      <a:r>
                        <a:rPr lang="es-ES"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1.38</a:t>
                      </a:r>
                      <a:endParaRPr lang="es-ES" sz="11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buNone/>
                      </a:pPr>
                      <a:endParaRPr lang="es-ES" sz="1100">
                        <a:effectLst/>
                        <a:latin typeface="Calibri" panose="020F0502020204030204" pitchFamily="34" charset="0"/>
                        <a:cs typeface="Times New Roman" panose="02020603050405020304" pitchFamily="18" charset="0"/>
                      </a:endParaRPr>
                    </a:p>
                  </a:txBody>
                  <a:tcPr marL="44450" marR="44450" marT="0" marB="0">
                    <a:lnL>
                      <a:noFill/>
                    </a:lnL>
                    <a:lnR>
                      <a:noFill/>
                    </a:lnR>
                    <a:lnT>
                      <a:noFill/>
                    </a:lnT>
                    <a:lnB>
                      <a:noFill/>
                    </a:lnB>
                    <a:noFill/>
                  </a:tcPr>
                </a:tc>
                <a:tc>
                  <a:txBody>
                    <a:bodyPr/>
                    <a:lstStyle/>
                    <a:p>
                      <a:pPr algn="just" fontAlgn="base">
                        <a:lnSpc>
                          <a:spcPct val="150000"/>
                        </a:lnSpc>
                        <a:spcAft>
                          <a:spcPts val="800"/>
                        </a:spcAft>
                        <a:buNone/>
                      </a:pPr>
                      <a:r>
                        <a:rPr lang="es-ES"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a:t>
                      </a:r>
                      <a:endParaRPr lang="es-ES" sz="11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buNone/>
                      </a:pPr>
                      <a:endParaRPr lang="es-ES" sz="1100">
                        <a:effectLst/>
                        <a:latin typeface="Calibri" panose="020F0502020204030204" pitchFamily="34" charset="0"/>
                        <a:cs typeface="Times New Roman" panose="02020603050405020304" pitchFamily="18" charset="0"/>
                      </a:endParaRPr>
                    </a:p>
                  </a:txBody>
                  <a:tcPr marL="44450" marR="44450" marT="0" marB="0">
                    <a:lnL>
                      <a:noFill/>
                    </a:lnL>
                    <a:lnR>
                      <a:noFill/>
                    </a:lnR>
                    <a:lnT>
                      <a:noFill/>
                    </a:lnT>
                    <a:lnB>
                      <a:noFill/>
                    </a:lnB>
                    <a:noFill/>
                  </a:tcPr>
                </a:tc>
                <a:tc>
                  <a:txBody>
                    <a:bodyPr/>
                    <a:lstStyle/>
                    <a:p>
                      <a:pPr algn="just" fontAlgn="base">
                        <a:lnSpc>
                          <a:spcPct val="150000"/>
                        </a:lnSpc>
                        <a:spcAft>
                          <a:spcPts val="800"/>
                        </a:spcAft>
                        <a:buNone/>
                      </a:pPr>
                      <a:r>
                        <a:rPr lang="es-ES"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6</a:t>
                      </a:r>
                      <a:endParaRPr lang="es-ES" sz="11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buNone/>
                      </a:pPr>
                      <a:endParaRPr lang="es-ES" sz="1100">
                        <a:effectLst/>
                        <a:latin typeface="Calibri" panose="020F0502020204030204" pitchFamily="34" charset="0"/>
                        <a:cs typeface="Times New Roman" panose="02020603050405020304" pitchFamily="18" charset="0"/>
                      </a:endParaRPr>
                    </a:p>
                  </a:txBody>
                  <a:tcPr marL="44450" marR="44450" marT="0" marB="0">
                    <a:lnL>
                      <a:noFill/>
                    </a:lnL>
                    <a:lnR>
                      <a:noFill/>
                    </a:lnR>
                    <a:lnT>
                      <a:noFill/>
                    </a:lnT>
                    <a:lnB>
                      <a:noFill/>
                    </a:lnB>
                    <a:noFill/>
                  </a:tcPr>
                </a:tc>
                <a:tc>
                  <a:txBody>
                    <a:bodyPr/>
                    <a:lstStyle/>
                    <a:p>
                      <a:pPr algn="just" fontAlgn="base">
                        <a:lnSpc>
                          <a:spcPct val="150000"/>
                        </a:lnSpc>
                        <a:spcAft>
                          <a:spcPts val="800"/>
                        </a:spcAft>
                        <a:buNone/>
                      </a:pPr>
                      <a:r>
                        <a:rPr lang="es-ES"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1499</a:t>
                      </a:r>
                      <a:endParaRPr lang="es-ES" sz="11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buNone/>
                      </a:pPr>
                      <a:endParaRPr lang="es-ES" sz="1100">
                        <a:effectLst/>
                        <a:latin typeface="Calibri" panose="020F0502020204030204" pitchFamily="34" charset="0"/>
                        <a:cs typeface="Times New Roman" panose="02020603050405020304" pitchFamily="18" charset="0"/>
                      </a:endParaRPr>
                    </a:p>
                  </a:txBody>
                  <a:tcPr marL="44450" marR="44450" marT="0" marB="0">
                    <a:lnL>
                      <a:noFill/>
                    </a:lnL>
                    <a:lnR>
                      <a:noFill/>
                    </a:lnR>
                    <a:lnT>
                      <a:noFill/>
                    </a:lnT>
                    <a:lnB>
                      <a:noFill/>
                    </a:lnB>
                    <a:noFill/>
                  </a:tcPr>
                </a:tc>
                <a:extLst>
                  <a:ext uri="{0D108BD9-81ED-4DB2-BD59-A6C34878D82A}">
                    <a16:rowId xmlns:a16="http://schemas.microsoft.com/office/drawing/2014/main" val="3122406562"/>
                  </a:ext>
                </a:extLst>
              </a:tr>
              <a:tr h="540136">
                <a:tc>
                  <a:txBody>
                    <a:bodyPr/>
                    <a:lstStyle/>
                    <a:p>
                      <a:pPr algn="just" fontAlgn="base">
                        <a:lnSpc>
                          <a:spcPct val="150000"/>
                        </a:lnSpc>
                        <a:spcAft>
                          <a:spcPts val="800"/>
                        </a:spcAft>
                        <a:buNone/>
                      </a:pPr>
                      <a:r>
                        <a:rPr lang="es-ES"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Subjective Well-being</a:t>
                      </a:r>
                      <a:endParaRPr lang="es-ES" sz="11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buNone/>
                      </a:pPr>
                      <a:endParaRPr lang="es-ES" sz="1100">
                        <a:effectLst/>
                        <a:latin typeface="Calibri" panose="020F0502020204030204" pitchFamily="34" charset="0"/>
                        <a:cs typeface="Times New Roman" panose="02020603050405020304" pitchFamily="18" charset="0"/>
                      </a:endParaRPr>
                    </a:p>
                  </a:txBody>
                  <a:tcPr marL="44450" marR="44450" marT="0" marB="0" anchor="ctr">
                    <a:lnL>
                      <a:noFill/>
                    </a:lnL>
                    <a:lnR>
                      <a:noFill/>
                    </a:lnR>
                    <a:lnT>
                      <a:noFill/>
                    </a:lnT>
                    <a:lnB>
                      <a:noFill/>
                    </a:lnB>
                    <a:noFill/>
                  </a:tcPr>
                </a:tc>
                <a:tc>
                  <a:txBody>
                    <a:bodyPr/>
                    <a:lstStyle/>
                    <a:p>
                      <a:pPr algn="just" fontAlgn="base">
                        <a:lnSpc>
                          <a:spcPct val="150000"/>
                        </a:lnSpc>
                        <a:spcAft>
                          <a:spcPts val="800"/>
                        </a:spcAft>
                        <a:buNone/>
                      </a:pPr>
                      <a:r>
                        <a:rPr lang="es-ES"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7.79</a:t>
                      </a:r>
                      <a:endParaRPr lang="es-ES" sz="11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buNone/>
                      </a:pPr>
                      <a:endParaRPr lang="es-ES" sz="1100">
                        <a:effectLst/>
                        <a:latin typeface="Calibri" panose="020F0502020204030204" pitchFamily="34" charset="0"/>
                        <a:cs typeface="Times New Roman" panose="02020603050405020304" pitchFamily="18" charset="0"/>
                      </a:endParaRPr>
                    </a:p>
                  </a:txBody>
                  <a:tcPr marL="44450" marR="44450" marT="0" marB="0">
                    <a:lnL>
                      <a:noFill/>
                    </a:lnL>
                    <a:lnR>
                      <a:noFill/>
                    </a:lnR>
                    <a:lnT>
                      <a:noFill/>
                    </a:lnT>
                    <a:lnB>
                      <a:noFill/>
                    </a:lnB>
                    <a:noFill/>
                  </a:tcPr>
                </a:tc>
                <a:tc>
                  <a:txBody>
                    <a:bodyPr/>
                    <a:lstStyle/>
                    <a:p>
                      <a:pPr algn="just" fontAlgn="base">
                        <a:lnSpc>
                          <a:spcPct val="150000"/>
                        </a:lnSpc>
                        <a:spcAft>
                          <a:spcPts val="800"/>
                        </a:spcAft>
                        <a:buNone/>
                      </a:pPr>
                      <a:r>
                        <a:rPr lang="es-ES"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1.65</a:t>
                      </a:r>
                      <a:endParaRPr lang="es-ES" sz="11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buNone/>
                      </a:pPr>
                      <a:endParaRPr lang="es-ES" sz="1100">
                        <a:effectLst/>
                        <a:latin typeface="Calibri" panose="020F0502020204030204" pitchFamily="34" charset="0"/>
                        <a:cs typeface="Times New Roman" panose="02020603050405020304" pitchFamily="18" charset="0"/>
                      </a:endParaRPr>
                    </a:p>
                  </a:txBody>
                  <a:tcPr marL="44450" marR="44450" marT="0" marB="0">
                    <a:lnL>
                      <a:noFill/>
                    </a:lnL>
                    <a:lnR>
                      <a:noFill/>
                    </a:lnR>
                    <a:lnT>
                      <a:noFill/>
                    </a:lnT>
                    <a:lnB>
                      <a:noFill/>
                    </a:lnB>
                    <a:noFill/>
                  </a:tcPr>
                </a:tc>
                <a:tc>
                  <a:txBody>
                    <a:bodyPr/>
                    <a:lstStyle/>
                    <a:p>
                      <a:pPr algn="just" fontAlgn="base">
                        <a:lnSpc>
                          <a:spcPct val="150000"/>
                        </a:lnSpc>
                        <a:spcAft>
                          <a:spcPts val="800"/>
                        </a:spcAft>
                        <a:buNone/>
                      </a:pPr>
                      <a:r>
                        <a:rPr lang="es-ES"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a:t>
                      </a:r>
                      <a:endParaRPr lang="es-ES" sz="11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buNone/>
                      </a:pPr>
                      <a:endParaRPr lang="es-ES" sz="1100">
                        <a:effectLst/>
                        <a:latin typeface="Calibri" panose="020F0502020204030204" pitchFamily="34" charset="0"/>
                        <a:cs typeface="Times New Roman" panose="02020603050405020304" pitchFamily="18" charset="0"/>
                      </a:endParaRPr>
                    </a:p>
                  </a:txBody>
                  <a:tcPr marL="44450" marR="44450" marT="0" marB="0">
                    <a:lnL>
                      <a:noFill/>
                    </a:lnL>
                    <a:lnR>
                      <a:noFill/>
                    </a:lnR>
                    <a:lnT>
                      <a:noFill/>
                    </a:lnT>
                    <a:lnB>
                      <a:noFill/>
                    </a:lnB>
                    <a:noFill/>
                  </a:tcPr>
                </a:tc>
                <a:tc>
                  <a:txBody>
                    <a:bodyPr/>
                    <a:lstStyle/>
                    <a:p>
                      <a:pPr algn="just" fontAlgn="base">
                        <a:lnSpc>
                          <a:spcPct val="150000"/>
                        </a:lnSpc>
                        <a:spcAft>
                          <a:spcPts val="800"/>
                        </a:spcAft>
                        <a:buNone/>
                      </a:pPr>
                      <a:r>
                        <a:rPr lang="es-ES"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10</a:t>
                      </a:r>
                      <a:endParaRPr lang="es-ES" sz="11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buNone/>
                      </a:pPr>
                      <a:endParaRPr lang="es-ES" sz="1100">
                        <a:effectLst/>
                        <a:latin typeface="Calibri" panose="020F0502020204030204" pitchFamily="34" charset="0"/>
                        <a:cs typeface="Times New Roman" panose="02020603050405020304" pitchFamily="18" charset="0"/>
                      </a:endParaRPr>
                    </a:p>
                  </a:txBody>
                  <a:tcPr marL="44450" marR="44450" marT="0" marB="0">
                    <a:lnL>
                      <a:noFill/>
                    </a:lnL>
                    <a:lnR>
                      <a:noFill/>
                    </a:lnR>
                    <a:lnT>
                      <a:noFill/>
                    </a:lnT>
                    <a:lnB>
                      <a:noFill/>
                    </a:lnB>
                    <a:noFill/>
                  </a:tcPr>
                </a:tc>
                <a:tc>
                  <a:txBody>
                    <a:bodyPr/>
                    <a:lstStyle/>
                    <a:p>
                      <a:pPr algn="just" fontAlgn="base">
                        <a:lnSpc>
                          <a:spcPct val="150000"/>
                        </a:lnSpc>
                        <a:spcAft>
                          <a:spcPts val="800"/>
                        </a:spcAft>
                        <a:buNone/>
                      </a:pPr>
                      <a:r>
                        <a:rPr lang="es-ES"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1501</a:t>
                      </a:r>
                      <a:endParaRPr lang="es-ES" sz="11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buNone/>
                      </a:pPr>
                      <a:endParaRPr lang="es-ES" sz="1100">
                        <a:effectLst/>
                        <a:latin typeface="Calibri" panose="020F0502020204030204" pitchFamily="34" charset="0"/>
                        <a:cs typeface="Times New Roman" panose="02020603050405020304" pitchFamily="18" charset="0"/>
                      </a:endParaRPr>
                    </a:p>
                  </a:txBody>
                  <a:tcPr marL="44450" marR="44450" marT="0" marB="0">
                    <a:lnL>
                      <a:noFill/>
                    </a:lnL>
                    <a:lnR>
                      <a:noFill/>
                    </a:lnR>
                    <a:lnT>
                      <a:noFill/>
                    </a:lnT>
                    <a:lnB>
                      <a:noFill/>
                    </a:lnB>
                    <a:noFill/>
                  </a:tcPr>
                </a:tc>
                <a:extLst>
                  <a:ext uri="{0D108BD9-81ED-4DB2-BD59-A6C34878D82A}">
                    <a16:rowId xmlns:a16="http://schemas.microsoft.com/office/drawing/2014/main" val="1595614627"/>
                  </a:ext>
                </a:extLst>
              </a:tr>
              <a:tr h="540136">
                <a:tc>
                  <a:txBody>
                    <a:bodyPr/>
                    <a:lstStyle/>
                    <a:p>
                      <a:pPr algn="just" fontAlgn="base">
                        <a:lnSpc>
                          <a:spcPct val="150000"/>
                        </a:lnSpc>
                        <a:spcAft>
                          <a:spcPts val="800"/>
                        </a:spcAft>
                        <a:buNone/>
                      </a:pPr>
                      <a:r>
                        <a:rPr lang="es-ES"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Labour situation</a:t>
                      </a:r>
                      <a:endParaRPr lang="es-ES" sz="11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buNone/>
                      </a:pPr>
                      <a:endParaRPr lang="es-ES" sz="1100">
                        <a:effectLst/>
                        <a:latin typeface="Calibri" panose="020F0502020204030204" pitchFamily="34" charset="0"/>
                        <a:cs typeface="Times New Roman" panose="02020603050405020304" pitchFamily="18" charset="0"/>
                      </a:endParaRPr>
                    </a:p>
                  </a:txBody>
                  <a:tcPr marL="44450" marR="44450" marT="0" marB="0" anchor="ctr">
                    <a:lnL>
                      <a:noFill/>
                    </a:lnL>
                    <a:lnR>
                      <a:noFill/>
                    </a:lnR>
                    <a:lnT>
                      <a:noFill/>
                    </a:lnT>
                    <a:lnB>
                      <a:noFill/>
                    </a:lnB>
                    <a:noFill/>
                  </a:tcPr>
                </a:tc>
                <a:tc>
                  <a:txBody>
                    <a:bodyPr/>
                    <a:lstStyle/>
                    <a:p>
                      <a:pPr algn="just" fontAlgn="base">
                        <a:lnSpc>
                          <a:spcPct val="150000"/>
                        </a:lnSpc>
                        <a:spcAft>
                          <a:spcPts val="800"/>
                        </a:spcAft>
                        <a:buNone/>
                      </a:pPr>
                      <a:r>
                        <a:rPr lang="es-ES"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4.48</a:t>
                      </a:r>
                      <a:endParaRPr lang="es-ES" sz="11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buNone/>
                      </a:pPr>
                      <a:endParaRPr lang="es-ES" sz="1100">
                        <a:effectLst/>
                        <a:latin typeface="Calibri" panose="020F0502020204030204" pitchFamily="34" charset="0"/>
                        <a:cs typeface="Times New Roman" panose="02020603050405020304" pitchFamily="18" charset="0"/>
                      </a:endParaRPr>
                    </a:p>
                  </a:txBody>
                  <a:tcPr marL="44450" marR="44450" marT="0" marB="0">
                    <a:lnL>
                      <a:noFill/>
                    </a:lnL>
                    <a:lnR>
                      <a:noFill/>
                    </a:lnR>
                    <a:lnT>
                      <a:noFill/>
                    </a:lnT>
                    <a:lnB>
                      <a:noFill/>
                    </a:lnB>
                    <a:noFill/>
                  </a:tcPr>
                </a:tc>
                <a:tc>
                  <a:txBody>
                    <a:bodyPr/>
                    <a:lstStyle/>
                    <a:p>
                      <a:pPr algn="just" fontAlgn="base">
                        <a:lnSpc>
                          <a:spcPct val="150000"/>
                        </a:lnSpc>
                        <a:spcAft>
                          <a:spcPts val="800"/>
                        </a:spcAft>
                        <a:buNone/>
                      </a:pPr>
                      <a:r>
                        <a:rPr lang="es-ES"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1.69</a:t>
                      </a:r>
                      <a:endParaRPr lang="es-ES" sz="11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buNone/>
                      </a:pPr>
                      <a:endParaRPr lang="es-ES" sz="1100">
                        <a:effectLst/>
                        <a:latin typeface="Calibri" panose="020F0502020204030204" pitchFamily="34" charset="0"/>
                        <a:cs typeface="Times New Roman" panose="02020603050405020304" pitchFamily="18" charset="0"/>
                      </a:endParaRPr>
                    </a:p>
                  </a:txBody>
                  <a:tcPr marL="44450" marR="44450" marT="0" marB="0">
                    <a:lnL>
                      <a:noFill/>
                    </a:lnL>
                    <a:lnR>
                      <a:noFill/>
                    </a:lnR>
                    <a:lnT>
                      <a:noFill/>
                    </a:lnT>
                    <a:lnB>
                      <a:noFill/>
                    </a:lnB>
                    <a:noFill/>
                  </a:tcPr>
                </a:tc>
                <a:tc>
                  <a:txBody>
                    <a:bodyPr/>
                    <a:lstStyle/>
                    <a:p>
                      <a:pPr algn="just" fontAlgn="base">
                        <a:lnSpc>
                          <a:spcPct val="150000"/>
                        </a:lnSpc>
                        <a:spcAft>
                          <a:spcPts val="800"/>
                        </a:spcAft>
                        <a:buNone/>
                      </a:pPr>
                      <a:r>
                        <a:rPr lang="es-ES"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a:t>
                      </a:r>
                      <a:endParaRPr lang="es-ES" sz="11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buNone/>
                      </a:pPr>
                      <a:endParaRPr lang="es-ES" sz="1100">
                        <a:effectLst/>
                        <a:latin typeface="Calibri" panose="020F0502020204030204" pitchFamily="34" charset="0"/>
                        <a:cs typeface="Times New Roman" panose="02020603050405020304" pitchFamily="18" charset="0"/>
                      </a:endParaRPr>
                    </a:p>
                  </a:txBody>
                  <a:tcPr marL="44450" marR="44450" marT="0" marB="0">
                    <a:lnL>
                      <a:noFill/>
                    </a:lnL>
                    <a:lnR>
                      <a:noFill/>
                    </a:lnR>
                    <a:lnT>
                      <a:noFill/>
                    </a:lnT>
                    <a:lnB>
                      <a:noFill/>
                    </a:lnB>
                    <a:noFill/>
                  </a:tcPr>
                </a:tc>
                <a:tc>
                  <a:txBody>
                    <a:bodyPr/>
                    <a:lstStyle/>
                    <a:p>
                      <a:pPr algn="just" fontAlgn="base">
                        <a:lnSpc>
                          <a:spcPct val="150000"/>
                        </a:lnSpc>
                        <a:spcAft>
                          <a:spcPts val="800"/>
                        </a:spcAft>
                        <a:buNone/>
                      </a:pPr>
                      <a:r>
                        <a:rPr lang="es-ES"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9</a:t>
                      </a:r>
                      <a:endParaRPr lang="es-ES" sz="11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buNone/>
                      </a:pPr>
                      <a:endParaRPr lang="es-ES" sz="1100">
                        <a:effectLst/>
                        <a:latin typeface="Calibri" panose="020F0502020204030204" pitchFamily="34" charset="0"/>
                        <a:cs typeface="Times New Roman" panose="02020603050405020304" pitchFamily="18" charset="0"/>
                      </a:endParaRPr>
                    </a:p>
                  </a:txBody>
                  <a:tcPr marL="44450" marR="44450" marT="0" marB="0">
                    <a:lnL>
                      <a:noFill/>
                    </a:lnL>
                    <a:lnR>
                      <a:noFill/>
                    </a:lnR>
                    <a:lnT>
                      <a:noFill/>
                    </a:lnT>
                    <a:lnB>
                      <a:noFill/>
                    </a:lnB>
                    <a:noFill/>
                  </a:tcPr>
                </a:tc>
                <a:tc>
                  <a:txBody>
                    <a:bodyPr/>
                    <a:lstStyle/>
                    <a:p>
                      <a:pPr algn="just" fontAlgn="base">
                        <a:lnSpc>
                          <a:spcPct val="150000"/>
                        </a:lnSpc>
                        <a:spcAft>
                          <a:spcPts val="800"/>
                        </a:spcAft>
                        <a:buNone/>
                      </a:pPr>
                      <a:r>
                        <a:rPr lang="es-ES"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1501</a:t>
                      </a:r>
                      <a:endParaRPr lang="es-ES" sz="11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buNone/>
                      </a:pPr>
                      <a:endParaRPr lang="es-ES" sz="1100">
                        <a:effectLst/>
                        <a:latin typeface="Calibri" panose="020F0502020204030204" pitchFamily="34" charset="0"/>
                        <a:cs typeface="Times New Roman" panose="02020603050405020304" pitchFamily="18" charset="0"/>
                      </a:endParaRPr>
                    </a:p>
                  </a:txBody>
                  <a:tcPr marL="44450" marR="44450" marT="0" marB="0">
                    <a:lnL>
                      <a:noFill/>
                    </a:lnL>
                    <a:lnR>
                      <a:noFill/>
                    </a:lnR>
                    <a:lnT>
                      <a:noFill/>
                    </a:lnT>
                    <a:lnB>
                      <a:noFill/>
                    </a:lnB>
                    <a:noFill/>
                  </a:tcPr>
                </a:tc>
                <a:extLst>
                  <a:ext uri="{0D108BD9-81ED-4DB2-BD59-A6C34878D82A}">
                    <a16:rowId xmlns:a16="http://schemas.microsoft.com/office/drawing/2014/main" val="1147314787"/>
                  </a:ext>
                </a:extLst>
              </a:tr>
              <a:tr h="540136">
                <a:tc>
                  <a:txBody>
                    <a:bodyPr/>
                    <a:lstStyle/>
                    <a:p>
                      <a:pPr algn="just" fontAlgn="base">
                        <a:lnSpc>
                          <a:spcPct val="150000"/>
                        </a:lnSpc>
                        <a:spcAft>
                          <a:spcPts val="800"/>
                        </a:spcAft>
                        <a:buNone/>
                      </a:pPr>
                      <a:r>
                        <a:rPr lang="en-US"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Income</a:t>
                      </a:r>
                      <a:endParaRPr lang="es-ES" sz="11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buNone/>
                      </a:pPr>
                      <a:endParaRPr lang="es-ES" sz="1100">
                        <a:effectLst/>
                        <a:latin typeface="Calibri" panose="020F0502020204030204" pitchFamily="34" charset="0"/>
                        <a:cs typeface="Times New Roman" panose="02020603050405020304" pitchFamily="18" charset="0"/>
                      </a:endParaRPr>
                    </a:p>
                  </a:txBody>
                  <a:tcPr marL="44450" marR="44450" marT="0" marB="0" anchor="b">
                    <a:lnL>
                      <a:noFill/>
                    </a:lnL>
                    <a:lnR>
                      <a:noFill/>
                    </a:lnR>
                    <a:lnT>
                      <a:noFill/>
                    </a:lnT>
                    <a:lnB w="38100" cap="flat" cmpd="sng" algn="ctr">
                      <a:solidFill>
                        <a:srgbClr val="000000"/>
                      </a:solidFill>
                      <a:prstDash val="solid"/>
                      <a:round/>
                      <a:headEnd type="none" w="med" len="med"/>
                      <a:tailEnd type="none" w="med" len="med"/>
                    </a:lnB>
                    <a:noFill/>
                  </a:tcPr>
                </a:tc>
                <a:tc>
                  <a:txBody>
                    <a:bodyPr/>
                    <a:lstStyle/>
                    <a:p>
                      <a:pPr algn="just" fontAlgn="base">
                        <a:lnSpc>
                          <a:spcPct val="150000"/>
                        </a:lnSpc>
                        <a:spcAft>
                          <a:spcPts val="800"/>
                        </a:spcAft>
                        <a:buNone/>
                      </a:pPr>
                      <a:r>
                        <a:rPr lang="es-ES"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4.68</a:t>
                      </a:r>
                      <a:endParaRPr lang="es-ES" sz="11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buNone/>
                      </a:pPr>
                      <a:endParaRPr lang="es-ES" sz="1100">
                        <a:effectLst/>
                        <a:latin typeface="Calibri" panose="020F0502020204030204" pitchFamily="34" charset="0"/>
                        <a:cs typeface="Times New Roman" panose="02020603050405020304" pitchFamily="18" charset="0"/>
                      </a:endParaRPr>
                    </a:p>
                  </a:txBody>
                  <a:tcPr marL="44450" marR="44450" marT="0" marB="0" anchor="b">
                    <a:lnL>
                      <a:noFill/>
                    </a:lnL>
                    <a:lnR>
                      <a:noFill/>
                    </a:lnR>
                    <a:lnT>
                      <a:noFill/>
                    </a:lnT>
                    <a:lnB w="38100" cap="flat" cmpd="sng" algn="ctr">
                      <a:solidFill>
                        <a:srgbClr val="000000"/>
                      </a:solidFill>
                      <a:prstDash val="solid"/>
                      <a:round/>
                      <a:headEnd type="none" w="med" len="med"/>
                      <a:tailEnd type="none" w="med" len="med"/>
                    </a:lnB>
                    <a:noFill/>
                  </a:tcPr>
                </a:tc>
                <a:tc>
                  <a:txBody>
                    <a:bodyPr/>
                    <a:lstStyle/>
                    <a:p>
                      <a:pPr algn="just" fontAlgn="base">
                        <a:lnSpc>
                          <a:spcPct val="150000"/>
                        </a:lnSpc>
                        <a:spcAft>
                          <a:spcPts val="800"/>
                        </a:spcAft>
                        <a:buNone/>
                      </a:pPr>
                      <a:r>
                        <a:rPr lang="es-ES"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1.92</a:t>
                      </a:r>
                      <a:endParaRPr lang="es-ES" sz="11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buNone/>
                      </a:pPr>
                      <a:endParaRPr lang="es-ES" sz="1100">
                        <a:effectLst/>
                        <a:latin typeface="Calibri" panose="020F0502020204030204" pitchFamily="34" charset="0"/>
                        <a:cs typeface="Times New Roman" panose="02020603050405020304" pitchFamily="18" charset="0"/>
                      </a:endParaRPr>
                    </a:p>
                  </a:txBody>
                  <a:tcPr marL="44450" marR="44450" marT="0" marB="0" anchor="b">
                    <a:lnL>
                      <a:noFill/>
                    </a:lnL>
                    <a:lnR>
                      <a:noFill/>
                    </a:lnR>
                    <a:lnT>
                      <a:noFill/>
                    </a:lnT>
                    <a:lnB w="38100" cap="flat" cmpd="sng" algn="ctr">
                      <a:solidFill>
                        <a:srgbClr val="000000"/>
                      </a:solidFill>
                      <a:prstDash val="solid"/>
                      <a:round/>
                      <a:headEnd type="none" w="med" len="med"/>
                      <a:tailEnd type="none" w="med" len="med"/>
                    </a:lnB>
                    <a:noFill/>
                  </a:tcPr>
                </a:tc>
                <a:tc>
                  <a:txBody>
                    <a:bodyPr/>
                    <a:lstStyle/>
                    <a:p>
                      <a:pPr algn="just" fontAlgn="base">
                        <a:lnSpc>
                          <a:spcPct val="150000"/>
                        </a:lnSpc>
                        <a:spcAft>
                          <a:spcPts val="800"/>
                        </a:spcAft>
                        <a:buNone/>
                      </a:pPr>
                      <a:r>
                        <a:rPr lang="es-ES"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a:t>
                      </a:r>
                      <a:endParaRPr lang="es-ES" sz="11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buNone/>
                      </a:pPr>
                      <a:endParaRPr lang="es-ES" sz="1100">
                        <a:effectLst/>
                        <a:latin typeface="Calibri" panose="020F0502020204030204" pitchFamily="34" charset="0"/>
                        <a:cs typeface="Times New Roman" panose="02020603050405020304" pitchFamily="18" charset="0"/>
                      </a:endParaRPr>
                    </a:p>
                  </a:txBody>
                  <a:tcPr marL="44450" marR="44450" marT="0" marB="0" anchor="b">
                    <a:lnL>
                      <a:noFill/>
                    </a:lnL>
                    <a:lnR>
                      <a:noFill/>
                    </a:lnR>
                    <a:lnT>
                      <a:noFill/>
                    </a:lnT>
                    <a:lnB w="38100" cap="flat" cmpd="sng" algn="ctr">
                      <a:solidFill>
                        <a:srgbClr val="000000"/>
                      </a:solidFill>
                      <a:prstDash val="solid"/>
                      <a:round/>
                      <a:headEnd type="none" w="med" len="med"/>
                      <a:tailEnd type="none" w="med" len="med"/>
                    </a:lnB>
                    <a:noFill/>
                  </a:tcPr>
                </a:tc>
                <a:tc>
                  <a:txBody>
                    <a:bodyPr/>
                    <a:lstStyle/>
                    <a:p>
                      <a:pPr algn="just" fontAlgn="base">
                        <a:lnSpc>
                          <a:spcPct val="150000"/>
                        </a:lnSpc>
                        <a:spcAft>
                          <a:spcPts val="800"/>
                        </a:spcAft>
                        <a:buNone/>
                      </a:pPr>
                      <a:r>
                        <a:rPr lang="es-ES"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9</a:t>
                      </a:r>
                      <a:endParaRPr lang="es-ES" sz="11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buNone/>
                      </a:pPr>
                      <a:endParaRPr lang="es-ES" sz="1100">
                        <a:effectLst/>
                        <a:latin typeface="Calibri" panose="020F0502020204030204" pitchFamily="34" charset="0"/>
                        <a:cs typeface="Times New Roman" panose="02020603050405020304" pitchFamily="18" charset="0"/>
                      </a:endParaRPr>
                    </a:p>
                  </a:txBody>
                  <a:tcPr marL="44450" marR="44450" marT="0" marB="0" anchor="b">
                    <a:lnL>
                      <a:noFill/>
                    </a:lnL>
                    <a:lnR>
                      <a:noFill/>
                    </a:lnR>
                    <a:lnT>
                      <a:noFill/>
                    </a:lnT>
                    <a:lnB w="38100" cap="flat" cmpd="sng" algn="ctr">
                      <a:solidFill>
                        <a:srgbClr val="000000"/>
                      </a:solidFill>
                      <a:prstDash val="solid"/>
                      <a:round/>
                      <a:headEnd type="none" w="med" len="med"/>
                      <a:tailEnd type="none" w="med" len="med"/>
                    </a:lnB>
                    <a:noFill/>
                  </a:tcPr>
                </a:tc>
                <a:tc>
                  <a:txBody>
                    <a:bodyPr/>
                    <a:lstStyle/>
                    <a:p>
                      <a:pPr algn="just" fontAlgn="base">
                        <a:lnSpc>
                          <a:spcPct val="150000"/>
                        </a:lnSpc>
                        <a:spcAft>
                          <a:spcPts val="800"/>
                        </a:spcAft>
                        <a:buNone/>
                      </a:pPr>
                      <a:r>
                        <a:rPr lang="es-ES" sz="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1343</a:t>
                      </a:r>
                      <a:endParaRPr lang="es-ES"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buNone/>
                      </a:pPr>
                      <a:endParaRPr lang="es-ES" sz="1100" dirty="0">
                        <a:effectLst/>
                        <a:latin typeface="Calibri" panose="020F0502020204030204" pitchFamily="34" charset="0"/>
                        <a:cs typeface="Times New Roman" panose="02020603050405020304" pitchFamily="18" charset="0"/>
                      </a:endParaRPr>
                    </a:p>
                  </a:txBody>
                  <a:tcPr marL="44450" marR="44450" marT="0" marB="0" anchor="b">
                    <a:lnL>
                      <a:noFill/>
                    </a:lnL>
                    <a:lnR>
                      <a:noFill/>
                    </a:lnR>
                    <a:lnT>
                      <a:noFill/>
                    </a:lnT>
                    <a:lnB w="381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511277752"/>
                  </a:ext>
                </a:extLst>
              </a:tr>
            </a:tbl>
          </a:graphicData>
        </a:graphic>
      </p:graphicFrame>
      <p:sp>
        <p:nvSpPr>
          <p:cNvPr id="5" name="11 CuadroTexto">
            <a:extLst>
              <a:ext uri="{FF2B5EF4-FFF2-40B4-BE49-F238E27FC236}">
                <a16:creationId xmlns:a16="http://schemas.microsoft.com/office/drawing/2014/main" id="{A87FAE41-5FBB-8C60-41D0-EBFDE19E67A2}"/>
              </a:ext>
            </a:extLst>
          </p:cNvPr>
          <p:cNvSpPr txBox="1">
            <a:spLocks noChangeArrowheads="1"/>
          </p:cNvSpPr>
          <p:nvPr/>
        </p:nvSpPr>
        <p:spPr bwMode="auto">
          <a:xfrm>
            <a:off x="7164288" y="116632"/>
            <a:ext cx="1763688" cy="276999"/>
          </a:xfrm>
          <a:prstGeom prst="rect">
            <a:avLst/>
          </a:prstGeom>
          <a:noFill/>
          <a:ln w="9525">
            <a:noFill/>
            <a:miter lim="800000"/>
            <a:headEnd/>
            <a:tailEnd/>
          </a:ln>
        </p:spPr>
        <p:txBody>
          <a:bodyPr wrap="square">
            <a:spAutoFit/>
          </a:bodyPr>
          <a:lstStyle/>
          <a:p>
            <a:pPr algn="r"/>
            <a:r>
              <a:rPr lang="es-ES" sz="1200" u="none" cap="small" dirty="0">
                <a:solidFill>
                  <a:schemeClr val="bg1"/>
                </a:solidFill>
                <a:cs typeface="Times New Roman" panose="02020603050405020304" pitchFamily="18" charset="0"/>
              </a:rPr>
              <a:t>Data and </a:t>
            </a:r>
            <a:r>
              <a:rPr lang="es-ES" sz="1200" u="none" cap="small" dirty="0" err="1">
                <a:solidFill>
                  <a:schemeClr val="bg1"/>
                </a:solidFill>
                <a:cs typeface="Times New Roman" panose="02020603050405020304" pitchFamily="18" charset="0"/>
              </a:rPr>
              <a:t>Metodology</a:t>
            </a:r>
            <a:endParaRPr lang="es-ES" sz="1200" u="none" cap="small" dirty="0">
              <a:solidFill>
                <a:schemeClr val="bg1"/>
              </a:solidFill>
              <a:cs typeface="Times New Roman" panose="02020603050405020304" pitchFamily="18" charset="0"/>
            </a:endParaRPr>
          </a:p>
        </p:txBody>
      </p:sp>
    </p:spTree>
    <p:extLst>
      <p:ext uri="{BB962C8B-B14F-4D97-AF65-F5344CB8AC3E}">
        <p14:creationId xmlns:p14="http://schemas.microsoft.com/office/powerpoint/2010/main" val="964074780"/>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D59366-BDAC-257A-7CB4-0AE080F9F36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3A29825-7E4C-BCE6-FACB-85B8043E1272}"/>
              </a:ext>
            </a:extLst>
          </p:cNvPr>
          <p:cNvSpPr>
            <a:spLocks noGrp="1"/>
          </p:cNvSpPr>
          <p:nvPr>
            <p:ph type="title"/>
          </p:nvPr>
        </p:nvSpPr>
        <p:spPr>
          <a:xfrm>
            <a:off x="359499" y="899046"/>
            <a:ext cx="8759639" cy="994172"/>
          </a:xfrm>
        </p:spPr>
        <p:txBody>
          <a:bodyPr>
            <a:normAutofit/>
          </a:bodyPr>
          <a:lstStyle/>
          <a:p>
            <a:r>
              <a:rPr lang="es-MX" sz="1600" dirty="0">
                <a:latin typeface="Trebuchet MS" panose="020B0703020202090204" pitchFamily="34" charset="0"/>
              </a:rPr>
              <a:t>HYPOTHESES</a:t>
            </a:r>
          </a:p>
        </p:txBody>
      </p:sp>
      <p:sp>
        <p:nvSpPr>
          <p:cNvPr id="3" name="Content Placeholder 2">
            <a:extLst>
              <a:ext uri="{FF2B5EF4-FFF2-40B4-BE49-F238E27FC236}">
                <a16:creationId xmlns:a16="http://schemas.microsoft.com/office/drawing/2014/main" id="{9D1A58F9-7CC3-0235-4207-73AF538BFDE0}"/>
              </a:ext>
            </a:extLst>
          </p:cNvPr>
          <p:cNvSpPr>
            <a:spLocks noGrp="1"/>
          </p:cNvSpPr>
          <p:nvPr>
            <p:ph idx="1"/>
          </p:nvPr>
        </p:nvSpPr>
        <p:spPr>
          <a:xfrm>
            <a:off x="628648" y="1700808"/>
            <a:ext cx="7903791" cy="4258146"/>
          </a:xfrm>
        </p:spPr>
        <p:txBody>
          <a:bodyPr>
            <a:normAutofit fontScale="92500" lnSpcReduction="10000"/>
          </a:bodyPr>
          <a:lstStyle/>
          <a:p>
            <a:r>
              <a:rPr lang="en-US" sz="1600" b="1" kern="1200" dirty="0">
                <a:latin typeface="Trebuchet MS" pitchFamily="34" charset="0"/>
              </a:rPr>
              <a:t>H1</a:t>
            </a:r>
            <a:r>
              <a:rPr lang="en-US" sz="1600" kern="1200" dirty="0">
                <a:latin typeface="Trebuchet MS" pitchFamily="34" charset="0"/>
              </a:rPr>
              <a:t>: Access to infrastructure improves subjective well-being indirectly through its positive effect on capabilities. This mediating relationship is tested using a statistical mediation model.</a:t>
            </a:r>
          </a:p>
          <a:p>
            <a:endParaRPr lang="es-ES" sz="1600" kern="1200" dirty="0">
              <a:latin typeface="Trebuchet MS" pitchFamily="34" charset="0"/>
            </a:endParaRPr>
          </a:p>
          <a:p>
            <a:r>
              <a:rPr lang="en-US" sz="1600" b="1" kern="1200" dirty="0">
                <a:latin typeface="Trebuchet MS" pitchFamily="34" charset="0"/>
              </a:rPr>
              <a:t>H2</a:t>
            </a:r>
            <a:r>
              <a:rPr lang="en-US" sz="1600" kern="1200" dirty="0">
                <a:latin typeface="Trebuchet MS" pitchFamily="34" charset="0"/>
              </a:rPr>
              <a:t>: The effect of infrastructure access (except industrial parks) on subjective well-being is greater for women than for men, reflecting gender-based differences in baseline capability conditions and structural constraints.</a:t>
            </a:r>
            <a:endParaRPr lang="es-ES" sz="1400" kern="1200" dirty="0">
              <a:latin typeface="Trebuchet MS" pitchFamily="34" charset="0"/>
            </a:endParaRPr>
          </a:p>
          <a:p>
            <a:pPr marL="0" indent="0">
              <a:buNone/>
            </a:pPr>
            <a:endParaRPr lang="es-ES" sz="1600" kern="1200" dirty="0">
              <a:latin typeface="Trebuchet MS" pitchFamily="34" charset="0"/>
            </a:endParaRPr>
          </a:p>
          <a:p>
            <a:pPr marL="0" indent="0">
              <a:buNone/>
            </a:pPr>
            <a:r>
              <a:rPr lang="en-US" sz="1600" kern="1200" dirty="0">
                <a:latin typeface="Trebuchet MS" pitchFamily="34" charset="0"/>
              </a:rPr>
              <a:t>	</a:t>
            </a:r>
          </a:p>
          <a:p>
            <a:r>
              <a:rPr lang="en-US" sz="1600" b="1" kern="1200" dirty="0">
                <a:latin typeface="Trebuchet MS" pitchFamily="34" charset="0"/>
              </a:rPr>
              <a:t>H3</a:t>
            </a:r>
            <a:r>
              <a:rPr lang="en-US" sz="1600" kern="1200" dirty="0">
                <a:latin typeface="Trebuchet MS" pitchFamily="34" charset="0"/>
              </a:rPr>
              <a:t>: The contribution of each infrastructure h (except industrial parks) to the improvement of each capability k is greater for women than for men. This reflects the potentially transformative role of infrastructure in enhancing women's capabilities.</a:t>
            </a:r>
          </a:p>
          <a:p>
            <a:pPr marL="0" indent="0">
              <a:buNone/>
            </a:pPr>
            <a:endParaRPr lang="es-ES" sz="1600" kern="1200" dirty="0">
              <a:latin typeface="Trebuchet MS" pitchFamily="34" charset="0"/>
            </a:endParaRPr>
          </a:p>
          <a:p>
            <a:pPr marL="0" indent="0">
              <a:buNone/>
            </a:pPr>
            <a:endParaRPr lang="es-ES" sz="1600" kern="1200" dirty="0">
              <a:latin typeface="Trebuchet MS" pitchFamily="34" charset="0"/>
            </a:endParaRPr>
          </a:p>
          <a:p>
            <a:r>
              <a:rPr lang="en-US" sz="1600" b="1" kern="1200" dirty="0">
                <a:latin typeface="Trebuchet MS" pitchFamily="34" charset="0"/>
                <a:ea typeface="+mn-ea"/>
                <a:cs typeface="+mn-cs"/>
              </a:rPr>
              <a:t>H4</a:t>
            </a:r>
            <a:r>
              <a:rPr lang="en-US" sz="1600" kern="1200" dirty="0">
                <a:latin typeface="Trebuchet MS" pitchFamily="34" charset="0"/>
                <a:ea typeface="+mn-ea"/>
                <a:cs typeface="+mn-cs"/>
              </a:rPr>
              <a:t>: The achieved level of each capability k, as enabled or supported by infrastructure, is higher for women than for men, suggesting a differential impact of infrastructure across gender lines.</a:t>
            </a:r>
            <a:endParaRPr lang="en-US" sz="1600" b="1" kern="1200" dirty="0">
              <a:latin typeface="Trebuchet MS" pitchFamily="34" charset="0"/>
              <a:ea typeface="+mn-ea"/>
              <a:cs typeface="+mn-cs"/>
            </a:endParaRPr>
          </a:p>
        </p:txBody>
      </p:sp>
      <p:sp>
        <p:nvSpPr>
          <p:cNvPr id="5" name="11 CuadroTexto">
            <a:extLst>
              <a:ext uri="{FF2B5EF4-FFF2-40B4-BE49-F238E27FC236}">
                <a16:creationId xmlns:a16="http://schemas.microsoft.com/office/drawing/2014/main" id="{9DC444D2-AA8D-24E8-E5E1-088699A6703B}"/>
              </a:ext>
            </a:extLst>
          </p:cNvPr>
          <p:cNvSpPr txBox="1">
            <a:spLocks noChangeArrowheads="1"/>
          </p:cNvSpPr>
          <p:nvPr/>
        </p:nvSpPr>
        <p:spPr bwMode="auto">
          <a:xfrm>
            <a:off x="7380312" y="0"/>
            <a:ext cx="1763688" cy="276999"/>
          </a:xfrm>
          <a:prstGeom prst="rect">
            <a:avLst/>
          </a:prstGeom>
          <a:noFill/>
          <a:ln w="9525">
            <a:noFill/>
            <a:miter lim="800000"/>
            <a:headEnd/>
            <a:tailEnd/>
          </a:ln>
        </p:spPr>
        <p:txBody>
          <a:bodyPr wrap="square">
            <a:spAutoFit/>
          </a:bodyPr>
          <a:lstStyle/>
          <a:p>
            <a:pPr algn="r"/>
            <a:r>
              <a:rPr lang="es-ES" sz="1200" u="none" cap="small" dirty="0">
                <a:solidFill>
                  <a:schemeClr val="bg1"/>
                </a:solidFill>
                <a:cs typeface="Times New Roman" panose="02020603050405020304" pitchFamily="18" charset="0"/>
              </a:rPr>
              <a:t>Data and </a:t>
            </a:r>
            <a:r>
              <a:rPr lang="es-ES" sz="1200" u="none" cap="small" dirty="0" err="1">
                <a:solidFill>
                  <a:schemeClr val="bg1"/>
                </a:solidFill>
                <a:cs typeface="Times New Roman" panose="02020603050405020304" pitchFamily="18" charset="0"/>
              </a:rPr>
              <a:t>Metodology</a:t>
            </a:r>
            <a:endParaRPr lang="es-ES" sz="1200" u="none" cap="small" dirty="0">
              <a:solidFill>
                <a:schemeClr val="bg1"/>
              </a:solidFill>
              <a:cs typeface="Times New Roman" panose="02020603050405020304" pitchFamily="18" charset="0"/>
            </a:endParaRPr>
          </a:p>
        </p:txBody>
      </p:sp>
    </p:spTree>
    <p:extLst>
      <p:ext uri="{BB962C8B-B14F-4D97-AF65-F5344CB8AC3E}">
        <p14:creationId xmlns:p14="http://schemas.microsoft.com/office/powerpoint/2010/main" val="39169989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0D95C7C-4E74-449B-4C42-7612449C1B63}"/>
              </a:ext>
            </a:extLst>
          </p:cNvPr>
          <p:cNvSpPr>
            <a:spLocks noGrp="1"/>
          </p:cNvSpPr>
          <p:nvPr>
            <p:ph type="title"/>
          </p:nvPr>
        </p:nvSpPr>
        <p:spPr/>
        <p:txBody>
          <a:bodyPr/>
          <a:lstStyle/>
          <a:p>
            <a:endParaRPr lang="es-ES"/>
          </a:p>
        </p:txBody>
      </p:sp>
      <p:sp>
        <p:nvSpPr>
          <p:cNvPr id="3" name="Marcador de contenido 2">
            <a:extLst>
              <a:ext uri="{FF2B5EF4-FFF2-40B4-BE49-F238E27FC236}">
                <a16:creationId xmlns:a16="http://schemas.microsoft.com/office/drawing/2014/main" id="{386F5C30-1C72-5384-279F-B2A8348FFB8B}"/>
              </a:ext>
            </a:extLst>
          </p:cNvPr>
          <p:cNvSpPr>
            <a:spLocks noGrp="1"/>
          </p:cNvSpPr>
          <p:nvPr>
            <p:ph idx="1"/>
          </p:nvPr>
        </p:nvSpPr>
        <p:spPr/>
        <p:txBody>
          <a:bodyPr/>
          <a:lstStyle/>
          <a:p>
            <a:endParaRPr lang="es-ES"/>
          </a:p>
        </p:txBody>
      </p:sp>
      <p:sp>
        <p:nvSpPr>
          <p:cNvPr id="5" name="CuadroTexto 4">
            <a:extLst>
              <a:ext uri="{FF2B5EF4-FFF2-40B4-BE49-F238E27FC236}">
                <a16:creationId xmlns:a16="http://schemas.microsoft.com/office/drawing/2014/main" id="{F2A5420D-F31A-8AAA-412F-C8291E5D3387}"/>
              </a:ext>
            </a:extLst>
          </p:cNvPr>
          <p:cNvSpPr txBox="1"/>
          <p:nvPr/>
        </p:nvSpPr>
        <p:spPr>
          <a:xfrm>
            <a:off x="3059832" y="1052736"/>
            <a:ext cx="3456384" cy="307777"/>
          </a:xfrm>
          <a:prstGeom prst="rect">
            <a:avLst/>
          </a:prstGeom>
          <a:noFill/>
        </p:spPr>
        <p:txBody>
          <a:bodyPr wrap="square">
            <a:spAutoFit/>
          </a:bodyPr>
          <a:lstStyle/>
          <a:p>
            <a:r>
              <a:rPr lang="es-ES" dirty="0"/>
              <a:t>Variables and </a:t>
            </a:r>
            <a:r>
              <a:rPr lang="es-ES" dirty="0" err="1"/>
              <a:t>Operational</a:t>
            </a:r>
            <a:r>
              <a:rPr lang="es-ES" dirty="0"/>
              <a:t> </a:t>
            </a:r>
            <a:r>
              <a:rPr lang="es-ES" dirty="0" err="1"/>
              <a:t>Definitions</a:t>
            </a:r>
            <a:endParaRPr lang="es-ES" dirty="0"/>
          </a:p>
        </p:txBody>
      </p:sp>
      <mc:AlternateContent xmlns:mc="http://schemas.openxmlformats.org/markup-compatibility/2006">
        <mc:Choice xmlns:a14="http://schemas.microsoft.com/office/drawing/2010/main" Requires="a14">
          <p:sp>
            <p:nvSpPr>
              <p:cNvPr id="7" name="CuadroTexto 6">
                <a:extLst>
                  <a:ext uri="{FF2B5EF4-FFF2-40B4-BE49-F238E27FC236}">
                    <a16:creationId xmlns:a16="http://schemas.microsoft.com/office/drawing/2014/main" id="{9111FBAE-045F-57D6-A6E5-239C79D320B0}"/>
                  </a:ext>
                </a:extLst>
              </p:cNvPr>
              <p:cNvSpPr txBox="1"/>
              <p:nvPr/>
            </p:nvSpPr>
            <p:spPr>
              <a:xfrm>
                <a:off x="1259632" y="1628801"/>
                <a:ext cx="7560840" cy="5078313"/>
              </a:xfrm>
              <a:prstGeom prst="rect">
                <a:avLst/>
              </a:prstGeom>
              <a:noFill/>
            </p:spPr>
            <p:txBody>
              <a:bodyPr wrap="square">
                <a:spAutoFit/>
              </a:bodyPr>
              <a:lstStyle/>
              <a:p>
                <a:pPr marL="285750" indent="-285750" algn="just">
                  <a:buFont typeface="Arial" panose="020B0604020202020204" pitchFamily="34" charset="0"/>
                  <a:buChar char="•"/>
                </a:pPr>
                <a:r>
                  <a:rPr lang="en-US" b="1" u="none" dirty="0"/>
                  <a:t>Access to Infrastructure (</a:t>
                </a:r>
                <a14:m>
                  <m:oMath xmlns:m="http://schemas.openxmlformats.org/officeDocument/2006/math">
                    <m:sSub>
                      <m:sSubPr>
                        <m:ctrlPr>
                          <a:rPr lang="es-ES" sz="1400" b="1" i="1" u="none" smtClean="0">
                            <a:effectLst/>
                            <a:latin typeface="Cambria Math" panose="02040503050406030204" pitchFamily="18" charset="0"/>
                            <a:cs typeface="Times New Roman" panose="02020603050405020304" pitchFamily="18" charset="0"/>
                          </a:rPr>
                        </m:ctrlPr>
                      </m:sSubPr>
                      <m:e>
                        <m:r>
                          <a:rPr lang="es-ES" sz="1400" b="1" i="1" u="none">
                            <a:effectLst/>
                            <a:latin typeface="Cambria Math" panose="02040503050406030204" pitchFamily="18" charset="0"/>
                            <a:ea typeface="Calibri" panose="020F0502020204030204" pitchFamily="34" charset="0"/>
                            <a:cs typeface="Times New Roman" panose="02020603050405020304" pitchFamily="18" charset="0"/>
                          </a:rPr>
                          <m:t>𝑨</m:t>
                        </m:r>
                      </m:e>
                      <m:sub>
                        <m:r>
                          <a:rPr lang="es-ES" sz="1400" b="1" i="1" u="none">
                            <a:effectLst/>
                            <a:latin typeface="Cambria Math" panose="02040503050406030204" pitchFamily="18" charset="0"/>
                            <a:ea typeface="Calibri" panose="020F0502020204030204" pitchFamily="34" charset="0"/>
                            <a:cs typeface="Times New Roman" panose="02020603050405020304" pitchFamily="18" charset="0"/>
                          </a:rPr>
                          <m:t>𝒉</m:t>
                        </m:r>
                      </m:sub>
                    </m:sSub>
                  </m:oMath>
                </a14:m>
                <a:r>
                  <a:rPr lang="en-US" b="1" u="none" dirty="0"/>
                  <a:t>)</a:t>
                </a:r>
              </a:p>
              <a:p>
                <a:pPr marL="263525" algn="just"/>
                <a:r>
                  <a:rPr lang="en-US" u="none" dirty="0"/>
                  <a:t>The access to infrastructure h, denoted by </a:t>
                </a:r>
                <a14:m>
                  <m:oMath xmlns:m="http://schemas.openxmlformats.org/officeDocument/2006/math">
                    <m:sSub>
                      <m:sSubPr>
                        <m:ctrlPr>
                          <a:rPr lang="es-ES" b="1" i="1" u="none">
                            <a:latin typeface="Cambria Math" panose="02040503050406030204" pitchFamily="18" charset="0"/>
                            <a:cs typeface="Times New Roman" panose="02020603050405020304" pitchFamily="18" charset="0"/>
                          </a:rPr>
                        </m:ctrlPr>
                      </m:sSubPr>
                      <m:e>
                        <m:r>
                          <a:rPr lang="es-ES" b="1" i="1" u="none">
                            <a:latin typeface="Cambria Math" panose="02040503050406030204" pitchFamily="18" charset="0"/>
                            <a:ea typeface="Calibri" panose="020F0502020204030204" pitchFamily="34" charset="0"/>
                            <a:cs typeface="Times New Roman" panose="02020603050405020304" pitchFamily="18" charset="0"/>
                          </a:rPr>
                          <m:t>𝑨</m:t>
                        </m:r>
                      </m:e>
                      <m:sub>
                        <m:r>
                          <a:rPr lang="es-ES" b="1" i="1" u="none">
                            <a:latin typeface="Cambria Math" panose="02040503050406030204" pitchFamily="18" charset="0"/>
                            <a:ea typeface="Calibri" panose="020F0502020204030204" pitchFamily="34" charset="0"/>
                            <a:cs typeface="Times New Roman" panose="02020603050405020304" pitchFamily="18" charset="0"/>
                          </a:rPr>
                          <m:t>𝒉</m:t>
                        </m:r>
                      </m:sub>
                    </m:sSub>
                  </m:oMath>
                </a14:m>
                <a:r>
                  <a:rPr lang="en-US" u="none" dirty="0"/>
                  <a:t>, corresponds to the value obtained in                    question P1.h, which requires an assessment from 1 to 10 of the level of access of the   infrastructure h of the respondent.</a:t>
                </a:r>
              </a:p>
              <a:p>
                <a:pPr algn="just"/>
                <a:endParaRPr lang="en-US" u="none" dirty="0"/>
              </a:p>
              <a:p>
                <a:pPr marL="285750" indent="-285750" algn="just">
                  <a:buFont typeface="Arial" panose="020B0604020202020204" pitchFamily="34" charset="0"/>
                  <a:buChar char="•"/>
                </a:pPr>
                <a:r>
                  <a:rPr lang="en-US" b="1" u="none" dirty="0"/>
                  <a:t>Importance of the infrastructure h </a:t>
                </a:r>
                <a:r>
                  <a:rPr lang="en-US" u="none" dirty="0"/>
                  <a:t>is for his/her subjective well-being(</a:t>
                </a:r>
                <a14:m>
                  <m:oMath xmlns:m="http://schemas.openxmlformats.org/officeDocument/2006/math">
                    <m:sSub>
                      <m:sSubPr>
                        <m:ctrlPr>
                          <a:rPr lang="es-ES" sz="1400" b="1" i="1" u="none" smtClean="0">
                            <a:effectLst/>
                            <a:latin typeface="Cambria Math" panose="02040503050406030204" pitchFamily="18" charset="0"/>
                            <a:cs typeface="Times New Roman" panose="02020603050405020304" pitchFamily="18" charset="0"/>
                          </a:rPr>
                        </m:ctrlPr>
                      </m:sSubPr>
                      <m:e>
                        <m:r>
                          <a:rPr lang="es-ES" sz="1400" b="1" i="1" u="none">
                            <a:effectLst/>
                            <a:latin typeface="Cambria Math" panose="02040503050406030204" pitchFamily="18" charset="0"/>
                            <a:ea typeface="Calibri" panose="020F0502020204030204" pitchFamily="34" charset="0"/>
                            <a:cs typeface="Times New Roman" panose="02020603050405020304" pitchFamily="18" charset="0"/>
                          </a:rPr>
                          <m:t>𝑰𝒎𝒑</m:t>
                        </m:r>
                      </m:e>
                      <m:sub>
                        <m:r>
                          <a:rPr lang="es-ES" sz="1400" b="1" i="1" u="none">
                            <a:effectLst/>
                            <a:latin typeface="Cambria Math" panose="02040503050406030204" pitchFamily="18" charset="0"/>
                            <a:ea typeface="Calibri" panose="020F0502020204030204" pitchFamily="34" charset="0"/>
                            <a:cs typeface="Times New Roman" panose="02020603050405020304" pitchFamily="18" charset="0"/>
                          </a:rPr>
                          <m:t>𝒉</m:t>
                        </m:r>
                      </m:sub>
                    </m:sSub>
                  </m:oMath>
                </a14:m>
                <a:r>
                  <a:rPr lang="en-US" u="none" dirty="0"/>
                  <a:t>).The importance of the infrastructure h is measured by the score assigned to the question P2.h.</a:t>
                </a:r>
              </a:p>
              <a:p>
                <a:endParaRPr lang="en-US" u="none" dirty="0"/>
              </a:p>
              <a:p>
                <a:pPr marL="285750" indent="-285750" algn="just">
                  <a:buFont typeface="Arial" panose="020B0604020202020204" pitchFamily="34" charset="0"/>
                  <a:buChar char="•"/>
                </a:pPr>
                <a:r>
                  <a:rPr lang="en-US" b="1" u="none" dirty="0"/>
                  <a:t>Capability k </a:t>
                </a:r>
                <a14:m>
                  <m:oMath xmlns:m="http://schemas.openxmlformats.org/officeDocument/2006/math">
                    <m:sSub>
                      <m:sSubPr>
                        <m:ctrlPr>
                          <a:rPr lang="es-ES" sz="1600" b="1" i="1" u="none" smtClean="0">
                            <a:effectLst/>
                            <a:latin typeface="Cambria Math" panose="02040503050406030204" pitchFamily="18" charset="0"/>
                            <a:cs typeface="Times New Roman" panose="02020603050405020304" pitchFamily="18" charset="0"/>
                          </a:rPr>
                        </m:ctrlPr>
                      </m:sSubPr>
                      <m:e>
                        <m:r>
                          <a:rPr lang="es-ES" sz="1600" b="1" i="1" u="none" smtClean="0">
                            <a:effectLst/>
                            <a:latin typeface="Cambria Math" panose="02040503050406030204" pitchFamily="18" charset="0"/>
                            <a:cs typeface="Times New Roman" panose="02020603050405020304" pitchFamily="18" charset="0"/>
                          </a:rPr>
                          <m:t>(</m:t>
                        </m:r>
                        <m:r>
                          <a:rPr lang="es-ES" sz="1600" b="1" i="1" u="none">
                            <a:effectLst/>
                            <a:latin typeface="Cambria Math" panose="02040503050406030204" pitchFamily="18" charset="0"/>
                            <a:ea typeface="Calibri" panose="020F0502020204030204" pitchFamily="34" charset="0"/>
                            <a:cs typeface="Times New Roman" panose="02020603050405020304" pitchFamily="18" charset="0"/>
                          </a:rPr>
                          <m:t>𝑪𝑨</m:t>
                        </m:r>
                      </m:e>
                      <m:sub>
                        <m:r>
                          <a:rPr lang="es-ES" sz="1600" b="1" i="1" u="none">
                            <a:effectLst/>
                            <a:latin typeface="Cambria Math" panose="02040503050406030204" pitchFamily="18" charset="0"/>
                            <a:ea typeface="Calibri" panose="020F0502020204030204" pitchFamily="34" charset="0"/>
                            <a:cs typeface="Times New Roman" panose="02020603050405020304" pitchFamily="18" charset="0"/>
                          </a:rPr>
                          <m:t>𝒌</m:t>
                        </m:r>
                      </m:sub>
                    </m:sSub>
                  </m:oMath>
                </a14:m>
                <a:r>
                  <a:rPr lang="en-US" sz="1600" b="1" u="none" dirty="0"/>
                  <a:t>).</a:t>
                </a:r>
                <a:r>
                  <a:rPr lang="en-US" u="none" dirty="0"/>
                  <a:t>The level of capability k denoted by </a:t>
                </a:r>
                <a14:m>
                  <m:oMath xmlns:m="http://schemas.openxmlformats.org/officeDocument/2006/math">
                    <m:sSub>
                      <m:sSubPr>
                        <m:ctrlPr>
                          <a:rPr lang="es-ES" b="1" i="1">
                            <a:latin typeface="Cambria Math" panose="02040503050406030204" pitchFamily="18" charset="0"/>
                            <a:cs typeface="Times New Roman" panose="02020603050405020304" pitchFamily="18" charset="0"/>
                          </a:rPr>
                        </m:ctrlPr>
                      </m:sSubPr>
                      <m:e>
                        <m:r>
                          <a:rPr lang="es-ES" b="1" i="1">
                            <a:latin typeface="Cambria Math" panose="02040503050406030204" pitchFamily="18" charset="0"/>
                            <a:ea typeface="Calibri" panose="020F0502020204030204" pitchFamily="34" charset="0"/>
                            <a:cs typeface="Times New Roman" panose="02020603050405020304" pitchFamily="18" charset="0"/>
                          </a:rPr>
                          <m:t>𝑪𝑨</m:t>
                        </m:r>
                      </m:e>
                      <m:sub>
                        <m:r>
                          <a:rPr lang="es-ES" b="1" i="1">
                            <a:latin typeface="Cambria Math" panose="02040503050406030204" pitchFamily="18" charset="0"/>
                            <a:ea typeface="Calibri" panose="020F0502020204030204" pitchFamily="34" charset="0"/>
                            <a:cs typeface="Times New Roman" panose="02020603050405020304" pitchFamily="18" charset="0"/>
                          </a:rPr>
                          <m:t>𝒌</m:t>
                        </m:r>
                      </m:sub>
                    </m:sSub>
                    <m:r>
                      <a:rPr lang="es-ES" b="1" i="1">
                        <a:latin typeface="Cambria Math" panose="02040503050406030204" pitchFamily="18" charset="0"/>
                        <a:ea typeface="Calibri" panose="020F0502020204030204" pitchFamily="34" charset="0"/>
                        <a:cs typeface="Times New Roman" panose="02020603050405020304" pitchFamily="18" charset="0"/>
                      </a:rPr>
                      <m:t> </m:t>
                    </m:r>
                  </m:oMath>
                </a14:m>
                <a:r>
                  <a:rPr lang="en-US" u="none" dirty="0"/>
                  <a:t>corresponds to the value obtained in question P12_k, which asks respondents to rate their satisfaction with capability k.</a:t>
                </a:r>
              </a:p>
              <a:p>
                <a:endParaRPr lang="en-US" u="none" dirty="0"/>
              </a:p>
              <a:p>
                <a:pPr marL="285750" indent="-285750">
                  <a:buFont typeface="Arial" panose="020B0604020202020204" pitchFamily="34" charset="0"/>
                  <a:buChar char="•"/>
                </a:pPr>
                <a:r>
                  <a:rPr lang="en-US" b="1" u="none" dirty="0"/>
                  <a:t>Importance of access to the infrastructure h is for capability k(</a:t>
                </a:r>
                <a14:m>
                  <m:oMath xmlns:m="http://schemas.openxmlformats.org/officeDocument/2006/math">
                    <m:sSub>
                      <m:sSubPr>
                        <m:ctrlPr>
                          <a:rPr lang="es-ES" sz="1400" b="1" i="1" u="none" smtClean="0">
                            <a:effectLst/>
                            <a:latin typeface="Cambria Math" panose="02040503050406030204" pitchFamily="18" charset="0"/>
                            <a:cs typeface="Times New Roman" panose="02020603050405020304" pitchFamily="18" charset="0"/>
                          </a:rPr>
                        </m:ctrlPr>
                      </m:sSubPr>
                      <m:e>
                        <m:r>
                          <a:rPr lang="es-ES" sz="1400" b="1" i="1" u="none">
                            <a:effectLst/>
                            <a:latin typeface="Cambria Math" panose="02040503050406030204" pitchFamily="18" charset="0"/>
                            <a:ea typeface="Calibri" panose="020F0502020204030204" pitchFamily="34" charset="0"/>
                            <a:cs typeface="Times New Roman" panose="02020603050405020304" pitchFamily="18" charset="0"/>
                          </a:rPr>
                          <m:t>𝑺</m:t>
                        </m:r>
                      </m:e>
                      <m:sub>
                        <m:r>
                          <a:rPr lang="es-ES" sz="1400" b="1" i="1" u="none">
                            <a:effectLst/>
                            <a:latin typeface="Cambria Math" panose="02040503050406030204" pitchFamily="18" charset="0"/>
                            <a:ea typeface="Calibri" panose="020F0502020204030204" pitchFamily="34" charset="0"/>
                            <a:cs typeface="Times New Roman" panose="02020603050405020304" pitchFamily="18" charset="0"/>
                          </a:rPr>
                          <m:t>𝒉𝒌</m:t>
                        </m:r>
                      </m:sub>
                    </m:sSub>
                  </m:oMath>
                </a14:m>
                <a:r>
                  <a:rPr lang="en-US" b="1" u="none" dirty="0"/>
                  <a:t>). </a:t>
                </a:r>
                <a:r>
                  <a:rPr lang="en-US" u="none" dirty="0"/>
                  <a:t>The importance of access to the infrastructure h is for capability k, denoted by </a:t>
                </a:r>
                <a14:m>
                  <m:oMath xmlns:m="http://schemas.openxmlformats.org/officeDocument/2006/math">
                    <m:sSub>
                      <m:sSubPr>
                        <m:ctrlPr>
                          <a:rPr lang="es-ES" b="1" i="1" u="none">
                            <a:latin typeface="Cambria Math" panose="02040503050406030204" pitchFamily="18" charset="0"/>
                            <a:cs typeface="Times New Roman" panose="02020603050405020304" pitchFamily="18" charset="0"/>
                          </a:rPr>
                        </m:ctrlPr>
                      </m:sSubPr>
                      <m:e>
                        <m:r>
                          <a:rPr lang="es-ES" b="1" i="1" u="none">
                            <a:latin typeface="Cambria Math" panose="02040503050406030204" pitchFamily="18" charset="0"/>
                            <a:ea typeface="Calibri" panose="020F0502020204030204" pitchFamily="34" charset="0"/>
                            <a:cs typeface="Times New Roman" panose="02020603050405020304" pitchFamily="18" charset="0"/>
                          </a:rPr>
                          <m:t>𝑺</m:t>
                        </m:r>
                      </m:e>
                      <m:sub>
                        <m:r>
                          <a:rPr lang="es-ES" b="1" i="1" u="none">
                            <a:latin typeface="Cambria Math" panose="02040503050406030204" pitchFamily="18" charset="0"/>
                            <a:ea typeface="Calibri" panose="020F0502020204030204" pitchFamily="34" charset="0"/>
                            <a:cs typeface="Times New Roman" panose="02020603050405020304" pitchFamily="18" charset="0"/>
                          </a:rPr>
                          <m:t>𝒉𝒌</m:t>
                        </m:r>
                      </m:sub>
                    </m:sSub>
                    <m:r>
                      <a:rPr lang="es-ES" b="1" i="1" u="none" smtClean="0">
                        <a:latin typeface="Cambria Math" panose="02040503050406030204" pitchFamily="18" charset="0"/>
                        <a:ea typeface="Calibri" panose="020F0502020204030204" pitchFamily="34" charset="0"/>
                        <a:cs typeface="Times New Roman" panose="02020603050405020304" pitchFamily="18" charset="0"/>
                      </a:rPr>
                      <m:t>,</m:t>
                    </m:r>
                    <m:r>
                      <a:rPr lang="es-ES" b="1" i="1" u="none">
                        <a:latin typeface="Cambria Math" panose="02040503050406030204" pitchFamily="18" charset="0"/>
                        <a:ea typeface="Calibri" panose="020F0502020204030204" pitchFamily="34" charset="0"/>
                        <a:cs typeface="Times New Roman" panose="02020603050405020304" pitchFamily="18" charset="0"/>
                      </a:rPr>
                      <m:t> </m:t>
                    </m:r>
                  </m:oMath>
                </a14:m>
                <a:r>
                  <a:rPr lang="en-US" u="none" dirty="0"/>
                  <a:t>represents the score of infrastructure h at capability k (questions P4 to P9).</a:t>
                </a:r>
              </a:p>
              <a:p>
                <a:endParaRPr lang="en-US" u="none" dirty="0"/>
              </a:p>
              <a:p>
                <a:pPr marL="285750" indent="-285750">
                  <a:buFont typeface="Arial" panose="020B0604020202020204" pitchFamily="34" charset="0"/>
                  <a:buChar char="•"/>
                </a:pPr>
                <a:r>
                  <a:rPr lang="en-US" b="1" u="none" dirty="0"/>
                  <a:t>Contribution of Infrastructure to Capabilities (</a:t>
                </a:r>
                <a14:m>
                  <m:oMath xmlns:m="http://schemas.openxmlformats.org/officeDocument/2006/math">
                    <m:sSub>
                      <m:sSubPr>
                        <m:ctrlPr>
                          <a:rPr lang="es-ES" sz="1400" b="1" i="1" u="none" smtClean="0">
                            <a:effectLst/>
                            <a:latin typeface="Cambria Math" panose="02040503050406030204" pitchFamily="18" charset="0"/>
                            <a:cs typeface="Times New Roman" panose="02020603050405020304" pitchFamily="18" charset="0"/>
                          </a:rPr>
                        </m:ctrlPr>
                      </m:sSubPr>
                      <m:e>
                        <m:r>
                          <a:rPr lang="es-ES" sz="1400" b="1" i="1" u="none">
                            <a:effectLst/>
                            <a:latin typeface="Cambria Math" panose="02040503050406030204" pitchFamily="18" charset="0"/>
                            <a:ea typeface="Calibri" panose="020F0502020204030204" pitchFamily="34" charset="0"/>
                            <a:cs typeface="Times New Roman" panose="02020603050405020304" pitchFamily="18" charset="0"/>
                          </a:rPr>
                          <m:t>𝑪</m:t>
                        </m:r>
                      </m:e>
                      <m:sub>
                        <m:r>
                          <a:rPr lang="es-ES" sz="1400" b="1" i="1" u="none">
                            <a:effectLst/>
                            <a:latin typeface="Cambria Math" panose="02040503050406030204" pitchFamily="18" charset="0"/>
                            <a:ea typeface="Calibri" panose="020F0502020204030204" pitchFamily="34" charset="0"/>
                            <a:cs typeface="Times New Roman" panose="02020603050405020304" pitchFamily="18" charset="0"/>
                          </a:rPr>
                          <m:t>𝒌</m:t>
                        </m:r>
                      </m:sub>
                    </m:sSub>
                  </m:oMath>
                </a14:m>
                <a:r>
                  <a:rPr lang="en-US" b="1" u="none" dirty="0"/>
                  <a:t>).</a:t>
                </a:r>
              </a:p>
              <a:p>
                <a:endParaRPr lang="en-US" b="1" u="none" dirty="0"/>
              </a:p>
              <a:p>
                <a:pPr marL="285750" indent="-285750">
                  <a:buFont typeface="Arial" panose="020B0604020202020204" pitchFamily="34" charset="0"/>
                  <a:buChar char="•"/>
                </a:pPr>
                <a:r>
                  <a:rPr lang="en-US" b="1" u="none" dirty="0"/>
                  <a:t>Subjective Well-Being (</a:t>
                </a:r>
                <a:r>
                  <a:rPr lang="en-US" b="1" i="1" u="none" dirty="0"/>
                  <a:t>SWB</a:t>
                </a:r>
                <a:r>
                  <a:rPr lang="en-US" b="1" u="none" dirty="0"/>
                  <a:t>). </a:t>
                </a:r>
                <a:r>
                  <a:rPr lang="en-US" i="1" u="none" dirty="0"/>
                  <a:t>SWB</a:t>
                </a:r>
                <a:r>
                  <a:rPr lang="en-US" u="none" dirty="0"/>
                  <a:t> is measured through self-reported responses to life satisfaction questions.</a:t>
                </a:r>
                <a:endParaRPr lang="en-US" b="1" u="none" dirty="0"/>
              </a:p>
              <a:p>
                <a:pPr marL="285750" indent="-285750">
                  <a:buFont typeface="Arial" panose="020B0604020202020204" pitchFamily="34" charset="0"/>
                  <a:buChar char="•"/>
                </a:pPr>
                <a:endParaRPr lang="en-US" u="none" dirty="0"/>
              </a:p>
              <a:p>
                <a:endParaRPr lang="en-US" u="none" dirty="0"/>
              </a:p>
            </p:txBody>
          </p:sp>
        </mc:Choice>
        <mc:Fallback>
          <p:sp>
            <p:nvSpPr>
              <p:cNvPr id="7" name="CuadroTexto 6">
                <a:extLst>
                  <a:ext uri="{FF2B5EF4-FFF2-40B4-BE49-F238E27FC236}">
                    <a16:creationId xmlns:a16="http://schemas.microsoft.com/office/drawing/2014/main" id="{9111FBAE-045F-57D6-A6E5-239C79D320B0}"/>
                  </a:ext>
                </a:extLst>
              </p:cNvPr>
              <p:cNvSpPr txBox="1">
                <a:spLocks noRot="1" noChangeAspect="1" noMove="1" noResize="1" noEditPoints="1" noAdjustHandles="1" noChangeArrowheads="1" noChangeShapeType="1" noTextEdit="1"/>
              </p:cNvSpPr>
              <p:nvPr/>
            </p:nvSpPr>
            <p:spPr>
              <a:xfrm>
                <a:off x="1259632" y="1628801"/>
                <a:ext cx="7560840" cy="5078313"/>
              </a:xfrm>
              <a:prstGeom prst="rect">
                <a:avLst/>
              </a:prstGeom>
              <a:blipFill>
                <a:blip r:embed="rId2"/>
                <a:stretch>
                  <a:fillRect l="-161" t="-360" r="-484"/>
                </a:stretch>
              </a:blipFill>
            </p:spPr>
            <p:txBody>
              <a:bodyPr/>
              <a:lstStyle/>
              <a:p>
                <a:r>
                  <a:rPr lang="es-ES">
                    <a:noFill/>
                  </a:rPr>
                  <a:t> </a:t>
                </a:r>
              </a:p>
            </p:txBody>
          </p:sp>
        </mc:Fallback>
      </mc:AlternateContent>
      <p:sp>
        <p:nvSpPr>
          <p:cNvPr id="4" name="11 CuadroTexto">
            <a:extLst>
              <a:ext uri="{FF2B5EF4-FFF2-40B4-BE49-F238E27FC236}">
                <a16:creationId xmlns:a16="http://schemas.microsoft.com/office/drawing/2014/main" id="{5BE02F20-E1E5-6025-D5B4-FE3FC9C15C27}"/>
              </a:ext>
            </a:extLst>
          </p:cNvPr>
          <p:cNvSpPr txBox="1">
            <a:spLocks noChangeArrowheads="1"/>
          </p:cNvSpPr>
          <p:nvPr/>
        </p:nvSpPr>
        <p:spPr bwMode="auto">
          <a:xfrm>
            <a:off x="6804248" y="1"/>
            <a:ext cx="2339752" cy="276999"/>
          </a:xfrm>
          <a:prstGeom prst="rect">
            <a:avLst/>
          </a:prstGeom>
          <a:noFill/>
          <a:ln w="9525">
            <a:noFill/>
            <a:miter lim="800000"/>
            <a:headEnd/>
            <a:tailEnd/>
          </a:ln>
        </p:spPr>
        <p:txBody>
          <a:bodyPr wrap="square">
            <a:spAutoFit/>
          </a:bodyPr>
          <a:lstStyle/>
          <a:p>
            <a:pPr algn="r"/>
            <a:r>
              <a:rPr lang="es-ES" sz="1200" b="1" u="none" cap="small" dirty="0">
                <a:solidFill>
                  <a:schemeClr val="bg1"/>
                </a:solidFill>
                <a:latin typeface="Times New Roman" panose="02020603050405020304" pitchFamily="18" charset="0"/>
                <a:cs typeface="Times New Roman" panose="02020603050405020304" pitchFamily="18" charset="0"/>
              </a:rPr>
              <a:t>Data and </a:t>
            </a:r>
            <a:r>
              <a:rPr lang="es-ES" sz="1200" b="1" u="none" cap="small" dirty="0" err="1">
                <a:solidFill>
                  <a:schemeClr val="bg1"/>
                </a:solidFill>
                <a:latin typeface="Times New Roman" panose="02020603050405020304" pitchFamily="18" charset="0"/>
                <a:cs typeface="Times New Roman" panose="02020603050405020304" pitchFamily="18" charset="0"/>
              </a:rPr>
              <a:t>Metodology</a:t>
            </a:r>
            <a:endParaRPr lang="es-ES" sz="1200" b="1" u="none" cap="small"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37825139"/>
      </p:ext>
    </p:extLst>
  </p:cSld>
  <p:clrMapOvr>
    <a:masterClrMapping/>
  </p:clrMapOvr>
</p:sld>
</file>

<file path=ppt/theme/theme1.xml><?xml version="1.0" encoding="utf-8"?>
<a:theme xmlns:a="http://schemas.openxmlformats.org/drawingml/2006/main" name="Diseño predeterminado">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FF0000"/>
      </a:hlink>
      <a:folHlink>
        <a:srgbClr val="B2B2B2"/>
      </a:folHlink>
    </a:clrScheme>
    <a:fontScheme name="Diseño predeterminado">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s-ES" sz="1400" b="0" i="0" u="sng" strike="noStrike" cap="none" normalizeH="0" baseline="0" smtClean="0">
            <a:ln>
              <a:noFill/>
            </a:ln>
            <a:solidFill>
              <a:schemeClr val="tx1"/>
            </a:solidFill>
            <a:effectLst/>
            <a:latin typeface="Trebuchet MS"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s-ES" sz="1400" b="0" i="0" u="sng" strike="noStrike" cap="none" normalizeH="0" baseline="0" smtClean="0">
            <a:ln>
              <a:noFill/>
            </a:ln>
            <a:solidFill>
              <a:schemeClr val="tx1"/>
            </a:solidFill>
            <a:effectLst/>
            <a:latin typeface="Trebuchet MS" pitchFamily="34" charset="0"/>
          </a:defRPr>
        </a:defPPr>
      </a:lstStyle>
    </a:lnDef>
  </a:objectDefaults>
  <a:extraClrSchemeLst>
    <a:extraClrScheme>
      <a:clrScheme name="Diseño predeterminado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iseño predeterminado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iseño predeterminado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iseño predeterminado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iseño predeterminado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iseño predeterminado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iseño predeterminado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ema d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e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12485</TotalTime>
  <Words>2068</Words>
  <Application>Microsoft Office PowerPoint</Application>
  <PresentationFormat>Presentación en pantalla (4:3)</PresentationFormat>
  <Paragraphs>445</Paragraphs>
  <Slides>20</Slides>
  <Notes>6</Notes>
  <HiddenSlides>0</HiddenSlides>
  <MMClips>0</MMClips>
  <ScaleCrop>false</ScaleCrop>
  <HeadingPairs>
    <vt:vector size="6" baseType="variant">
      <vt:variant>
        <vt:lpstr>Fuentes usadas</vt:lpstr>
      </vt:variant>
      <vt:variant>
        <vt:i4>7</vt:i4>
      </vt:variant>
      <vt:variant>
        <vt:lpstr>Tema</vt:lpstr>
      </vt:variant>
      <vt:variant>
        <vt:i4>1</vt:i4>
      </vt:variant>
      <vt:variant>
        <vt:lpstr>Títulos de diapositiva</vt:lpstr>
      </vt:variant>
      <vt:variant>
        <vt:i4>20</vt:i4>
      </vt:variant>
    </vt:vector>
  </HeadingPairs>
  <TitlesOfParts>
    <vt:vector size="28" baseType="lpstr">
      <vt:lpstr>Arial</vt:lpstr>
      <vt:lpstr>Calibri</vt:lpstr>
      <vt:lpstr>Cambria Math</vt:lpstr>
      <vt:lpstr>Symbol</vt:lpstr>
      <vt:lpstr>Times New Roman</vt:lpstr>
      <vt:lpstr>Trebuchet MS</vt:lpstr>
      <vt:lpstr>Wingdings</vt:lpstr>
      <vt:lpstr>Diseño predeterminado</vt:lpstr>
      <vt:lpstr>Presentación de PowerPoint</vt:lpstr>
      <vt:lpstr>Presentación de PowerPoint</vt:lpstr>
      <vt:lpstr>A feminist economics Well-being indicator: merging CA and SWB </vt:lpstr>
      <vt:lpstr>A feminist economics Well-being indicator on infrastructure </vt:lpstr>
      <vt:lpstr>Presentación de PowerPoint</vt:lpstr>
      <vt:lpstr>Presentación de PowerPoint</vt:lpstr>
      <vt:lpstr>Presentación de PowerPoint</vt:lpstr>
      <vt:lpstr>HYPOTHESES</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AHCIET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Alvaro Lorente</dc:creator>
  <cp:lastModifiedBy>JOSE DANIEL BUENDIA AZORIN</cp:lastModifiedBy>
  <cp:revision>656</cp:revision>
  <cp:lastPrinted>2024-10-15T14:13:51Z</cp:lastPrinted>
  <dcterms:created xsi:type="dcterms:W3CDTF">2005-06-03T09:23:25Z</dcterms:created>
  <dcterms:modified xsi:type="dcterms:W3CDTF">2026-06-09T11:04:42Z</dcterms:modified>
</cp:coreProperties>
</file>