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0"/>
  </p:notesMasterIdLst>
  <p:sldIdLst>
    <p:sldId id="277" r:id="rId4"/>
    <p:sldId id="278" r:id="rId5"/>
    <p:sldId id="259" r:id="rId6"/>
    <p:sldId id="265" r:id="rId7"/>
    <p:sldId id="266" r:id="rId8"/>
    <p:sldId id="267" r:id="rId9"/>
    <p:sldId id="263" r:id="rId10"/>
    <p:sldId id="268" r:id="rId11"/>
    <p:sldId id="269" r:id="rId12"/>
    <p:sldId id="264" r:id="rId13"/>
    <p:sldId id="273" r:id="rId14"/>
    <p:sldId id="271" r:id="rId15"/>
    <p:sldId id="272" r:id="rId16"/>
    <p:sldId id="275" r:id="rId17"/>
    <p:sldId id="274" r:id="rId18"/>
    <p:sldId id="276"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A8FEA8"/>
    <a:srgbClr val="B43295"/>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5" d="100"/>
          <a:sy n="85" d="100"/>
        </p:scale>
        <p:origin x="49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92891-25B6-4A9F-A786-D066DFE95A12}" type="datetimeFigureOut">
              <a:rPr lang="es-ES" smtClean="0"/>
              <a:t>10/06/2026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BF5E9E-74F6-455E-B337-F89771D34BC7}" type="slidenum">
              <a:rPr lang="es-ES" smtClean="0"/>
              <a:t>‹Nº›</a:t>
            </a:fld>
            <a:endParaRPr lang="es-ES"/>
          </a:p>
        </p:txBody>
      </p:sp>
    </p:spTree>
    <p:extLst>
      <p:ext uri="{BB962C8B-B14F-4D97-AF65-F5344CB8AC3E}">
        <p14:creationId xmlns:p14="http://schemas.microsoft.com/office/powerpoint/2010/main" val="496667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for the 1st International Symposium.</a:t>
            </a:r>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latin typeface="Aptos" panose="02110004020202020204"/>
              </a:rPr>
              <a:pPr/>
              <a:t>1</a:t>
            </a:fld>
            <a:endParaRPr lang="en-US">
              <a:solidFill>
                <a:prstClr val="black"/>
              </a:solidFill>
              <a:latin typeface="Aptos" panose="02110004020202020204"/>
            </a:endParaRPr>
          </a:p>
        </p:txBody>
      </p:sp>
    </p:spTree>
    <p:extLst>
      <p:ext uri="{BB962C8B-B14F-4D97-AF65-F5344CB8AC3E}">
        <p14:creationId xmlns:p14="http://schemas.microsoft.com/office/powerpoint/2010/main" val="276292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content slide. Footer text is editable.</a:t>
            </a:r>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latin typeface="Aptos" panose="02110004020202020204"/>
              </a:rPr>
              <a:pPr/>
              <a:t>2</a:t>
            </a:fld>
            <a:endParaRPr lang="en-US">
              <a:solidFill>
                <a:prstClr val="black"/>
              </a:solidFill>
              <a:latin typeface="Aptos" panose="02110004020202020204"/>
            </a:endParaRPr>
          </a:p>
        </p:txBody>
      </p:sp>
    </p:spTree>
    <p:extLst>
      <p:ext uri="{BB962C8B-B14F-4D97-AF65-F5344CB8AC3E}">
        <p14:creationId xmlns:p14="http://schemas.microsoft.com/office/powerpoint/2010/main" val="2465098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08BF5E9E-74F6-455E-B337-F89771D34BC7}" type="slidenum">
              <a:rPr lang="es-ES" smtClean="0"/>
              <a:t>8</a:t>
            </a:fld>
            <a:endParaRPr lang="es-ES"/>
          </a:p>
        </p:txBody>
      </p:sp>
    </p:spTree>
    <p:extLst>
      <p:ext uri="{BB962C8B-B14F-4D97-AF65-F5344CB8AC3E}">
        <p14:creationId xmlns:p14="http://schemas.microsoft.com/office/powerpoint/2010/main" val="189675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6B3001F6-A20F-4F07-BC1F-0A6C7B8A6FBD}" type="datetime1">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3517766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A58B126-E77E-44B3-B49A-ABC71A68A13A}" type="datetime1">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231708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7EE0667-888B-465E-884B-B62B6461EDC2}" type="datetime1">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4052113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CBA77FC2-73AF-4913-896A-9CA628123232}" type="datetime1">
              <a:rPr lang="es-ES" smtClean="0">
                <a:solidFill>
                  <a:prstClr val="black">
                    <a:tint val="75000"/>
                  </a:prstClr>
                </a:solidFill>
              </a:rPr>
              <a:t>10/06/2026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795119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C7E7FE98-7B74-4907-A983-DF3418A8530D}" type="datetime1">
              <a:rPr lang="es-ES" smtClean="0">
                <a:solidFill>
                  <a:prstClr val="black">
                    <a:tint val="75000"/>
                  </a:prstClr>
                </a:solidFill>
              </a:rPr>
              <a:t>10/06/2026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568433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A439E7C3-0692-4476-846E-258D58809095}" type="datetime1">
              <a:rPr lang="es-ES" smtClean="0">
                <a:solidFill>
                  <a:prstClr val="black">
                    <a:tint val="75000"/>
                  </a:prstClr>
                </a:solidFill>
              </a:rPr>
              <a:t>10/06/2026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310018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B601169C-B608-4C62-9690-AA6F1C35D1E4}" type="datetime1">
              <a:rPr lang="es-ES" smtClean="0">
                <a:solidFill>
                  <a:prstClr val="black">
                    <a:tint val="75000"/>
                  </a:prstClr>
                </a:solidFill>
              </a:rPr>
              <a:t>10/06/2026</a:t>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422817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33D3E665-8A67-47BF-A526-BF6FD8607295}" type="datetime1">
              <a:rPr lang="es-ES" smtClean="0">
                <a:solidFill>
                  <a:prstClr val="black">
                    <a:tint val="75000"/>
                  </a:prstClr>
                </a:solidFill>
              </a:rPr>
              <a:t>10/06/2026</a:t>
            </a:fld>
            <a:endParaRPr lang="es-E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932103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B5523773-FC8B-46B7-AB66-6630394C78F6}" type="datetime1">
              <a:rPr lang="es-ES" smtClean="0">
                <a:solidFill>
                  <a:prstClr val="black">
                    <a:tint val="75000"/>
                  </a:prstClr>
                </a:solidFill>
              </a:rPr>
              <a:t>10/06/2026</a:t>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544461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916F110-27CB-4CEB-AE17-60D394729B68}" type="datetime1">
              <a:rPr lang="es-ES" smtClean="0">
                <a:solidFill>
                  <a:prstClr val="black">
                    <a:tint val="75000"/>
                  </a:prstClr>
                </a:solidFill>
              </a:rPr>
              <a:t>10/06/2026</a:t>
            </a:fld>
            <a:endParaRPr lang="es-E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693066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70735F3-0A41-4B45-BAD2-9BC131A2649C}" type="datetime1">
              <a:rPr lang="es-ES" smtClean="0">
                <a:solidFill>
                  <a:prstClr val="black">
                    <a:tint val="75000"/>
                  </a:prstClr>
                </a:solidFill>
              </a:rPr>
              <a:t>10/06/2026</a:t>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62931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EE0641C-61C7-46C1-AB59-6B3847DDC669}" type="datetime1">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1905110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4466A44A-FCB7-4CF4-A931-DD1DA2435A5D}" type="datetime1">
              <a:rPr lang="es-ES" smtClean="0">
                <a:solidFill>
                  <a:prstClr val="black">
                    <a:tint val="75000"/>
                  </a:prstClr>
                </a:solidFill>
              </a:rPr>
              <a:t>10/06/2026</a:t>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818807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44A5525-BDBF-4FCF-9941-68A99B2A585A}" type="datetime1">
              <a:rPr lang="es-ES" smtClean="0">
                <a:solidFill>
                  <a:prstClr val="black">
                    <a:tint val="75000"/>
                  </a:prstClr>
                </a:solidFill>
              </a:rPr>
              <a:t>10/06/2026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328654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70C82E5-8C86-4231-829A-0073B5C0C3D5}" type="datetime1">
              <a:rPr lang="es-ES" smtClean="0">
                <a:solidFill>
                  <a:prstClr val="black">
                    <a:tint val="75000"/>
                  </a:prstClr>
                </a:solidFill>
              </a:rPr>
              <a:t>10/06/2026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756C26B-3475-41CE-AB12-36F5DF6E05B1}"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945812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1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718B363E-FD00-4CCB-B507-2DD84AAC21EC}" type="datetime1">
              <a:rPr lang="es-ES" smtClean="0"/>
              <a:t>10/06/2026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1800051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3907CABE-B453-44F5-8ED8-D7E2A6C04D7D}" type="datetime1">
              <a:rPr lang="es-ES" smtClean="0"/>
              <a:t>10/06/2026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215834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6F16FB2D-1AA9-4EB2-B40E-BDFE421A12A4}" type="datetime1">
              <a:rPr lang="es-ES" smtClean="0"/>
              <a:t>10/06/2026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354466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C9DF38C1-1BB1-4113-808E-D2D0D2D67BA4}" type="datetime1">
              <a:rPr lang="es-ES" smtClean="0"/>
              <a:t>10/06/2026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368157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FBD1976-91E7-4F2F-AE43-A30A51EDF5FD}" type="datetime1">
              <a:rPr lang="es-ES" smtClean="0"/>
              <a:t>10/06/2026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784706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F71A935-A3AC-45BF-8934-5FF54EF5585E}" type="datetime1">
              <a:rPr lang="es-ES" smtClean="0"/>
              <a:t>10/06/2026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4282167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7B213833-8678-4792-B1DD-FE61BAFF1E2E}" type="datetime1">
              <a:rPr lang="es-ES" smtClean="0"/>
              <a:t>10/06/2026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86CF64C-1A1D-4562-A5A9-A97422B294B0}" type="slidenum">
              <a:rPr lang="es-ES" smtClean="0"/>
              <a:t>‹Nº›</a:t>
            </a:fld>
            <a:endParaRPr lang="es-ES"/>
          </a:p>
        </p:txBody>
      </p:sp>
    </p:spTree>
    <p:extLst>
      <p:ext uri="{BB962C8B-B14F-4D97-AF65-F5344CB8AC3E}">
        <p14:creationId xmlns:p14="http://schemas.microsoft.com/office/powerpoint/2010/main" val="79936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5CB86-D1D5-42AF-B243-6CBDFE95C3FD}" type="datetime1">
              <a:rPr lang="es-ES" smtClean="0"/>
              <a:t>10/06/2026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F64C-1A1D-4562-A5A9-A97422B294B0}" type="slidenum">
              <a:rPr lang="es-ES" smtClean="0"/>
              <a:t>‹Nº›</a:t>
            </a:fld>
            <a:endParaRPr lang="es-ES"/>
          </a:p>
        </p:txBody>
      </p:sp>
    </p:spTree>
    <p:extLst>
      <p:ext uri="{BB962C8B-B14F-4D97-AF65-F5344CB8AC3E}">
        <p14:creationId xmlns:p14="http://schemas.microsoft.com/office/powerpoint/2010/main" val="2959945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9E3A45-E87C-4A69-9C28-8EEBDE6E6097}" type="datetime1">
              <a:rPr lang="es-ES" smtClean="0">
                <a:solidFill>
                  <a:prstClr val="black">
                    <a:tint val="75000"/>
                  </a:prstClr>
                </a:solidFill>
              </a:rPr>
              <a:t>10/06/2026</a:t>
            </a:fld>
            <a:endParaRPr lang="es-ES" smtClean="0">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smtClean="0">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6C26B-3475-41CE-AB12-36F5DF6E05B1}" type="slidenum">
              <a:rPr lang="es-ES" smtClean="0">
                <a:solidFill>
                  <a:prstClr val="black">
                    <a:tint val="75000"/>
                  </a:prstClr>
                </a:solidFill>
              </a:rPr>
              <a:pPr/>
              <a:t>‹Nº›</a:t>
            </a:fld>
            <a:endParaRPr lang="es-ES" smtClean="0">
              <a:solidFill>
                <a:prstClr val="black">
                  <a:tint val="75000"/>
                </a:prstClr>
              </a:solidFill>
            </a:endParaRPr>
          </a:p>
        </p:txBody>
      </p:sp>
    </p:spTree>
    <p:extLst>
      <p:ext uri="{BB962C8B-B14F-4D97-AF65-F5344CB8AC3E}">
        <p14:creationId xmlns:p14="http://schemas.microsoft.com/office/powerpoint/2010/main" val="1746738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381110"/>
      </p:ext>
    </p:extLst>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ghostwriter_images/generated/a_clean_conference_slide_poster_graphic_white_bac_1.png"/>
          <p:cNvPicPr>
            <a:picLocks noChangeAspect="1"/>
          </p:cNvPicPr>
          <p:nvPr/>
        </p:nvPicPr>
        <p:blipFill>
          <a:blip r:embed="rId3"/>
          <a:stretch>
            <a:fillRect/>
          </a:stretch>
        </p:blipFill>
        <p:spPr>
          <a:xfrm>
            <a:off x="1066799" y="1"/>
            <a:ext cx="10506635" cy="6858000"/>
          </a:xfrm>
          <a:prstGeom prst="rect">
            <a:avLst/>
          </a:prstGeom>
        </p:spPr>
      </p:pic>
      <p:pic>
        <p:nvPicPr>
          <p:cNvPr id="4" name="Image 0" descr="/mnt/data/ghostwriter_images/generated/a_clean_conference_slide_poster_graphic_white_bac_1.png">
            <a:extLst>
              <a:ext uri="{FF2B5EF4-FFF2-40B4-BE49-F238E27FC236}">
                <a16:creationId xmlns:a16="http://schemas.microsoft.com/office/drawing/2014/main" xmlns="" id="{D319CF6A-2726-B15C-909A-B91527155740}"/>
              </a:ext>
            </a:extLst>
          </p:cNvPr>
          <p:cNvPicPr>
            <a:picLocks noChangeAspect="1"/>
          </p:cNvPicPr>
          <p:nvPr/>
        </p:nvPicPr>
        <p:blipFill>
          <a:blip r:embed="rId3"/>
          <a:srcRect l="26182" t="16394" r="52892" b="74858"/>
          <a:stretch>
            <a:fillRect/>
          </a:stretch>
        </p:blipFill>
        <p:spPr>
          <a:xfrm>
            <a:off x="1668567" y="1360098"/>
            <a:ext cx="3674852" cy="3479321"/>
          </a:xfrm>
          <a:prstGeom prst="rect">
            <a:avLst/>
          </a:prstGeom>
        </p:spPr>
      </p:pic>
      <p:pic>
        <p:nvPicPr>
          <p:cNvPr id="3" name="Image 0" descr="/mnt/data/ghostwriter_images/generated/a_clean_conference_slide_poster_graphic_white_bac_1.png">
            <a:extLst>
              <a:ext uri="{FF2B5EF4-FFF2-40B4-BE49-F238E27FC236}">
                <a16:creationId xmlns:a16="http://schemas.microsoft.com/office/drawing/2014/main" xmlns="" id="{745EE46E-EE11-A91C-D345-4BCEAEB7E5A9}"/>
              </a:ext>
            </a:extLst>
          </p:cNvPr>
          <p:cNvPicPr>
            <a:picLocks noChangeAspect="1"/>
          </p:cNvPicPr>
          <p:nvPr/>
        </p:nvPicPr>
        <p:blipFill>
          <a:blip r:embed="rId3"/>
          <a:srcRect l="8994" t="16394" r="52892" b="26499"/>
          <a:stretch>
            <a:fillRect/>
          </a:stretch>
        </p:blipFill>
        <p:spPr>
          <a:xfrm>
            <a:off x="8019223" y="5453044"/>
            <a:ext cx="1250226" cy="1404957"/>
          </a:xfrm>
          <a:prstGeom prst="rect">
            <a:avLst/>
          </a:prstGeom>
        </p:spPr>
      </p:pic>
      <p:sp>
        <p:nvSpPr>
          <p:cNvPr id="5" name="Text 0">
            <a:extLst>
              <a:ext uri="{FF2B5EF4-FFF2-40B4-BE49-F238E27FC236}">
                <a16:creationId xmlns:a16="http://schemas.microsoft.com/office/drawing/2014/main" xmlns="" id="{CDEEAA29-2CEA-F4E2-E453-E00694F8F87E}"/>
              </a:ext>
            </a:extLst>
          </p:cNvPr>
          <p:cNvSpPr/>
          <p:nvPr/>
        </p:nvSpPr>
        <p:spPr>
          <a:xfrm>
            <a:off x="3889456" y="2348484"/>
            <a:ext cx="4754880" cy="502920"/>
          </a:xfrm>
          <a:prstGeom prst="rect">
            <a:avLst/>
          </a:prstGeom>
          <a:noFill/>
          <a:ln/>
        </p:spPr>
        <p:txBody>
          <a:bodyPr wrap="square" lIns="0" tIns="0" rIns="0" bIns="0" rtlCol="0" anchor="ctr">
            <a:normAutofit/>
          </a:bodyPr>
          <a:lstStyle/>
          <a:p>
            <a:endParaRPr lang="en-US" sz="3000" dirty="0">
              <a:solidFill>
                <a:prstClr val="black"/>
              </a:solidFill>
            </a:endParaRPr>
          </a:p>
        </p:txBody>
      </p:sp>
      <p:sp>
        <p:nvSpPr>
          <p:cNvPr id="8" name="Rectángulo 7"/>
          <p:cNvSpPr/>
          <p:nvPr/>
        </p:nvSpPr>
        <p:spPr>
          <a:xfrm>
            <a:off x="2357718" y="535901"/>
            <a:ext cx="7772400" cy="4393510"/>
          </a:xfrm>
          <a:prstGeom prst="rect">
            <a:avLst/>
          </a:prstGeom>
        </p:spPr>
        <p:txBody>
          <a:bodyPr wrap="square">
            <a:spAutoFit/>
          </a:bodyPr>
          <a:lstStyle/>
          <a:p>
            <a:pPr algn="ctr">
              <a:lnSpc>
                <a:spcPts val="1500"/>
              </a:lnSpc>
            </a:pPr>
            <a:endParaRPr lang="en-GB" sz="20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20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20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20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20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r>
              <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Infrastructure as a Structural</a:t>
            </a:r>
          </a:p>
          <a:p>
            <a:pPr algn="ctr">
              <a:lnSpc>
                <a:spcPts val="1500"/>
              </a:lnSpc>
            </a:pPr>
            <a:endPar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r>
              <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Determinant of Violence Against </a:t>
            </a:r>
          </a:p>
          <a:p>
            <a:pPr algn="ctr">
              <a:lnSpc>
                <a:spcPts val="1500"/>
              </a:lnSpc>
            </a:pPr>
            <a:endPar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r>
              <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Women: Perceptions and Evidence </a:t>
            </a:r>
          </a:p>
          <a:p>
            <a:pPr algn="ctr">
              <a:lnSpc>
                <a:spcPts val="1500"/>
              </a:lnSpc>
            </a:pPr>
            <a:endPar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endPar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ts val="1500"/>
              </a:lnSpc>
            </a:pPr>
            <a:r>
              <a:rPr lang="en-GB"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from Spain</a:t>
            </a:r>
            <a:endParaRPr lang="es-ES" sz="3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ctr"/>
            <a:r>
              <a:rPr lang="es-ES" sz="3600" kern="100" dirty="0">
                <a:solidFill>
                  <a:prstClr val="black"/>
                </a:solidFill>
                <a:latin typeface="Garamond" panose="02020404030301010803" pitchFamily="18" charset="0"/>
                <a:ea typeface="Aptos"/>
                <a:cs typeface="Times New Roman" panose="02020603050405020304" pitchFamily="18" charset="0"/>
              </a:rPr>
              <a:t/>
            </a:r>
            <a:br>
              <a:rPr lang="es-ES" sz="3600" kern="100" dirty="0">
                <a:solidFill>
                  <a:prstClr val="black"/>
                </a:solidFill>
                <a:latin typeface="Garamond" panose="02020404030301010803" pitchFamily="18" charset="0"/>
                <a:ea typeface="Aptos"/>
                <a:cs typeface="Times New Roman" panose="02020603050405020304" pitchFamily="18" charset="0"/>
              </a:rPr>
            </a:br>
            <a:r>
              <a:rPr lang="es-ES" sz="2800" kern="100" dirty="0">
                <a:solidFill>
                  <a:prstClr val="black"/>
                </a:solidFill>
                <a:latin typeface="Times New Roman" panose="02020603050405020304" pitchFamily="18" charset="0"/>
                <a:ea typeface="Aptos"/>
                <a:cs typeface="Times New Roman" panose="02020603050405020304" pitchFamily="18" charset="0"/>
              </a:rPr>
              <a:t>Gloria Alarcón, Laura De Pablos, María Carmen García-Centeno</a:t>
            </a:r>
            <a:endParaRPr lang="es-ES" sz="2800" kern="0" dirty="0">
              <a:solidFill>
                <a:sysClr val="windowText" lastClr="000000"/>
              </a:solidFill>
              <a:latin typeface="Garamond" panose="02020404030301010803" pitchFamily="18" charset="0"/>
            </a:endParaRPr>
          </a:p>
        </p:txBody>
      </p:sp>
    </p:spTree>
    <p:extLst>
      <p:ext uri="{BB962C8B-B14F-4D97-AF65-F5344CB8AC3E}">
        <p14:creationId xmlns:p14="http://schemas.microsoft.com/office/powerpoint/2010/main" val="1389015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11008657" cy="1488141"/>
          </a:xfrm>
          <a:solidFill>
            <a:srgbClr val="FF99FF"/>
          </a:solidFill>
        </p:spPr>
        <p:txBody>
          <a:bodyPr>
            <a:normAutofit/>
          </a:bodyPr>
          <a:lstStyle/>
          <a:p>
            <a:pPr algn="ctr"/>
            <a:r>
              <a:rPr lang="en-US" sz="3200" b="1" dirty="0" smtClean="0">
                <a:latin typeface="Garamond" panose="02020404030301010803" pitchFamily="18" charset="0"/>
              </a:rPr>
              <a:t>3. DESCRIPTIVE </a:t>
            </a:r>
            <a:r>
              <a:rPr lang="en-US" sz="3200" b="1" dirty="0">
                <a:latin typeface="Garamond" panose="02020404030301010803" pitchFamily="18" charset="0"/>
              </a:rPr>
              <a:t>STATISTICS FOR LATENT VARIABLES: The importance of infrastructure and perceptions of gender-based violence</a:t>
            </a:r>
            <a:endParaRPr lang="es-ES" sz="3200" b="1" dirty="0">
              <a:latin typeface="Garamond" panose="02020404030301010803" pitchFamily="18" charset="0"/>
            </a:endParaRPr>
          </a:p>
        </p:txBody>
      </p:sp>
      <p:sp>
        <p:nvSpPr>
          <p:cNvPr id="3" name="Marcador de texto 2"/>
          <p:cNvSpPr>
            <a:spLocks noGrp="1"/>
          </p:cNvSpPr>
          <p:nvPr>
            <p:ph type="body" idx="1"/>
          </p:nvPr>
        </p:nvSpPr>
        <p:spPr>
          <a:xfrm>
            <a:off x="286871" y="4258609"/>
            <a:ext cx="11716870" cy="2097741"/>
          </a:xfrm>
        </p:spPr>
        <p:txBody>
          <a:bodyPr>
            <a:noAutofit/>
          </a:bodyPr>
          <a:lstStyle/>
          <a:p>
            <a:r>
              <a:rPr lang="en-GB" sz="1800" b="1" dirty="0" smtClean="0">
                <a:latin typeface="Garamond" panose="02020404030301010803" pitchFamily="18" charset="0"/>
                <a:ea typeface="Calibri" panose="020F0502020204030204" pitchFamily="34" charset="0"/>
              </a:rPr>
              <a:t>Health centres </a:t>
            </a:r>
            <a:r>
              <a:rPr lang="en-GB" sz="1800" b="1" dirty="0">
                <a:latin typeface="Garamond" panose="02020404030301010803" pitchFamily="18" charset="0"/>
                <a:ea typeface="Calibri" panose="020F0502020204030204" pitchFamily="34" charset="0"/>
              </a:rPr>
              <a:t>and hospitals, childcare centres, </a:t>
            </a:r>
            <a:r>
              <a:rPr lang="en-GB" sz="1800" dirty="0">
                <a:latin typeface="Garamond" panose="02020404030301010803" pitchFamily="18" charset="0"/>
                <a:ea typeface="Calibri" panose="020F0502020204030204" pitchFamily="34" charset="0"/>
              </a:rPr>
              <a:t>and </a:t>
            </a:r>
            <a:r>
              <a:rPr lang="en-GB" sz="1800" b="1" dirty="0">
                <a:latin typeface="Garamond" panose="02020404030301010803" pitchFamily="18" charset="0"/>
                <a:ea typeface="Calibri" panose="020F0502020204030204" pitchFamily="34" charset="0"/>
              </a:rPr>
              <a:t>sidewalks, pedestrian streets, and public lighting </a:t>
            </a:r>
            <a:r>
              <a:rPr lang="en-GB" sz="1800" b="1" dirty="0" smtClean="0">
                <a:latin typeface="Garamond" panose="02020404030301010803" pitchFamily="18" charset="0"/>
                <a:ea typeface="Calibri" panose="020F0502020204030204" pitchFamily="34" charset="0"/>
              </a:rPr>
              <a:t>: </a:t>
            </a:r>
            <a:r>
              <a:rPr lang="en-GB" sz="1800" dirty="0" smtClean="0">
                <a:latin typeface="Garamond" panose="02020404030301010803" pitchFamily="18" charset="0"/>
                <a:ea typeface="Calibri" panose="020F0502020204030204" pitchFamily="34" charset="0"/>
              </a:rPr>
              <a:t>highest mean</a:t>
            </a:r>
          </a:p>
          <a:p>
            <a:r>
              <a:rPr lang="en-GB" sz="1800" b="1" dirty="0" smtClean="0">
                <a:latin typeface="Garamond" panose="02020404030301010803" pitchFamily="18" charset="0"/>
                <a:ea typeface="Calibri" panose="020F0502020204030204" pitchFamily="34" charset="0"/>
              </a:rPr>
              <a:t>industrial </a:t>
            </a:r>
            <a:r>
              <a:rPr lang="en-GB" sz="1800" b="1" dirty="0">
                <a:latin typeface="Garamond" panose="02020404030301010803" pitchFamily="18" charset="0"/>
                <a:ea typeface="Calibri" panose="020F0502020204030204" pitchFamily="34" charset="0"/>
              </a:rPr>
              <a:t>parks</a:t>
            </a:r>
            <a:r>
              <a:rPr lang="en-GB" sz="1800" dirty="0">
                <a:latin typeface="Garamond" panose="02020404030301010803" pitchFamily="18" charset="0"/>
                <a:ea typeface="Calibri" panose="020F0502020204030204" pitchFamily="34" charset="0"/>
              </a:rPr>
              <a:t> and </a:t>
            </a:r>
            <a:r>
              <a:rPr lang="en-GB" sz="1800" b="1" dirty="0">
                <a:latin typeface="Garamond" panose="02020404030301010803" pitchFamily="18" charset="0"/>
                <a:ea typeface="Calibri" panose="020F0502020204030204" pitchFamily="34" charset="0"/>
              </a:rPr>
              <a:t>markets and shopping centres</a:t>
            </a:r>
            <a:r>
              <a:rPr lang="en-GB" sz="1800" dirty="0">
                <a:latin typeface="Garamond" panose="02020404030301010803" pitchFamily="18" charset="0"/>
                <a:ea typeface="Calibri" panose="020F0502020204030204" pitchFamily="34" charset="0"/>
              </a:rPr>
              <a:t> receive the lowest </a:t>
            </a:r>
          </a:p>
          <a:p>
            <a:r>
              <a:rPr lang="en-GB" sz="1800" b="1" dirty="0" smtClean="0">
                <a:solidFill>
                  <a:prstClr val="black">
                    <a:tint val="75000"/>
                  </a:prstClr>
                </a:solidFill>
                <a:latin typeface="Garamond" panose="02020404030301010803" pitchFamily="18" charset="0"/>
                <a:ea typeface="Times New Roman" panose="02020603050405020304" pitchFamily="18" charset="0"/>
              </a:rPr>
              <a:t>Gender </a:t>
            </a:r>
            <a:r>
              <a:rPr lang="en-GB" sz="1800" b="1" dirty="0">
                <a:solidFill>
                  <a:prstClr val="black">
                    <a:tint val="75000"/>
                  </a:prstClr>
                </a:solidFill>
                <a:latin typeface="Garamond" panose="02020404030301010803" pitchFamily="18" charset="0"/>
                <a:ea typeface="Times New Roman" panose="02020603050405020304" pitchFamily="18" charset="0"/>
              </a:rPr>
              <a:t>gap </a:t>
            </a:r>
            <a:r>
              <a:rPr lang="en-GB" sz="1800" dirty="0">
                <a:solidFill>
                  <a:prstClr val="black">
                    <a:tint val="75000"/>
                  </a:prstClr>
                </a:solidFill>
                <a:latin typeface="Garamond" panose="02020404030301010803" pitchFamily="18" charset="0"/>
                <a:ea typeface="Times New Roman" panose="02020603050405020304" pitchFamily="18" charset="0"/>
              </a:rPr>
              <a:t>is particularly pronounced for health-related infrastructures: 19% of women assign the maximum score (10), compared to 12% of men. </a:t>
            </a:r>
            <a:r>
              <a:rPr lang="en-GB" sz="1800" dirty="0" smtClean="0">
                <a:solidFill>
                  <a:prstClr val="black">
                    <a:tint val="75000"/>
                  </a:prstClr>
                </a:solidFill>
                <a:latin typeface="Garamond" panose="02020404030301010803" pitchFamily="18" charset="0"/>
                <a:ea typeface="Times New Roman" panose="02020603050405020304" pitchFamily="18" charset="0"/>
              </a:rPr>
              <a:t>Early </a:t>
            </a:r>
            <a:r>
              <a:rPr lang="en-GB" sz="1800" dirty="0">
                <a:solidFill>
                  <a:prstClr val="black">
                    <a:tint val="75000"/>
                  </a:prstClr>
                </a:solidFill>
                <a:latin typeface="Garamond" panose="02020404030301010803" pitchFamily="18" charset="0"/>
                <a:ea typeface="Times New Roman" panose="02020603050405020304" pitchFamily="18" charset="0"/>
              </a:rPr>
              <a:t>childhood education centres, where 15% of women and 12% of men assign the highest possible rating. </a:t>
            </a:r>
            <a:endParaRPr lang="en-GB" sz="1800" dirty="0" smtClean="0">
              <a:solidFill>
                <a:prstClr val="black">
                  <a:tint val="75000"/>
                </a:prstClr>
              </a:solidFill>
              <a:latin typeface="Garamond" panose="02020404030301010803" pitchFamily="18" charset="0"/>
              <a:ea typeface="Times New Roman" panose="02020603050405020304" pitchFamily="18" charset="0"/>
            </a:endParaRPr>
          </a:p>
          <a:p>
            <a:r>
              <a:rPr lang="en-GB" sz="1800" b="1" dirty="0" smtClean="0">
                <a:solidFill>
                  <a:prstClr val="black">
                    <a:tint val="75000"/>
                  </a:prstClr>
                </a:solidFill>
                <a:latin typeface="Garamond" panose="02020404030301010803" pitchFamily="18" charset="0"/>
                <a:ea typeface="Times New Roman" panose="02020603050405020304" pitchFamily="18" charset="0"/>
              </a:rPr>
              <a:t>Women </a:t>
            </a:r>
            <a:r>
              <a:rPr lang="en-GB" sz="1800" dirty="0">
                <a:solidFill>
                  <a:prstClr val="black">
                    <a:tint val="75000"/>
                  </a:prstClr>
                </a:solidFill>
                <a:latin typeface="Garamond" panose="02020404030301010803" pitchFamily="18" charset="0"/>
                <a:ea typeface="Times New Roman" panose="02020603050405020304" pitchFamily="18" charset="0"/>
              </a:rPr>
              <a:t>tend to value infrastructures highly in themselves, regardless of their specific influence on gender-based violence, and only a small proportion of women assign them no importance at all. </a:t>
            </a:r>
            <a:r>
              <a:rPr lang="en-GB" sz="1800" dirty="0" smtClean="0">
                <a:solidFill>
                  <a:prstClr val="black">
                    <a:tint val="75000"/>
                  </a:prstClr>
                </a:solidFill>
                <a:latin typeface="Garamond" panose="02020404030301010803" pitchFamily="18" charset="0"/>
                <a:ea typeface="Times New Roman" panose="02020603050405020304" pitchFamily="18" charset="0"/>
              </a:rPr>
              <a:t>Only </a:t>
            </a:r>
            <a:r>
              <a:rPr lang="en-GB" sz="1800" dirty="0">
                <a:solidFill>
                  <a:prstClr val="black">
                    <a:tint val="75000"/>
                  </a:prstClr>
                </a:solidFill>
                <a:latin typeface="Garamond" panose="02020404030301010803" pitchFamily="18" charset="0"/>
                <a:ea typeface="Times New Roman" panose="02020603050405020304" pitchFamily="18" charset="0"/>
              </a:rPr>
              <a:t>6% of women assign no importance to the existence of early childhood education centres, 5% do so for care facilities for dependent persons, and 8% for industrial parks. </a:t>
            </a:r>
            <a:endParaRPr lang="es-ES" sz="1800" dirty="0">
              <a:solidFill>
                <a:prstClr val="black">
                  <a:tint val="75000"/>
                </a:prstClr>
              </a:solidFill>
              <a:latin typeface="Garamond" panose="02020404030301010803" pitchFamily="18" charset="0"/>
              <a:ea typeface="Times New Roman" panose="02020603050405020304" pitchFamily="18" charset="0"/>
            </a:endParaRPr>
          </a:p>
        </p:txBody>
      </p:sp>
      <p:pic>
        <p:nvPicPr>
          <p:cNvPr id="8" name="Marcador de contenido 7"/>
          <p:cNvPicPr>
            <a:picLocks noGrp="1" noChangeAspect="1"/>
          </p:cNvPicPr>
          <p:nvPr>
            <p:ph idx="4294967295"/>
          </p:nvPr>
        </p:nvPicPr>
        <p:blipFill rotWithShape="1">
          <a:blip r:embed="rId2"/>
          <a:srcRect t="19007"/>
          <a:stretch/>
        </p:blipFill>
        <p:spPr>
          <a:xfrm>
            <a:off x="830762" y="1649507"/>
            <a:ext cx="10814391" cy="2764957"/>
          </a:xfrm>
          <a:prstGeom prst="rect">
            <a:avLst/>
          </a:prstGeom>
        </p:spPr>
      </p:pic>
      <p:sp>
        <p:nvSpPr>
          <p:cNvPr id="4" name="Marcador de número de diapositiva 3"/>
          <p:cNvSpPr>
            <a:spLocks noGrp="1"/>
          </p:cNvSpPr>
          <p:nvPr>
            <p:ph type="sldNum" sz="quarter" idx="12"/>
          </p:nvPr>
        </p:nvSpPr>
        <p:spPr/>
        <p:txBody>
          <a:bodyPr/>
          <a:lstStyle/>
          <a:p>
            <a:fld id="{386CF64C-1A1D-4562-A5A9-A97422B294B0}" type="slidenum">
              <a:rPr lang="es-ES" smtClean="0"/>
              <a:t>10</a:t>
            </a:fld>
            <a:endParaRPr lang="es-ES"/>
          </a:p>
        </p:txBody>
      </p:sp>
    </p:spTree>
    <p:extLst>
      <p:ext uri="{BB962C8B-B14F-4D97-AF65-F5344CB8AC3E}">
        <p14:creationId xmlns:p14="http://schemas.microsoft.com/office/powerpoint/2010/main" val="1917703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838200" y="1"/>
            <a:ext cx="10515600" cy="1281952"/>
          </a:xfrm>
          <a:solidFill>
            <a:srgbClr val="FF99FF"/>
          </a:solidFill>
        </p:spPr>
        <p:txBody>
          <a:bodyPr>
            <a:normAutofit fontScale="90000"/>
          </a:bodyPr>
          <a:lstStyle/>
          <a:p>
            <a:pPr algn="ctr"/>
            <a:r>
              <a:rPr lang="en-US" sz="3200" b="1" dirty="0" smtClean="0">
                <a:solidFill>
                  <a:prstClr val="black"/>
                </a:solidFill>
                <a:latin typeface="Garamond" panose="02020404030301010803" pitchFamily="18" charset="0"/>
              </a:rPr>
              <a:t>3. DESCRIPTIVE </a:t>
            </a:r>
            <a:r>
              <a:rPr lang="en-US" sz="3200" b="1" dirty="0">
                <a:solidFill>
                  <a:prstClr val="black"/>
                </a:solidFill>
                <a:latin typeface="Garamond" panose="02020404030301010803" pitchFamily="18" charset="0"/>
              </a:rPr>
              <a:t>STATISTICS FOR LATENT VARIABLES: The importance of infrastructure and perceptions of gender-based violence</a:t>
            </a:r>
            <a:endParaRPr lang="es-ES" dirty="0"/>
          </a:p>
        </p:txBody>
      </p:sp>
      <p:sp>
        <p:nvSpPr>
          <p:cNvPr id="4" name="Marcador de texto 3"/>
          <p:cNvSpPr>
            <a:spLocks noGrp="1"/>
          </p:cNvSpPr>
          <p:nvPr>
            <p:ph idx="1"/>
          </p:nvPr>
        </p:nvSpPr>
        <p:spPr>
          <a:xfrm>
            <a:off x="421341" y="3657600"/>
            <a:ext cx="10932459" cy="3594847"/>
          </a:xfrm>
        </p:spPr>
        <p:txBody>
          <a:bodyPr>
            <a:normAutofit fontScale="55000" lnSpcReduction="20000"/>
          </a:bodyPr>
          <a:lstStyle/>
          <a:p>
            <a:pPr marL="800100" indent="-571500" algn="just">
              <a:lnSpc>
                <a:spcPct val="150000"/>
              </a:lnSpc>
              <a:spcBef>
                <a:spcPts val="0"/>
              </a:spcBef>
            </a:pP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 Low </a:t>
            </a:r>
            <a:r>
              <a:rPr lang="en-GB" sz="4200" dirty="0">
                <a:latin typeface="Garamond" panose="02020404030301010803" pitchFamily="18" charset="0"/>
                <a:ea typeface="Times New Roman" panose="02020603050405020304" pitchFamily="18" charset="0"/>
                <a:cs typeface="Times New Roman" panose="02020603050405020304" pitchFamily="18" charset="0"/>
              </a:rPr>
              <a:t>and medium income levels demonstrate a higher perception of the </a:t>
            </a:r>
            <a:r>
              <a:rPr lang="en-GB" sz="4200" dirty="0">
                <a:latin typeface="Garamond" panose="02020404030301010803" pitchFamily="18" charset="0"/>
                <a:ea typeface="Calibri" panose="020F0502020204030204" pitchFamily="34" charset="0"/>
                <a:cs typeface="Times New Roman" panose="02020603050405020304" pitchFamily="18" charset="0"/>
              </a:rPr>
              <a:t>importance </a:t>
            </a:r>
            <a:r>
              <a:rPr lang="en-GB" sz="4200" dirty="0">
                <a:latin typeface="Garamond" panose="02020404030301010803" pitchFamily="18" charset="0"/>
                <a:ea typeface="Times New Roman" panose="02020603050405020304" pitchFamily="18" charset="0"/>
                <a:cs typeface="Times New Roman" panose="02020603050405020304" pitchFamily="18" charset="0"/>
              </a:rPr>
              <a:t>of </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infrastructure. </a:t>
            </a:r>
          </a:p>
          <a:p>
            <a:pPr marL="800100" indent="-571500" algn="just">
              <a:lnSpc>
                <a:spcPct val="150000"/>
              </a:lnSpc>
              <a:spcBef>
                <a:spcPts val="0"/>
              </a:spcBef>
            </a:pP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University </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education higher perception</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 </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 (FP </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(3</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 </a:t>
            </a:r>
            <a:endParaRPr lang="en-GB" sz="4200" dirty="0" smtClean="0">
              <a:latin typeface="Garamond" panose="02020404030301010803" pitchFamily="18" charset="0"/>
              <a:ea typeface="Times New Roman" panose="02020603050405020304" pitchFamily="18" charset="0"/>
              <a:cs typeface="Times New Roman" panose="02020603050405020304" pitchFamily="18" charset="0"/>
            </a:endParaRPr>
          </a:p>
          <a:p>
            <a:pPr marL="800100" indent="-571500" algn="just">
              <a:lnSpc>
                <a:spcPct val="150000"/>
              </a:lnSpc>
              <a:spcBef>
                <a:spcPts val="0"/>
              </a:spcBef>
            </a:pP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Individuals </a:t>
            </a:r>
            <a:r>
              <a:rPr lang="en-GB" sz="4200" dirty="0">
                <a:latin typeface="Garamond" panose="02020404030301010803" pitchFamily="18" charset="0"/>
                <a:ea typeface="Times New Roman" panose="02020603050405020304" pitchFamily="18" charset="0"/>
                <a:cs typeface="Times New Roman" panose="02020603050405020304" pitchFamily="18" charset="0"/>
              </a:rPr>
              <a:t>living in rural areas and hamlets also attribute greater importance to infrastructure in relation to gender-based violence</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a:t>
            </a:r>
          </a:p>
          <a:p>
            <a:pPr marL="800100" indent="-571500" algn="just">
              <a:lnSpc>
                <a:spcPct val="150000"/>
              </a:lnSpc>
              <a:spcBef>
                <a:spcPts val="0"/>
              </a:spcBef>
            </a:pP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Married more than singles or divorces</a:t>
            </a:r>
          </a:p>
          <a:p>
            <a:pPr marL="800100" indent="-571500" algn="just">
              <a:lnSpc>
                <a:spcPct val="150000"/>
              </a:lnSpc>
              <a:spcBef>
                <a:spcPts val="0"/>
              </a:spcBef>
            </a:pP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Age and income does </a:t>
            </a:r>
            <a:r>
              <a:rPr lang="en-GB" sz="4200" dirty="0">
                <a:latin typeface="Garamond" panose="02020404030301010803" pitchFamily="18" charset="0"/>
                <a:ea typeface="Times New Roman" panose="02020603050405020304" pitchFamily="18" charset="0"/>
                <a:cs typeface="Times New Roman" panose="02020603050405020304" pitchFamily="18" charset="0"/>
              </a:rPr>
              <a:t>not appear to be a determining </a:t>
            </a:r>
            <a:r>
              <a:rPr lang="en-GB" sz="4200" dirty="0" smtClean="0">
                <a:latin typeface="Garamond" panose="02020404030301010803" pitchFamily="18" charset="0"/>
                <a:ea typeface="Times New Roman" panose="02020603050405020304" pitchFamily="18" charset="0"/>
                <a:cs typeface="Times New Roman" panose="02020603050405020304" pitchFamily="18" charset="0"/>
              </a:rPr>
              <a:t>factor</a:t>
            </a:r>
            <a:r>
              <a:rPr lang="en-GB" sz="4200" dirty="0">
                <a:latin typeface="Garamond" panose="02020404030301010803" pitchFamily="18" charset="0"/>
                <a:ea typeface="Times New Roman" panose="02020603050405020304" pitchFamily="18" charset="0"/>
                <a:cs typeface="Times New Roman" panose="02020603050405020304" pitchFamily="18" charset="0"/>
              </a:rPr>
              <a:t>.</a:t>
            </a:r>
            <a:endParaRPr lang="en-GB" sz="4200" dirty="0" smtClean="0">
              <a:latin typeface="Garamond" panose="02020404030301010803" pitchFamily="18" charset="0"/>
              <a:ea typeface="Times New Roman" panose="02020603050405020304" pitchFamily="18" charset="0"/>
              <a:cs typeface="Times New Roman" panose="02020603050405020304" pitchFamily="18" charset="0"/>
            </a:endParaRPr>
          </a:p>
          <a:p>
            <a:pPr marL="800100" indent="-571500" algn="just">
              <a:lnSpc>
                <a:spcPct val="150000"/>
              </a:lnSpc>
              <a:spcBef>
                <a:spcPts val="0"/>
              </a:spcBef>
            </a:pPr>
            <a:endParaRPr lang="en-GB" sz="4200" dirty="0" smtClean="0">
              <a:latin typeface="Garamond" panose="02020404030301010803" pitchFamily="18" charset="0"/>
              <a:ea typeface="Times New Roman" panose="02020603050405020304" pitchFamily="18" charset="0"/>
              <a:cs typeface="Times New Roman" panose="02020603050405020304" pitchFamily="18" charset="0"/>
            </a:endParaRPr>
          </a:p>
          <a:p>
            <a:pPr indent="0" algn="just">
              <a:lnSpc>
                <a:spcPct val="150000"/>
              </a:lnSpc>
              <a:spcAft>
                <a:spcPts val="0"/>
              </a:spcAft>
              <a:buNone/>
            </a:pPr>
            <a:endParaRPr lang="en-GB"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lnSpc>
                <a:spcPct val="150000"/>
              </a:lnSpc>
              <a:spcAft>
                <a:spcPts val="0"/>
              </a:spcAft>
              <a:buNone/>
            </a:pP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
        <p:nvSpPr>
          <p:cNvPr id="2" name="Marcador de número de diapositiva 1"/>
          <p:cNvSpPr>
            <a:spLocks noGrp="1"/>
          </p:cNvSpPr>
          <p:nvPr>
            <p:ph type="sldNum" sz="quarter" idx="12"/>
          </p:nvPr>
        </p:nvSpPr>
        <p:spPr/>
        <p:txBody>
          <a:bodyPr/>
          <a:lstStyle/>
          <a:p>
            <a:fld id="{386CF64C-1A1D-4562-A5A9-A97422B294B0}" type="slidenum">
              <a:rPr lang="es-ES" smtClean="0"/>
              <a:t>11</a:t>
            </a:fld>
            <a:endParaRPr lang="es-ES"/>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963706" y="1461340"/>
            <a:ext cx="9744636" cy="2196260"/>
          </a:xfrm>
          <a:prstGeom prst="rect">
            <a:avLst/>
          </a:prstGeom>
          <a:noFill/>
          <a:ln>
            <a:noFill/>
          </a:ln>
        </p:spPr>
      </p:pic>
    </p:spTree>
    <p:extLst>
      <p:ext uri="{BB962C8B-B14F-4D97-AF65-F5344CB8AC3E}">
        <p14:creationId xmlns:p14="http://schemas.microsoft.com/office/powerpoint/2010/main" val="2220283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457200" y="-89647"/>
            <a:ext cx="10515600" cy="1030941"/>
          </a:xfrm>
          <a:solidFill>
            <a:srgbClr val="FF99FF"/>
          </a:solidFill>
        </p:spPr>
        <p:txBody>
          <a:bodyPr/>
          <a:lstStyle/>
          <a:p>
            <a:pPr algn="ctr"/>
            <a:r>
              <a:rPr lang="en-US" sz="3200" b="1" dirty="0" smtClean="0"/>
              <a:t>3</a:t>
            </a:r>
            <a:r>
              <a:rPr lang="en-US" sz="3200" b="1" dirty="0" smtClean="0">
                <a:latin typeface="Garamond" panose="02020404030301010803" pitchFamily="18" charset="0"/>
              </a:rPr>
              <a:t>. DESCRIPTIVE </a:t>
            </a:r>
            <a:r>
              <a:rPr lang="en-US" sz="3200" b="1" dirty="0">
                <a:latin typeface="Garamond" panose="02020404030301010803" pitchFamily="18" charset="0"/>
              </a:rPr>
              <a:t>ACCESS AND IMPORTANCE INDICES FOR INFRASTRUCTURE</a:t>
            </a:r>
            <a:endParaRPr lang="es-ES" sz="3200" b="1" dirty="0">
              <a:latin typeface="Garamond" panose="02020404030301010803" pitchFamily="18" charset="0"/>
            </a:endParaRPr>
          </a:p>
        </p:txBody>
      </p:sp>
      <p:sp>
        <p:nvSpPr>
          <p:cNvPr id="2" name="Marcador de contenido 1"/>
          <p:cNvSpPr>
            <a:spLocks noGrp="1"/>
          </p:cNvSpPr>
          <p:nvPr>
            <p:ph sz="half" idx="1"/>
          </p:nvPr>
        </p:nvSpPr>
        <p:spPr>
          <a:xfrm>
            <a:off x="273423" y="887502"/>
            <a:ext cx="5181600" cy="5970495"/>
          </a:xfrm>
          <a:solidFill>
            <a:schemeClr val="accent1">
              <a:lumMod val="20000"/>
              <a:lumOff val="80000"/>
            </a:schemeClr>
          </a:solidFill>
        </p:spPr>
        <p:txBody>
          <a:bodyPr>
            <a:noAutofit/>
          </a:bodyPr>
          <a:lstStyle/>
          <a:p>
            <a:pPr indent="0" algn="ctr">
              <a:lnSpc>
                <a:spcPct val="150000"/>
              </a:lnSpc>
              <a:spcBef>
                <a:spcPts val="0"/>
              </a:spcBef>
              <a:buNone/>
            </a:pPr>
            <a:r>
              <a:rPr lang="en-GB" sz="2000" dirty="0" smtClean="0">
                <a:latin typeface="Garamond" panose="02020404030301010803" pitchFamily="18" charset="0"/>
                <a:ea typeface="Calibri" panose="020F0502020204030204" pitchFamily="34" charset="0"/>
              </a:rPr>
              <a:t>ACCES</a:t>
            </a:r>
          </a:p>
          <a:p>
            <a:pPr marL="514350" indent="-285750" algn="just">
              <a:lnSpc>
                <a:spcPct val="150000"/>
              </a:lnSpc>
              <a:spcBef>
                <a:spcPts val="0"/>
              </a:spcBef>
            </a:pPr>
            <a:r>
              <a:rPr lang="en-GB" sz="2000" dirty="0">
                <a:latin typeface="Garamond" panose="02020404030301010803" pitchFamily="18" charset="0"/>
                <a:ea typeface="Calibri" panose="020F0502020204030204" pitchFamily="34" charset="0"/>
              </a:rPr>
              <a:t>W</a:t>
            </a:r>
            <a:r>
              <a:rPr lang="en-GB" sz="2000" dirty="0" smtClean="0">
                <a:latin typeface="Garamond" panose="02020404030301010803" pitchFamily="18" charset="0"/>
                <a:ea typeface="Calibri" panose="020F0502020204030204" pitchFamily="34" charset="0"/>
              </a:rPr>
              <a:t>omen </a:t>
            </a:r>
            <a:r>
              <a:rPr lang="en-GB" sz="2000" dirty="0">
                <a:latin typeface="Garamond" panose="02020404030301010803" pitchFamily="18" charset="0"/>
                <a:ea typeface="Calibri" panose="020F0502020204030204" pitchFamily="34" charset="0"/>
              </a:rPr>
              <a:t>report </a:t>
            </a:r>
            <a:r>
              <a:rPr lang="en-GB" sz="2000" b="1" dirty="0">
                <a:latin typeface="Garamond" panose="02020404030301010803" pitchFamily="18" charset="0"/>
                <a:ea typeface="Calibri" panose="020F0502020204030204" pitchFamily="34" charset="0"/>
              </a:rPr>
              <a:t>higher levels of access</a:t>
            </a:r>
            <a:r>
              <a:rPr lang="en-GB" sz="2000" dirty="0">
                <a:latin typeface="Garamond" panose="02020404030301010803" pitchFamily="18" charset="0"/>
                <a:ea typeface="Calibri" panose="020F0502020204030204" pitchFamily="34" charset="0"/>
              </a:rPr>
              <a:t> across nearly all types of infrastructure.</a:t>
            </a:r>
            <a:endParaRPr lang="en-GB" sz="2000" dirty="0" smtClean="0">
              <a:latin typeface="Garamond" panose="02020404030301010803" pitchFamily="18" charset="0"/>
              <a:ea typeface="Calibri" panose="020F0502020204030204" pitchFamily="34" charset="0"/>
              <a:cs typeface="Times New Roman" panose="02020603050405020304" pitchFamily="18" charset="0"/>
            </a:endParaRPr>
          </a:p>
          <a:p>
            <a:pPr indent="180340" algn="just">
              <a:lnSpc>
                <a:spcPct val="150000"/>
              </a:lnSpc>
              <a:spcBef>
                <a:spcPts val="0"/>
              </a:spcBef>
            </a:pPr>
            <a:r>
              <a:rPr lang="en-GB" sz="2000" dirty="0">
                <a:latin typeface="Garamond" panose="02020404030301010803" pitchFamily="18" charset="0"/>
                <a:ea typeface="Calibri" panose="020F0502020204030204" pitchFamily="34" charset="0"/>
                <a:cs typeface="Times New Roman" panose="02020603050405020304" pitchFamily="18" charset="0"/>
              </a:rPr>
              <a:t> </a:t>
            </a:r>
            <a:r>
              <a:rPr lang="en-GB" sz="2000" dirty="0" smtClean="0">
                <a:latin typeface="Garamond" panose="02020404030301010803" pitchFamily="18" charset="0"/>
                <a:ea typeface="Calibri" panose="020F0502020204030204" pitchFamily="34" charset="0"/>
                <a:cs typeface="Times New Roman" panose="02020603050405020304" pitchFamily="18" charset="0"/>
              </a:rPr>
              <a:t>Access </a:t>
            </a:r>
            <a:r>
              <a:rPr lang="en-GB" sz="2000" dirty="0">
                <a:latin typeface="Garamond" panose="02020404030301010803" pitchFamily="18" charset="0"/>
                <a:ea typeface="Calibri" panose="020F0502020204030204" pitchFamily="34" charset="0"/>
                <a:cs typeface="Times New Roman" panose="02020603050405020304" pitchFamily="18" charset="0"/>
              </a:rPr>
              <a:t>to </a:t>
            </a:r>
            <a:r>
              <a:rPr lang="en-GB" sz="2000" b="1" dirty="0">
                <a:latin typeface="Garamond" panose="02020404030301010803" pitchFamily="18" charset="0"/>
                <a:ea typeface="Calibri" panose="020F0502020204030204" pitchFamily="34" charset="0"/>
                <a:cs typeface="Times New Roman" panose="02020603050405020304" pitchFamily="18" charset="0"/>
              </a:rPr>
              <a:t>childcare centres</a:t>
            </a:r>
            <a:r>
              <a:rPr lang="en-GB" sz="2000" dirty="0">
                <a:latin typeface="Garamond" panose="02020404030301010803" pitchFamily="18" charset="0"/>
                <a:ea typeface="Calibri" panose="020F0502020204030204" pitchFamily="34" charset="0"/>
                <a:cs typeface="Times New Roman" panose="02020603050405020304" pitchFamily="18" charset="0"/>
              </a:rPr>
              <a:t> </a:t>
            </a:r>
            <a:r>
              <a:rPr lang="en-GB" sz="2000" dirty="0" smtClean="0">
                <a:latin typeface="Garamond" panose="02020404030301010803" pitchFamily="18" charset="0"/>
                <a:ea typeface="Calibri" panose="020F0502020204030204" pitchFamily="34" charset="0"/>
                <a:cs typeface="Times New Roman" panose="02020603050405020304" pitchFamily="18" charset="0"/>
              </a:rPr>
              <a:t>shows  </a:t>
            </a:r>
            <a:r>
              <a:rPr lang="en-GB" sz="2000" dirty="0">
                <a:latin typeface="Garamond" panose="02020404030301010803" pitchFamily="18" charset="0"/>
                <a:ea typeface="Calibri" panose="020F0502020204030204" pitchFamily="34" charset="0"/>
                <a:cs typeface="Times New Roman" panose="02020603050405020304" pitchFamily="18" charset="0"/>
              </a:rPr>
              <a:t>high values for the mean, median, and mode (7, 8, and 10, respectively). A similar situation is observed for </a:t>
            </a:r>
            <a:r>
              <a:rPr lang="en-GB" sz="2000" b="1" dirty="0">
                <a:latin typeface="Garamond" panose="02020404030301010803" pitchFamily="18" charset="0"/>
                <a:ea typeface="Calibri" panose="020F0502020204030204" pitchFamily="34" charset="0"/>
                <a:cs typeface="Times New Roman" panose="02020603050405020304" pitchFamily="18" charset="0"/>
              </a:rPr>
              <a:t>health centres and hospitals</a:t>
            </a:r>
            <a:r>
              <a:rPr lang="en-GB" sz="2000" dirty="0">
                <a:latin typeface="Garamond" panose="02020404030301010803" pitchFamily="18" charset="0"/>
                <a:ea typeface="Calibri" panose="020F0502020204030204" pitchFamily="34" charset="0"/>
                <a:cs typeface="Times New Roman" panose="02020603050405020304" pitchFamily="18" charset="0"/>
              </a:rPr>
              <a:t>, </a:t>
            </a:r>
            <a:r>
              <a:rPr lang="en-GB" sz="2000" b="1" dirty="0">
                <a:latin typeface="Garamond" panose="02020404030301010803" pitchFamily="18" charset="0"/>
                <a:ea typeface="Calibri" panose="020F0502020204030204" pitchFamily="34" charset="0"/>
                <a:cs typeface="Times New Roman" panose="02020603050405020304" pitchFamily="18" charset="0"/>
              </a:rPr>
              <a:t>sidewalks and public lighting</a:t>
            </a:r>
            <a:r>
              <a:rPr lang="en-GB" sz="2000" dirty="0">
                <a:latin typeface="Garamond" panose="02020404030301010803" pitchFamily="18" charset="0"/>
                <a:ea typeface="Calibri" panose="020F0502020204030204" pitchFamily="34" charset="0"/>
                <a:cs typeface="Times New Roman" panose="02020603050405020304" pitchFamily="18" charset="0"/>
              </a:rPr>
              <a:t>, and </a:t>
            </a:r>
            <a:r>
              <a:rPr lang="en-GB" sz="2000" b="1" dirty="0">
                <a:latin typeface="Garamond" panose="02020404030301010803" pitchFamily="18" charset="0"/>
                <a:ea typeface="Calibri" panose="020F0502020204030204" pitchFamily="34" charset="0"/>
                <a:cs typeface="Times New Roman" panose="02020603050405020304" pitchFamily="18" charset="0"/>
              </a:rPr>
              <a:t>markets and shopping centres</a:t>
            </a:r>
            <a:r>
              <a:rPr lang="en-GB" sz="2000" dirty="0">
                <a:latin typeface="Garamond" panose="02020404030301010803" pitchFamily="18" charset="0"/>
                <a:ea typeface="Calibri" panose="020F0502020204030204" pitchFamily="34" charset="0"/>
                <a:cs typeface="Times New Roman" panose="02020603050405020304" pitchFamily="18" charset="0"/>
              </a:rPr>
              <a:t>.</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indent="180340" algn="just">
              <a:lnSpc>
                <a:spcPct val="150000"/>
              </a:lnSpc>
              <a:spcBef>
                <a:spcPts val="0"/>
              </a:spcBef>
            </a:pPr>
            <a:r>
              <a:rPr lang="en-GB" sz="2000" dirty="0">
                <a:latin typeface="Garamond" panose="02020404030301010803" pitchFamily="18" charset="0"/>
                <a:ea typeface="Calibri" panose="020F0502020204030204" pitchFamily="34" charset="0"/>
                <a:cs typeface="Times New Roman" panose="02020603050405020304" pitchFamily="18" charset="0"/>
              </a:rPr>
              <a:t>By contrast, the mean value for </a:t>
            </a:r>
            <a:r>
              <a:rPr lang="en-GB" sz="2000" b="1" dirty="0">
                <a:latin typeface="Garamond" panose="02020404030301010803" pitchFamily="18" charset="0"/>
                <a:ea typeface="Calibri" panose="020F0502020204030204" pitchFamily="34" charset="0"/>
                <a:cs typeface="Times New Roman" panose="02020603050405020304" pitchFamily="18" charset="0"/>
              </a:rPr>
              <a:t>public </a:t>
            </a:r>
            <a:r>
              <a:rPr lang="en-GB" sz="2000" b="1" dirty="0" smtClean="0">
                <a:latin typeface="Garamond" panose="02020404030301010803" pitchFamily="18" charset="0"/>
                <a:ea typeface="Calibri" panose="020F0502020204030204" pitchFamily="34" charset="0"/>
                <a:cs typeface="Times New Roman" panose="02020603050405020304" pitchFamily="18" charset="0"/>
              </a:rPr>
              <a:t>transportation</a:t>
            </a:r>
            <a:r>
              <a:rPr lang="en-GB" sz="2000" b="1" dirty="0">
                <a:solidFill>
                  <a:prstClr val="black"/>
                </a:solidFill>
                <a:latin typeface="Garamond" panose="02020404030301010803" pitchFamily="18" charset="0"/>
                <a:ea typeface="Calibri" panose="020F0502020204030204" pitchFamily="34" charset="0"/>
                <a:cs typeface="Times New Roman" panose="02020603050405020304" pitchFamily="18" charset="0"/>
              </a:rPr>
              <a:t> care dependencies</a:t>
            </a:r>
            <a:r>
              <a:rPr lang="en-GB" sz="2000" dirty="0">
                <a:solidFill>
                  <a:prstClr val="black"/>
                </a:solidFill>
                <a:latin typeface="Garamond" panose="02020404030301010803" pitchFamily="18" charset="0"/>
                <a:ea typeface="Calibri" panose="020F0502020204030204" pitchFamily="34" charset="0"/>
                <a:cs typeface="Times New Roman" panose="02020603050405020304" pitchFamily="18" charset="0"/>
              </a:rPr>
              <a:t> and to </a:t>
            </a:r>
            <a:r>
              <a:rPr lang="en-GB" sz="2000" b="1" dirty="0">
                <a:solidFill>
                  <a:prstClr val="black"/>
                </a:solidFill>
                <a:latin typeface="Garamond" panose="02020404030301010803" pitchFamily="18" charset="0"/>
                <a:ea typeface="Calibri" panose="020F0502020204030204" pitchFamily="34" charset="0"/>
                <a:cs typeface="Times New Roman" panose="02020603050405020304" pitchFamily="18" charset="0"/>
              </a:rPr>
              <a:t>industrial parks</a:t>
            </a:r>
            <a:r>
              <a:rPr lang="en-GB" sz="2000" dirty="0">
                <a:solidFill>
                  <a:prstClr val="black"/>
                </a:solidFill>
                <a:latin typeface="Garamond" panose="02020404030301010803" pitchFamily="18" charset="0"/>
                <a:ea typeface="Calibri" panose="020F0502020204030204" pitchFamily="34" charset="0"/>
                <a:cs typeface="Times New Roman" panose="02020603050405020304" pitchFamily="18" charset="0"/>
              </a:rPr>
              <a:t>.</a:t>
            </a:r>
            <a:r>
              <a:rPr lang="en-GB" sz="2000" dirty="0" smtClean="0">
                <a:latin typeface="Garamond" panose="02020404030301010803" pitchFamily="18" charset="0"/>
                <a:ea typeface="Calibri" panose="020F0502020204030204" pitchFamily="34" charset="0"/>
                <a:cs typeface="Times New Roman" panose="02020603050405020304" pitchFamily="18" charset="0"/>
              </a:rPr>
              <a:t> </a:t>
            </a:r>
            <a:r>
              <a:rPr lang="en-GB" sz="2000" dirty="0">
                <a:latin typeface="Garamond" panose="02020404030301010803" pitchFamily="18" charset="0"/>
                <a:ea typeface="Calibri" panose="020F0502020204030204" pitchFamily="34" charset="0"/>
                <a:cs typeface="Times New Roman" panose="02020603050405020304" pitchFamily="18" charset="0"/>
              </a:rPr>
              <a:t>is lower, suggesting that access is less fluid. </a:t>
            </a:r>
            <a:endParaRPr lang="es-ES" sz="2000" dirty="0">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3" name="Marcador de contenido 2"/>
          <p:cNvSpPr>
            <a:spLocks noGrp="1"/>
          </p:cNvSpPr>
          <p:nvPr>
            <p:ph sz="half" idx="2"/>
          </p:nvPr>
        </p:nvSpPr>
        <p:spPr>
          <a:xfrm>
            <a:off x="5683624" y="941295"/>
            <a:ext cx="5517775" cy="5916704"/>
          </a:xfrm>
          <a:solidFill>
            <a:schemeClr val="bg2"/>
          </a:solidFill>
        </p:spPr>
        <p:txBody>
          <a:bodyPr>
            <a:noAutofit/>
          </a:bodyPr>
          <a:lstStyle/>
          <a:p>
            <a:pPr marL="0" indent="0" algn="ctr">
              <a:lnSpc>
                <a:spcPct val="170000"/>
              </a:lnSpc>
              <a:spcBef>
                <a:spcPts val="0"/>
              </a:spcBef>
              <a:spcAft>
                <a:spcPts val="0"/>
              </a:spcAft>
              <a:buFont typeface="Arial" panose="020B0604020202020204" pitchFamily="34" charset="0"/>
              <a:buNone/>
            </a:pPr>
            <a:r>
              <a:rPr lang="en-GB" sz="1800" dirty="0">
                <a:latin typeface="Times New Roman" panose="02020603050405020304" pitchFamily="18" charset="0"/>
                <a:ea typeface="Calibri" panose="020F0502020204030204" pitchFamily="34" charset="0"/>
              </a:rPr>
              <a:t>IMPORTANCE</a:t>
            </a:r>
          </a:p>
          <a:p>
            <a:pPr algn="just">
              <a:lnSpc>
                <a:spcPct val="170000"/>
              </a:lnSpc>
              <a:spcBef>
                <a:spcPts val="0"/>
              </a:spcBef>
              <a:spcAft>
                <a:spcPts val="0"/>
              </a:spcAft>
            </a:pPr>
            <a:r>
              <a:rPr lang="en-GB" sz="1800" dirty="0" smtClean="0">
                <a:latin typeface="Times New Roman" panose="02020603050405020304" pitchFamily="18" charset="0"/>
                <a:ea typeface="Calibri" panose="020F0502020204030204" pitchFamily="34" charset="0"/>
              </a:rPr>
              <a:t>Women </a:t>
            </a:r>
            <a:r>
              <a:rPr lang="en-GB" sz="1800" dirty="0">
                <a:latin typeface="Times New Roman" panose="02020603050405020304" pitchFamily="18" charset="0"/>
                <a:ea typeface="Calibri" panose="020F0502020204030204" pitchFamily="34" charset="0"/>
              </a:rPr>
              <a:t>assign substantially higher importance to almost all types of infrastructure considered, with the exception of industrial parks. It is common for women to assign the maximum score of 10, while very few women indicate that infrastructure is entirely unimportant.</a:t>
            </a:r>
          </a:p>
          <a:p>
            <a:pPr algn="just">
              <a:lnSpc>
                <a:spcPct val="170000"/>
              </a:lnSpc>
              <a:spcBef>
                <a:spcPts val="0"/>
              </a:spcBef>
              <a:spcAft>
                <a:spcPts val="0"/>
              </a:spcAft>
            </a:pPr>
            <a:r>
              <a:rPr lang="en-GB" sz="1800" dirty="0" smtClean="0">
                <a:latin typeface="Times New Roman" panose="02020603050405020304" pitchFamily="18" charset="0"/>
                <a:ea typeface="Calibri" panose="020F0502020204030204" pitchFamily="34" charset="0"/>
              </a:rPr>
              <a:t>Mean </a:t>
            </a:r>
            <a:r>
              <a:rPr lang="en-GB" sz="1800" dirty="0">
                <a:latin typeface="Times New Roman" panose="02020603050405020304" pitchFamily="18" charset="0"/>
                <a:ea typeface="Calibri" panose="020F0502020204030204" pitchFamily="34" charset="0"/>
              </a:rPr>
              <a:t>and the modal values are higher than those observed for the access variable, indicating that respondents generally assign greater importance to infrastructure than the level of access they actually experience.</a:t>
            </a:r>
            <a:endParaRPr lang="es-ES" sz="1800" dirty="0">
              <a:latin typeface="Times New Roman" panose="02020603050405020304" pitchFamily="18" charset="0"/>
              <a:ea typeface="Calibri" panose="020F0502020204030204" pitchFamily="34" charset="0"/>
            </a:endParaRPr>
          </a:p>
        </p:txBody>
      </p:sp>
      <p:sp>
        <p:nvSpPr>
          <p:cNvPr id="5" name="Marcador de número de diapositiva 4"/>
          <p:cNvSpPr>
            <a:spLocks noGrp="1"/>
          </p:cNvSpPr>
          <p:nvPr>
            <p:ph type="sldNum" sz="quarter" idx="12"/>
          </p:nvPr>
        </p:nvSpPr>
        <p:spPr/>
        <p:txBody>
          <a:bodyPr/>
          <a:lstStyle/>
          <a:p>
            <a:fld id="{386CF64C-1A1D-4562-A5A9-A97422B294B0}" type="slidenum">
              <a:rPr lang="es-ES" smtClean="0"/>
              <a:t>12</a:t>
            </a:fld>
            <a:endParaRPr lang="es-ES"/>
          </a:p>
        </p:txBody>
      </p:sp>
    </p:spTree>
    <p:extLst>
      <p:ext uri="{BB962C8B-B14F-4D97-AF65-F5344CB8AC3E}">
        <p14:creationId xmlns:p14="http://schemas.microsoft.com/office/powerpoint/2010/main" val="20273597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9788" y="365126"/>
            <a:ext cx="10515600" cy="692710"/>
          </a:xfrm>
          <a:solidFill>
            <a:srgbClr val="FF99FF"/>
          </a:solidFill>
        </p:spPr>
        <p:txBody>
          <a:bodyPr>
            <a:normAutofit/>
          </a:bodyPr>
          <a:lstStyle/>
          <a:p>
            <a:pPr algn="ctr"/>
            <a:r>
              <a:rPr lang="es-ES" sz="4000" b="1" dirty="0" smtClean="0">
                <a:latin typeface="Garamond" panose="02020404030301010803" pitchFamily="18" charset="0"/>
              </a:rPr>
              <a:t>4. MODELOS Y  RESULTADOS</a:t>
            </a:r>
            <a:endParaRPr lang="es-ES" sz="4000" b="1" dirty="0">
              <a:latin typeface="Garamond" panose="02020404030301010803" pitchFamily="18" charset="0"/>
            </a:endParaRPr>
          </a:p>
        </p:txBody>
      </p:sp>
      <p:sp>
        <p:nvSpPr>
          <p:cNvPr id="7" name="Marcador de texto 6"/>
          <p:cNvSpPr>
            <a:spLocks noGrp="1"/>
          </p:cNvSpPr>
          <p:nvPr>
            <p:ph type="body" idx="1"/>
          </p:nvPr>
        </p:nvSpPr>
        <p:spPr>
          <a:xfrm>
            <a:off x="839788" y="1335741"/>
            <a:ext cx="5157787" cy="537883"/>
          </a:xfrm>
        </p:spPr>
        <p:txBody>
          <a:bodyPr>
            <a:normAutofit/>
          </a:bodyPr>
          <a:lstStyle/>
          <a:p>
            <a:r>
              <a:rPr lang="es-ES" dirty="0" smtClean="0"/>
              <a:t>1º </a:t>
            </a:r>
            <a:r>
              <a:rPr lang="es-ES" dirty="0" err="1" smtClean="0"/>
              <a:t>model</a:t>
            </a:r>
            <a:endParaRPr lang="es-ES" dirty="0"/>
          </a:p>
        </p:txBody>
      </p:sp>
      <p:sp>
        <p:nvSpPr>
          <p:cNvPr id="3" name="Marcador de contenido 2"/>
          <p:cNvSpPr>
            <a:spLocks noGrp="1"/>
          </p:cNvSpPr>
          <p:nvPr>
            <p:ph sz="half" idx="2"/>
          </p:nvPr>
        </p:nvSpPr>
        <p:spPr>
          <a:xfrm>
            <a:off x="839788" y="1873625"/>
            <a:ext cx="5157787" cy="4993340"/>
          </a:xfrm>
          <a:solidFill>
            <a:schemeClr val="accent6">
              <a:lumMod val="20000"/>
              <a:lumOff val="80000"/>
            </a:schemeClr>
          </a:solidFill>
        </p:spPr>
        <p:txBody>
          <a:bodyPr>
            <a:normAutofit lnSpcReduction="10000"/>
          </a:bodyPr>
          <a:lstStyle/>
          <a:p>
            <a:pPr lvl="0" algn="just"/>
            <a:r>
              <a:rPr lang="en-US" dirty="0">
                <a:solidFill>
                  <a:prstClr val="black"/>
                </a:solidFill>
                <a:latin typeface="Garamond" panose="02020404030301010803" pitchFamily="18" charset="0"/>
              </a:rPr>
              <a:t>Dependent variable: the importance of infrastructure in gender-based violence </a:t>
            </a:r>
            <a:endParaRPr lang="en-US" dirty="0" smtClean="0">
              <a:solidFill>
                <a:prstClr val="black"/>
              </a:solidFill>
              <a:latin typeface="Garamond" panose="02020404030301010803" pitchFamily="18" charset="0"/>
            </a:endParaRPr>
          </a:p>
          <a:p>
            <a:pPr lvl="0" algn="just"/>
            <a:r>
              <a:rPr lang="en-US" dirty="0">
                <a:solidFill>
                  <a:prstClr val="black"/>
                </a:solidFill>
                <a:latin typeface="Garamond" panose="02020404030301010803" pitchFamily="18" charset="0"/>
              </a:rPr>
              <a:t>I</a:t>
            </a:r>
            <a:r>
              <a:rPr lang="en-US" dirty="0" smtClean="0">
                <a:solidFill>
                  <a:prstClr val="black"/>
                </a:solidFill>
                <a:latin typeface="Garamond" panose="02020404030301010803" pitchFamily="18" charset="0"/>
              </a:rPr>
              <a:t>ndependent </a:t>
            </a:r>
            <a:r>
              <a:rPr lang="en-US" dirty="0">
                <a:solidFill>
                  <a:prstClr val="black"/>
                </a:solidFill>
                <a:latin typeface="Garamond" panose="02020404030301010803" pitchFamily="18" charset="0"/>
              </a:rPr>
              <a:t>variables, the latent variables ‘access’ (ACCN) and ‘importance of infrastructure’ (IMPN), Observed variables: age, income, gender, marital status, educational attainment, place of residence and employment status. All variables are categorical except for income and age, which are numerical variables</a:t>
            </a:r>
            <a:endParaRPr lang="es-ES" dirty="0">
              <a:solidFill>
                <a:prstClr val="black"/>
              </a:solidFill>
              <a:latin typeface="Garamond" panose="02020404030301010803" pitchFamily="18" charset="0"/>
            </a:endParaRPr>
          </a:p>
        </p:txBody>
      </p:sp>
      <p:sp>
        <p:nvSpPr>
          <p:cNvPr id="8" name="Marcador de texto 7"/>
          <p:cNvSpPr>
            <a:spLocks noGrp="1"/>
          </p:cNvSpPr>
          <p:nvPr>
            <p:ph type="body" sz="quarter" idx="3"/>
          </p:nvPr>
        </p:nvSpPr>
        <p:spPr>
          <a:xfrm>
            <a:off x="6172200" y="1053775"/>
            <a:ext cx="5183188" cy="823912"/>
          </a:xfrm>
        </p:spPr>
        <p:txBody>
          <a:bodyPr/>
          <a:lstStyle/>
          <a:p>
            <a:r>
              <a:rPr lang="es-ES" dirty="0" smtClean="0"/>
              <a:t>2º </a:t>
            </a:r>
            <a:r>
              <a:rPr lang="es-ES" dirty="0" err="1" smtClean="0"/>
              <a:t>model</a:t>
            </a:r>
            <a:endParaRPr lang="es-ES" dirty="0"/>
          </a:p>
        </p:txBody>
      </p:sp>
      <p:sp>
        <p:nvSpPr>
          <p:cNvPr id="6" name="Marcador de contenido 5"/>
          <p:cNvSpPr>
            <a:spLocks noGrp="1"/>
          </p:cNvSpPr>
          <p:nvPr>
            <p:ph sz="quarter" idx="4"/>
          </p:nvPr>
        </p:nvSpPr>
        <p:spPr>
          <a:xfrm>
            <a:off x="6172200" y="1958999"/>
            <a:ext cx="5183188" cy="4899001"/>
          </a:xfrm>
          <a:solidFill>
            <a:schemeClr val="accent1">
              <a:lumMod val="20000"/>
              <a:lumOff val="80000"/>
            </a:schemeClr>
          </a:solidFill>
        </p:spPr>
        <p:txBody>
          <a:bodyPr>
            <a:normAutofit/>
          </a:bodyPr>
          <a:lstStyle/>
          <a:p>
            <a:pPr algn="just"/>
            <a:r>
              <a:rPr lang="en-US" dirty="0">
                <a:solidFill>
                  <a:prstClr val="black"/>
                </a:solidFill>
                <a:latin typeface="Garamond" panose="02020404030301010803" pitchFamily="18" charset="0"/>
              </a:rPr>
              <a:t>The second estimated model includes, in addition to the variables already considered in the first model, a set of dummy variables to identify the respondent’s region of residence. The aim is to examine whether there are distinct regional patterns in the perception of the importance of infrastructure in relation to gender-based violence.</a:t>
            </a:r>
            <a:endParaRPr lang="es-ES" dirty="0">
              <a:solidFill>
                <a:prstClr val="black"/>
              </a:solidFill>
              <a:latin typeface="Garamond" panose="02020404030301010803" pitchFamily="18" charset="0"/>
            </a:endParaRPr>
          </a:p>
        </p:txBody>
      </p:sp>
      <p:sp>
        <p:nvSpPr>
          <p:cNvPr id="2" name="Marcador de número de diapositiva 1"/>
          <p:cNvSpPr>
            <a:spLocks noGrp="1"/>
          </p:cNvSpPr>
          <p:nvPr>
            <p:ph type="sldNum" sz="quarter" idx="12"/>
          </p:nvPr>
        </p:nvSpPr>
        <p:spPr/>
        <p:txBody>
          <a:bodyPr/>
          <a:lstStyle/>
          <a:p>
            <a:fld id="{386CF64C-1A1D-4562-A5A9-A97422B294B0}" type="slidenum">
              <a:rPr lang="es-ES" smtClean="0"/>
              <a:t>13</a:t>
            </a:fld>
            <a:endParaRPr lang="es-ES"/>
          </a:p>
        </p:txBody>
      </p:sp>
    </p:spTree>
    <p:extLst>
      <p:ext uri="{BB962C8B-B14F-4D97-AF65-F5344CB8AC3E}">
        <p14:creationId xmlns:p14="http://schemas.microsoft.com/office/powerpoint/2010/main" val="3790942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838200" y="356160"/>
            <a:ext cx="10515600" cy="809251"/>
          </a:xfrm>
          <a:solidFill>
            <a:srgbClr val="FF99FF"/>
          </a:solidFill>
        </p:spPr>
        <p:txBody>
          <a:bodyPr>
            <a:normAutofit/>
          </a:bodyPr>
          <a:lstStyle/>
          <a:p>
            <a:pPr algn="ctr"/>
            <a:r>
              <a:rPr lang="es-ES" sz="4000" b="1" dirty="0" smtClean="0">
                <a:latin typeface="Garamond" panose="02020404030301010803" pitchFamily="18" charset="0"/>
              </a:rPr>
              <a:t>4.RESULTS</a:t>
            </a:r>
            <a:endParaRPr lang="es-ES" sz="4000" b="1" dirty="0">
              <a:latin typeface="Garamond" panose="02020404030301010803" pitchFamily="18" charset="0"/>
            </a:endParaRPr>
          </a:p>
        </p:txBody>
      </p:sp>
      <p:sp>
        <p:nvSpPr>
          <p:cNvPr id="2" name="Marcador de contenido 1"/>
          <p:cNvSpPr>
            <a:spLocks noGrp="1"/>
          </p:cNvSpPr>
          <p:nvPr>
            <p:ph idx="1"/>
          </p:nvPr>
        </p:nvSpPr>
        <p:spPr>
          <a:xfrm>
            <a:off x="748553" y="1007688"/>
            <a:ext cx="10515600" cy="5531224"/>
          </a:xfrm>
          <a:solidFill>
            <a:schemeClr val="accent5">
              <a:lumMod val="20000"/>
              <a:lumOff val="80000"/>
            </a:schemeClr>
          </a:solidFill>
        </p:spPr>
        <p:txBody>
          <a:bodyPr>
            <a:normAutofit fontScale="85000" lnSpcReduction="20000"/>
          </a:bodyPr>
          <a:lstStyle/>
          <a:p>
            <a:pPr marL="342900" lvl="0" indent="-342900" algn="just">
              <a:lnSpc>
                <a:spcPct val="150000"/>
              </a:lnSpc>
              <a:spcAft>
                <a:spcPts val="0"/>
              </a:spcAft>
              <a:buSzPts val="1000"/>
              <a:buFont typeface="Symbol" panose="05050102010706020507" pitchFamily="18" charset="2"/>
              <a:buChar char=""/>
              <a:tabLst>
                <a:tab pos="457200" algn="l"/>
              </a:tabLst>
            </a:pPr>
            <a:r>
              <a:rPr lang="en-GB" sz="2600" dirty="0">
                <a:latin typeface="Garamond" panose="02020404030301010803" pitchFamily="18" charset="0"/>
                <a:ea typeface="Times New Roman" panose="02020603050405020304" pitchFamily="18" charset="0"/>
              </a:rPr>
              <a:t>T</a:t>
            </a:r>
            <a:r>
              <a:rPr lang="en-GB" sz="2600" dirty="0" smtClean="0">
                <a:latin typeface="Garamond" panose="02020404030301010803" pitchFamily="18" charset="0"/>
                <a:ea typeface="Times New Roman" panose="02020603050405020304" pitchFamily="18" charset="0"/>
              </a:rPr>
              <a:t>he </a:t>
            </a:r>
            <a:r>
              <a:rPr lang="en-GB" sz="2600" dirty="0">
                <a:latin typeface="Garamond" panose="02020404030301010803" pitchFamily="18" charset="0"/>
                <a:ea typeface="Times New Roman" panose="02020603050405020304" pitchFamily="18" charset="0"/>
              </a:rPr>
              <a:t>infrastructure importance index (IMPN) shows a statistically significant and substantively meaningful effect. </a:t>
            </a:r>
            <a:endParaRPr lang="es-ES" sz="2600" dirty="0">
              <a:latin typeface="Garamond" panose="02020404030301010803" pitchFamily="18" charset="0"/>
              <a:ea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Lst>
            </a:pPr>
            <a:r>
              <a:rPr lang="en-GB" sz="2600" dirty="0">
                <a:latin typeface="Garamond" panose="02020404030301010803" pitchFamily="18" charset="0"/>
                <a:ea typeface="Times New Roman" panose="02020603050405020304" pitchFamily="18" charset="0"/>
              </a:rPr>
              <a:t>In contrast, the access index (ACCN) does not reach statistical significance </a:t>
            </a:r>
            <a:endParaRPr lang="es-ES" sz="2600" dirty="0">
              <a:latin typeface="Garamond" panose="02020404030301010803" pitchFamily="18" charset="0"/>
              <a:ea typeface="Times New Roman" panose="02020603050405020304" pitchFamily="18" charset="0"/>
            </a:endParaRPr>
          </a:p>
          <a:p>
            <a:pPr algn="just">
              <a:lnSpc>
                <a:spcPct val="150000"/>
              </a:lnSpc>
              <a:buSzPts val="1000"/>
              <a:tabLst>
                <a:tab pos="457200" algn="l"/>
              </a:tabLst>
            </a:pPr>
            <a:r>
              <a:rPr lang="en-GB" sz="2600" dirty="0" smtClean="0">
                <a:latin typeface="Garamond" panose="02020404030301010803" pitchFamily="18" charset="0"/>
                <a:ea typeface="Times New Roman" panose="02020603050405020304" pitchFamily="18" charset="0"/>
              </a:rPr>
              <a:t> Age  </a:t>
            </a:r>
            <a:r>
              <a:rPr lang="en-GB" sz="2600" dirty="0">
                <a:latin typeface="Garamond" panose="02020404030301010803" pitchFamily="18" charset="0"/>
                <a:ea typeface="Times New Roman" panose="02020603050405020304" pitchFamily="18" charset="0"/>
              </a:rPr>
              <a:t>and income </a:t>
            </a:r>
            <a:r>
              <a:rPr lang="en-GB" sz="2600" dirty="0" smtClean="0">
                <a:latin typeface="Garamond" panose="02020404030301010803" pitchFamily="18" charset="0"/>
                <a:ea typeface="Times New Roman" panose="02020603050405020304" pitchFamily="18" charset="0"/>
              </a:rPr>
              <a:t>are </a:t>
            </a:r>
            <a:r>
              <a:rPr lang="en-GB" sz="2600" dirty="0">
                <a:latin typeface="Garamond" panose="02020404030301010803" pitchFamily="18" charset="0"/>
                <a:ea typeface="Times New Roman" panose="02020603050405020304" pitchFamily="18" charset="0"/>
              </a:rPr>
              <a:t>not statistically significant. </a:t>
            </a:r>
            <a:endParaRPr lang="es-ES" sz="2600" dirty="0">
              <a:latin typeface="Garamond" panose="02020404030301010803" pitchFamily="18" charset="0"/>
              <a:ea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Lst>
            </a:pPr>
            <a:r>
              <a:rPr lang="en-GB" sz="2600" dirty="0">
                <a:latin typeface="Garamond" panose="02020404030301010803" pitchFamily="18" charset="0"/>
                <a:ea typeface="Times New Roman" panose="02020603050405020304" pitchFamily="18" charset="0"/>
              </a:rPr>
              <a:t>S</a:t>
            </a:r>
            <a:r>
              <a:rPr lang="en-GB" sz="2600" dirty="0" smtClean="0">
                <a:latin typeface="Garamond" panose="02020404030301010803" pitchFamily="18" charset="0"/>
                <a:ea typeface="Times New Roman" panose="02020603050405020304" pitchFamily="18" charset="0"/>
              </a:rPr>
              <a:t>econdary education, </a:t>
            </a:r>
            <a:r>
              <a:rPr lang="en-GB" sz="2600" dirty="0">
                <a:latin typeface="Garamond" panose="02020404030301010803" pitchFamily="18" charset="0"/>
                <a:ea typeface="Times New Roman" panose="02020603050405020304" pitchFamily="18" charset="0"/>
              </a:rPr>
              <a:t>university </a:t>
            </a:r>
            <a:r>
              <a:rPr lang="en-GB" sz="2600" dirty="0" smtClean="0">
                <a:latin typeface="Garamond" panose="02020404030301010803" pitchFamily="18" charset="0"/>
                <a:ea typeface="Times New Roman" panose="02020603050405020304" pitchFamily="18" charset="0"/>
              </a:rPr>
              <a:t>education and </a:t>
            </a:r>
            <a:r>
              <a:rPr lang="en-GB" sz="2600" dirty="0">
                <a:latin typeface="Garamond" panose="02020404030301010803" pitchFamily="18" charset="0"/>
                <a:ea typeface="Times New Roman" panose="02020603050405020304" pitchFamily="18" charset="0"/>
              </a:rPr>
              <a:t>upper secondary </a:t>
            </a:r>
            <a:r>
              <a:rPr lang="en-GB" sz="2600" dirty="0" smtClean="0">
                <a:latin typeface="Garamond" panose="02020404030301010803" pitchFamily="18" charset="0"/>
                <a:ea typeface="Times New Roman" panose="02020603050405020304" pitchFamily="18" charset="0"/>
              </a:rPr>
              <a:t>education show </a:t>
            </a:r>
            <a:r>
              <a:rPr lang="en-GB" sz="2600" dirty="0">
                <a:latin typeface="Garamond" panose="02020404030301010803" pitchFamily="18" charset="0"/>
                <a:ea typeface="Times New Roman" panose="02020603050405020304" pitchFamily="18" charset="0"/>
              </a:rPr>
              <a:t>statistically significant </a:t>
            </a:r>
            <a:r>
              <a:rPr lang="en-GB" sz="2600" dirty="0" smtClean="0">
                <a:latin typeface="Garamond" panose="02020404030301010803" pitchFamily="18" charset="0"/>
                <a:ea typeface="Times New Roman" panose="02020603050405020304" pitchFamily="18" charset="0"/>
              </a:rPr>
              <a:t>effects and positive influence.</a:t>
            </a:r>
            <a:endParaRPr lang="es-ES" sz="2600" dirty="0">
              <a:latin typeface="Garamond" panose="02020404030301010803" pitchFamily="18" charset="0"/>
              <a:ea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Lst>
            </a:pPr>
            <a:r>
              <a:rPr lang="en-GB" sz="2600" dirty="0">
                <a:latin typeface="Garamond" panose="02020404030301010803" pitchFamily="18" charset="0"/>
                <a:ea typeface="Times New Roman" panose="02020603050405020304" pitchFamily="18" charset="0"/>
              </a:rPr>
              <a:t>Gender is statistically significant women have approximately a 24% higher probability of perceiving the importance of infrastructures in the context of gender-based violence compared to men.</a:t>
            </a:r>
            <a:endParaRPr lang="es-ES" sz="2600" dirty="0">
              <a:latin typeface="Garamond" panose="02020404030301010803" pitchFamily="18" charset="0"/>
              <a:ea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Lst>
            </a:pPr>
            <a:r>
              <a:rPr lang="en-GB" sz="2600" dirty="0">
                <a:latin typeface="Garamond" panose="02020404030301010803" pitchFamily="18" charset="0"/>
                <a:ea typeface="Times New Roman" panose="02020603050405020304" pitchFamily="18" charset="0"/>
              </a:rPr>
              <a:t>Categories related to marital status, residential location, and employment status are not statistically </a:t>
            </a:r>
            <a:r>
              <a:rPr lang="en-GB" sz="2600" dirty="0" smtClean="0">
                <a:latin typeface="Garamond" panose="02020404030301010803" pitchFamily="18" charset="0"/>
                <a:ea typeface="Times New Roman" panose="02020603050405020304" pitchFamily="18" charset="0"/>
              </a:rPr>
              <a:t>significant.</a:t>
            </a:r>
            <a:endParaRPr lang="es-ES" sz="2600" dirty="0">
              <a:latin typeface="Garamond" panose="02020404030301010803" pitchFamily="18" charset="0"/>
              <a:ea typeface="Times New Roman" panose="02020603050405020304" pitchFamily="18" charset="0"/>
            </a:endParaRPr>
          </a:p>
          <a:p>
            <a:endParaRPr lang="es-ES" dirty="0"/>
          </a:p>
        </p:txBody>
      </p:sp>
      <p:sp>
        <p:nvSpPr>
          <p:cNvPr id="3" name="Marcador de número de diapositiva 2"/>
          <p:cNvSpPr>
            <a:spLocks noGrp="1"/>
          </p:cNvSpPr>
          <p:nvPr>
            <p:ph type="sldNum" sz="quarter" idx="12"/>
          </p:nvPr>
        </p:nvSpPr>
        <p:spPr/>
        <p:txBody>
          <a:bodyPr/>
          <a:lstStyle/>
          <a:p>
            <a:fld id="{B756C26B-3475-41CE-AB12-36F5DF6E05B1}" type="slidenum">
              <a:rPr lang="es-ES" smtClean="0">
                <a:solidFill>
                  <a:prstClr val="black">
                    <a:tint val="75000"/>
                  </a:prstClr>
                </a:solidFill>
              </a:rPr>
              <a:pPr/>
              <a:t>14</a:t>
            </a:fld>
            <a:endParaRPr lang="es-ES">
              <a:solidFill>
                <a:prstClr val="black">
                  <a:tint val="75000"/>
                </a:prstClr>
              </a:solidFill>
            </a:endParaRPr>
          </a:p>
        </p:txBody>
      </p:sp>
    </p:spTree>
    <p:extLst>
      <p:ext uri="{BB962C8B-B14F-4D97-AF65-F5344CB8AC3E}">
        <p14:creationId xmlns:p14="http://schemas.microsoft.com/office/powerpoint/2010/main" val="3954617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0977" y="-26987"/>
            <a:ext cx="10515600" cy="1325563"/>
          </a:xfrm>
          <a:solidFill>
            <a:srgbClr val="FF99FF"/>
          </a:solidFill>
        </p:spPr>
        <p:txBody>
          <a:bodyPr>
            <a:normAutofit/>
          </a:bodyPr>
          <a:lstStyle/>
          <a:p>
            <a:pPr algn="ctr"/>
            <a:r>
              <a:rPr lang="es-ES" sz="4000" b="1" dirty="0" smtClean="0">
                <a:latin typeface="Garamond" panose="02020404030301010803" pitchFamily="18" charset="0"/>
              </a:rPr>
              <a:t>5.CONCLUSIONS</a:t>
            </a:r>
            <a:endParaRPr lang="es-ES" sz="4000" b="1" dirty="0">
              <a:latin typeface="Garamond" panose="02020404030301010803" pitchFamily="18" charset="0"/>
            </a:endParaRPr>
          </a:p>
        </p:txBody>
      </p:sp>
      <p:sp>
        <p:nvSpPr>
          <p:cNvPr id="3" name="Marcador de contenido 2"/>
          <p:cNvSpPr>
            <a:spLocks noGrp="1"/>
          </p:cNvSpPr>
          <p:nvPr>
            <p:ph idx="1"/>
          </p:nvPr>
        </p:nvSpPr>
        <p:spPr>
          <a:xfrm>
            <a:off x="479611" y="1298575"/>
            <a:ext cx="10515600" cy="5422899"/>
          </a:xfrm>
        </p:spPr>
        <p:txBody>
          <a:bodyPr>
            <a:normAutofit fontScale="92500" lnSpcReduction="10000"/>
          </a:bodyPr>
          <a:lstStyle/>
          <a:p>
            <a:pPr marL="0" indent="0">
              <a:buNone/>
            </a:pP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latin typeface="Calibri" panose="020F0502020204030204" pitchFamily="34" charset="0"/>
                <a:ea typeface="Calibri" panose="020F0502020204030204" pitchFamily="34" charset="0"/>
                <a:cs typeface="Times New Roman" panose="02020603050405020304" pitchFamily="18" charset="0"/>
              </a:rPr>
              <a:t> </a:t>
            </a:r>
            <a:r>
              <a:rPr lang="en-US" i="1" dirty="0" smtClean="0">
                <a:latin typeface="Calibri" panose="020F0502020204030204" pitchFamily="34" charset="0"/>
                <a:ea typeface="Calibri" panose="020F0502020204030204" pitchFamily="34" charset="0"/>
                <a:cs typeface="Times New Roman" panose="02020603050405020304" pitchFamily="18" charset="0"/>
              </a:rPr>
              <a:t>CONTRIBUTIONS</a:t>
            </a:r>
          </a:p>
          <a:p>
            <a:pPr marL="0" indent="0" algn="just">
              <a:buNone/>
            </a:pPr>
            <a:endParaRPr lang="en-GB" sz="3000" dirty="0">
              <a:latin typeface="Garamond" panose="02020404030301010803" pitchFamily="18" charset="0"/>
              <a:ea typeface="Calibri" panose="020F0502020204030204" pitchFamily="34" charset="0"/>
              <a:cs typeface="Times New Roman" panose="02020603050405020304" pitchFamily="18" charset="0"/>
            </a:endParaRPr>
          </a:p>
          <a:p>
            <a:pPr algn="just"/>
            <a:r>
              <a:rPr lang="en-GB" sz="3000" dirty="0" smtClean="0">
                <a:latin typeface="Garamond" panose="02020404030301010803" pitchFamily="18" charset="0"/>
                <a:ea typeface="Calibri" panose="020F0502020204030204" pitchFamily="34" charset="0"/>
                <a:cs typeface="Times New Roman" panose="02020603050405020304" pitchFamily="18" charset="0"/>
              </a:rPr>
              <a:t>This </a:t>
            </a:r>
            <a:r>
              <a:rPr lang="en-GB" sz="3000" dirty="0">
                <a:latin typeface="Garamond" panose="02020404030301010803" pitchFamily="18" charset="0"/>
                <a:ea typeface="Calibri" panose="020F0502020204030204" pitchFamily="34" charset="0"/>
                <a:cs typeface="Times New Roman" panose="02020603050405020304" pitchFamily="18" charset="0"/>
              </a:rPr>
              <a:t>study pursues a particularly novel objective and, as a result, draws on a limited body of prior literature.</a:t>
            </a:r>
            <a:endParaRPr lang="es-ES" sz="3000" dirty="0" smtClean="0">
              <a:latin typeface="Garamond" panose="02020404030301010803" pitchFamily="18" charset="0"/>
            </a:endParaRPr>
          </a:p>
          <a:p>
            <a:pPr algn="just"/>
            <a:r>
              <a:rPr lang="en-US" sz="3000" dirty="0" smtClean="0">
                <a:latin typeface="Garamond" panose="02020404030301010803" pitchFamily="18" charset="0"/>
              </a:rPr>
              <a:t>The </a:t>
            </a:r>
            <a:r>
              <a:rPr lang="en-US" sz="3000" dirty="0">
                <a:latin typeface="Garamond" panose="02020404030301010803" pitchFamily="18" charset="0"/>
              </a:rPr>
              <a:t>reference variable based on a self-designed </a:t>
            </a:r>
            <a:r>
              <a:rPr lang="en-US" sz="3000" dirty="0" smtClean="0">
                <a:latin typeface="Garamond" panose="02020404030301010803" pitchFamily="18" charset="0"/>
              </a:rPr>
              <a:t>survey: </a:t>
            </a:r>
            <a:r>
              <a:rPr lang="en-US" sz="3000" b="1" dirty="0" smtClean="0">
                <a:latin typeface="Garamond" panose="02020404030301010803" pitchFamily="18" charset="0"/>
              </a:rPr>
              <a:t>t</a:t>
            </a:r>
            <a:r>
              <a:rPr lang="en-US" sz="3000" b="1" dirty="0" smtClean="0">
                <a:solidFill>
                  <a:prstClr val="black"/>
                </a:solidFill>
                <a:latin typeface="Garamond" panose="02020404030301010803" pitchFamily="18" charset="0"/>
                <a:ea typeface="+mj-ea"/>
                <a:cs typeface="+mj-cs"/>
              </a:rPr>
              <a:t>he </a:t>
            </a:r>
            <a:r>
              <a:rPr lang="en-US" sz="3000" b="1" dirty="0">
                <a:solidFill>
                  <a:prstClr val="black"/>
                </a:solidFill>
                <a:latin typeface="Garamond" panose="02020404030301010803" pitchFamily="18" charset="0"/>
                <a:ea typeface="+mj-ea"/>
                <a:cs typeface="+mj-cs"/>
              </a:rPr>
              <a:t>importance of infrastructure and perceptions of gender-based violence</a:t>
            </a:r>
            <a:r>
              <a:rPr lang="en-US" sz="3000" dirty="0" smtClean="0">
                <a:latin typeface="Garamond" panose="02020404030301010803" pitchFamily="18" charset="0"/>
              </a:rPr>
              <a:t> ( and the construction latent variable) </a:t>
            </a:r>
          </a:p>
          <a:p>
            <a:pPr lvl="0" algn="just"/>
            <a:r>
              <a:rPr lang="en-US" sz="3000" dirty="0">
                <a:latin typeface="Garamond" panose="02020404030301010803" pitchFamily="18" charset="0"/>
              </a:rPr>
              <a:t>T</a:t>
            </a:r>
            <a:r>
              <a:rPr lang="en-US" sz="3000" dirty="0" smtClean="0">
                <a:latin typeface="Garamond" panose="02020404030301010803" pitchFamily="18" charset="0"/>
              </a:rPr>
              <a:t>he </a:t>
            </a:r>
            <a:r>
              <a:rPr lang="en-US" sz="3000" dirty="0">
                <a:latin typeface="Garamond" panose="02020404030301010803" pitchFamily="18" charset="0"/>
              </a:rPr>
              <a:t>calculation of composite indices of access and importance  the study of determining </a:t>
            </a:r>
            <a:r>
              <a:rPr lang="en-US" sz="3000" dirty="0" smtClean="0">
                <a:latin typeface="Garamond" panose="02020404030301010803" pitchFamily="18" charset="0"/>
              </a:rPr>
              <a:t>factors </a:t>
            </a:r>
            <a:r>
              <a:rPr lang="en-US" sz="3000" dirty="0" smtClean="0">
                <a:solidFill>
                  <a:prstClr val="black"/>
                </a:solidFill>
                <a:latin typeface="Garamond" panose="02020404030301010803" pitchFamily="18" charset="0"/>
              </a:rPr>
              <a:t>and the descriptive statistics.</a:t>
            </a:r>
            <a:endParaRPr lang="en-US" sz="3000" dirty="0" smtClean="0">
              <a:latin typeface="Garamond" panose="02020404030301010803" pitchFamily="18" charset="0"/>
            </a:endParaRPr>
          </a:p>
          <a:p>
            <a:pPr algn="just"/>
            <a:r>
              <a:rPr lang="en-US" sz="3000" dirty="0" smtClean="0">
                <a:latin typeface="Garamond" panose="02020404030301010803" pitchFamily="18" charset="0"/>
              </a:rPr>
              <a:t>Relevance </a:t>
            </a:r>
            <a:r>
              <a:rPr lang="en-US" sz="3000" dirty="0">
                <a:latin typeface="Garamond" panose="02020404030301010803" pitchFamily="18" charset="0"/>
              </a:rPr>
              <a:t>of the results from a gender </a:t>
            </a:r>
            <a:r>
              <a:rPr lang="en-US" sz="3000" dirty="0" smtClean="0">
                <a:latin typeface="Garamond" panose="02020404030301010803" pitchFamily="18" charset="0"/>
              </a:rPr>
              <a:t>perspective</a:t>
            </a:r>
            <a:endParaRPr lang="es-ES" sz="3000" dirty="0">
              <a:latin typeface="Garamond" panose="02020404030301010803" pitchFamily="18" charset="0"/>
            </a:endParaRPr>
          </a:p>
        </p:txBody>
      </p:sp>
      <p:sp>
        <p:nvSpPr>
          <p:cNvPr id="4" name="Marcador de número de diapositiva 3"/>
          <p:cNvSpPr>
            <a:spLocks noGrp="1"/>
          </p:cNvSpPr>
          <p:nvPr>
            <p:ph type="sldNum" sz="quarter" idx="12"/>
          </p:nvPr>
        </p:nvSpPr>
        <p:spPr/>
        <p:txBody>
          <a:bodyPr/>
          <a:lstStyle/>
          <a:p>
            <a:fld id="{386CF64C-1A1D-4562-A5A9-A97422B294B0}" type="slidenum">
              <a:rPr lang="es-ES" smtClean="0"/>
              <a:t>15</a:t>
            </a:fld>
            <a:endParaRPr lang="es-ES"/>
          </a:p>
        </p:txBody>
      </p:sp>
    </p:spTree>
    <p:extLst>
      <p:ext uri="{BB962C8B-B14F-4D97-AF65-F5344CB8AC3E}">
        <p14:creationId xmlns:p14="http://schemas.microsoft.com/office/powerpoint/2010/main" val="601237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solidFill>
            <a:srgbClr val="FF99FF"/>
          </a:solidFill>
        </p:spPr>
        <p:txBody>
          <a:bodyPr/>
          <a:lstStyle/>
          <a:p>
            <a:r>
              <a:rPr lang="es-ES" sz="4000" b="1" dirty="0" smtClean="0">
                <a:solidFill>
                  <a:prstClr val="black"/>
                </a:solidFill>
                <a:latin typeface="Garamond" panose="02020404030301010803" pitchFamily="18" charset="0"/>
              </a:rPr>
              <a:t>                           5.CONCLUSIONS</a:t>
            </a:r>
            <a:endParaRPr lang="es-ES" dirty="0"/>
          </a:p>
        </p:txBody>
      </p:sp>
      <p:sp>
        <p:nvSpPr>
          <p:cNvPr id="3" name="Marcador de contenido 2"/>
          <p:cNvSpPr>
            <a:spLocks noGrp="1"/>
          </p:cNvSpPr>
          <p:nvPr>
            <p:ph sz="half" idx="2"/>
          </p:nvPr>
        </p:nvSpPr>
        <p:spPr>
          <a:xfrm>
            <a:off x="1025714" y="1690688"/>
            <a:ext cx="5157787" cy="5301782"/>
          </a:xfrm>
          <a:solidFill>
            <a:schemeClr val="tx2">
              <a:lumMod val="20000"/>
              <a:lumOff val="80000"/>
            </a:schemeClr>
          </a:solidFill>
        </p:spPr>
        <p:txBody>
          <a:bodyPr>
            <a:normAutofit fontScale="92500" lnSpcReduction="10000"/>
          </a:bodyPr>
          <a:lstStyle/>
          <a:p>
            <a:pPr marL="0" lvl="0" indent="0">
              <a:lnSpc>
                <a:spcPct val="100000"/>
              </a:lnSpc>
              <a:buNone/>
            </a:pPr>
            <a:r>
              <a:rPr lang="en-GB" sz="2600" b="1" i="1" dirty="0">
                <a:solidFill>
                  <a:prstClr val="black"/>
                </a:solidFill>
                <a:latin typeface="Garamond" panose="02020404030301010803" pitchFamily="18" charset="0"/>
              </a:rPr>
              <a:t>The latent variables show:</a:t>
            </a:r>
          </a:p>
          <a:p>
            <a:pPr marL="0" lvl="0" indent="0" algn="just">
              <a:lnSpc>
                <a:spcPct val="110000"/>
              </a:lnSpc>
              <a:buNone/>
            </a:pPr>
            <a:endParaRPr lang="en-GB" sz="2600" dirty="0">
              <a:solidFill>
                <a:prstClr val="black"/>
              </a:solidFill>
              <a:latin typeface="Garamond" panose="02020404030301010803" pitchFamily="18" charset="0"/>
            </a:endParaRPr>
          </a:p>
          <a:p>
            <a:pPr marL="0" lvl="0" indent="0" algn="just">
              <a:lnSpc>
                <a:spcPct val="110000"/>
              </a:lnSpc>
              <a:buNone/>
            </a:pPr>
            <a:r>
              <a:rPr lang="es-ES" sz="2600" dirty="0" err="1">
                <a:solidFill>
                  <a:prstClr val="black"/>
                </a:solidFill>
                <a:latin typeface="Garamond" panose="02020404030301010803" pitchFamily="18" charset="0"/>
              </a:rPr>
              <a:t>Women</a:t>
            </a:r>
            <a:r>
              <a:rPr lang="es-ES" sz="2600" dirty="0">
                <a:solidFill>
                  <a:prstClr val="black"/>
                </a:solidFill>
                <a:latin typeface="Garamond" panose="02020404030301010803" pitchFamily="18" charset="0"/>
              </a:rPr>
              <a:t> </a:t>
            </a:r>
            <a:r>
              <a:rPr lang="es-ES" sz="2600" dirty="0" err="1">
                <a:solidFill>
                  <a:prstClr val="black"/>
                </a:solidFill>
                <a:latin typeface="Garamond" panose="02020404030301010803" pitchFamily="18" charset="0"/>
              </a:rPr>
              <a:t>report</a:t>
            </a:r>
            <a:r>
              <a:rPr lang="es-ES" sz="2600" dirty="0">
                <a:solidFill>
                  <a:prstClr val="black"/>
                </a:solidFill>
                <a:latin typeface="Garamond" panose="02020404030301010803" pitchFamily="18" charset="0"/>
              </a:rPr>
              <a:t>  </a:t>
            </a:r>
            <a:r>
              <a:rPr lang="es-ES" sz="2600" dirty="0" err="1">
                <a:solidFill>
                  <a:prstClr val="black"/>
                </a:solidFill>
                <a:latin typeface="Garamond" panose="02020404030301010803" pitchFamily="18" charset="0"/>
              </a:rPr>
              <a:t>higher</a:t>
            </a:r>
            <a:r>
              <a:rPr lang="es-ES" sz="2600" dirty="0">
                <a:solidFill>
                  <a:prstClr val="black"/>
                </a:solidFill>
                <a:latin typeface="Garamond" panose="02020404030301010803" pitchFamily="18" charset="0"/>
              </a:rPr>
              <a:t> </a:t>
            </a:r>
            <a:r>
              <a:rPr lang="es-ES" sz="2600" dirty="0" err="1">
                <a:solidFill>
                  <a:prstClr val="black"/>
                </a:solidFill>
                <a:latin typeface="Garamond" panose="02020404030301010803" pitchFamily="18" charset="0"/>
              </a:rPr>
              <a:t>level</a:t>
            </a:r>
            <a:r>
              <a:rPr lang="es-ES" sz="2600" dirty="0">
                <a:solidFill>
                  <a:prstClr val="black"/>
                </a:solidFill>
                <a:latin typeface="Garamond" panose="02020404030301010803" pitchFamily="18" charset="0"/>
              </a:rPr>
              <a:t> of </a:t>
            </a:r>
            <a:r>
              <a:rPr lang="en-US" sz="2600" dirty="0">
                <a:solidFill>
                  <a:prstClr val="black"/>
                </a:solidFill>
                <a:latin typeface="Garamond" panose="02020404030301010803" pitchFamily="18" charset="0"/>
              </a:rPr>
              <a:t>The importance of infrastructure and perceptions of gender-based violence</a:t>
            </a:r>
            <a:endParaRPr lang="es-ES" sz="2600" dirty="0">
              <a:solidFill>
                <a:prstClr val="black"/>
              </a:solidFill>
              <a:latin typeface="Garamond" panose="02020404030301010803" pitchFamily="18" charset="0"/>
            </a:endParaRPr>
          </a:p>
          <a:p>
            <a:pPr marL="0" lvl="0" indent="0" algn="just">
              <a:lnSpc>
                <a:spcPct val="110000"/>
              </a:lnSpc>
              <a:buNone/>
            </a:pPr>
            <a:endParaRPr lang="en-GB" sz="2600" dirty="0">
              <a:solidFill>
                <a:prstClr val="black"/>
              </a:solidFill>
              <a:latin typeface="Garamond" panose="02020404030301010803" pitchFamily="18" charset="0"/>
            </a:endParaRPr>
          </a:p>
          <a:p>
            <a:pPr marL="0" lvl="0" indent="0" algn="just">
              <a:lnSpc>
                <a:spcPct val="110000"/>
              </a:lnSpc>
              <a:buNone/>
            </a:pPr>
            <a:r>
              <a:rPr lang="en-GB" sz="2600" dirty="0" smtClean="0">
                <a:solidFill>
                  <a:prstClr val="black"/>
                </a:solidFill>
                <a:latin typeface="Garamond" panose="02020404030301010803" pitchFamily="18" charset="0"/>
              </a:rPr>
              <a:t>Women </a:t>
            </a:r>
            <a:r>
              <a:rPr lang="en-GB" sz="2600" dirty="0">
                <a:solidFill>
                  <a:prstClr val="black"/>
                </a:solidFill>
                <a:latin typeface="Garamond" panose="02020404030301010803" pitchFamily="18" charset="0"/>
              </a:rPr>
              <a:t>report higher levels of access across nearly all types of infrastructure</a:t>
            </a:r>
          </a:p>
          <a:p>
            <a:pPr marL="0" lvl="0" indent="0" algn="just">
              <a:lnSpc>
                <a:spcPct val="110000"/>
              </a:lnSpc>
              <a:buNone/>
            </a:pPr>
            <a:endParaRPr lang="es-ES" sz="2600" dirty="0">
              <a:solidFill>
                <a:prstClr val="black"/>
              </a:solidFill>
              <a:latin typeface="Garamond" panose="02020404030301010803" pitchFamily="18" charset="0"/>
            </a:endParaRPr>
          </a:p>
          <a:p>
            <a:pPr marL="0" lvl="0" indent="0" algn="just">
              <a:lnSpc>
                <a:spcPct val="110000"/>
              </a:lnSpc>
              <a:buNone/>
            </a:pPr>
            <a:r>
              <a:rPr lang="es-ES" sz="2600" dirty="0" err="1">
                <a:solidFill>
                  <a:prstClr val="black"/>
                </a:solidFill>
                <a:latin typeface="Garamond" panose="02020404030301010803" pitchFamily="18" charset="0"/>
              </a:rPr>
              <a:t>W</a:t>
            </a:r>
            <a:r>
              <a:rPr lang="es-ES" sz="2600" dirty="0" err="1">
                <a:solidFill>
                  <a:prstClr val="black"/>
                </a:solidFill>
                <a:latin typeface="Garamond" panose="02020404030301010803" pitchFamily="18" charset="0"/>
              </a:rPr>
              <a:t>omen</a:t>
            </a:r>
            <a:r>
              <a:rPr lang="es-ES" sz="2600" dirty="0">
                <a:solidFill>
                  <a:prstClr val="black"/>
                </a:solidFill>
                <a:latin typeface="Garamond" panose="02020404030301010803" pitchFamily="18" charset="0"/>
              </a:rPr>
              <a:t> </a:t>
            </a:r>
            <a:r>
              <a:rPr lang="es-ES" sz="2600" dirty="0" err="1">
                <a:solidFill>
                  <a:prstClr val="black"/>
                </a:solidFill>
                <a:latin typeface="Garamond" panose="02020404030301010803" pitchFamily="18" charset="0"/>
              </a:rPr>
              <a:t>also</a:t>
            </a:r>
            <a:r>
              <a:rPr lang="es-ES" sz="2600" dirty="0">
                <a:solidFill>
                  <a:prstClr val="black"/>
                </a:solidFill>
                <a:latin typeface="Garamond" panose="02020404030301010803" pitchFamily="18" charset="0"/>
              </a:rPr>
              <a:t> </a:t>
            </a:r>
            <a:r>
              <a:rPr lang="es-ES" sz="2600" dirty="0" err="1">
                <a:solidFill>
                  <a:prstClr val="black"/>
                </a:solidFill>
                <a:latin typeface="Garamond" panose="02020404030301010803" pitchFamily="18" charset="0"/>
              </a:rPr>
              <a:t>report</a:t>
            </a:r>
            <a:r>
              <a:rPr lang="es-ES" sz="2600" dirty="0">
                <a:solidFill>
                  <a:prstClr val="black"/>
                </a:solidFill>
                <a:latin typeface="Garamond" panose="02020404030301010803" pitchFamily="18" charset="0"/>
              </a:rPr>
              <a:t> </a:t>
            </a:r>
            <a:r>
              <a:rPr lang="en-GB" sz="2600" dirty="0">
                <a:solidFill>
                  <a:prstClr val="black"/>
                </a:solidFill>
                <a:latin typeface="Garamond" panose="02020404030301010803" pitchFamily="18" charset="0"/>
              </a:rPr>
              <a:t>higher levels of importance across nearly all types of infrastructure</a:t>
            </a:r>
            <a:endParaRPr lang="es-ES" sz="2600" dirty="0">
              <a:solidFill>
                <a:prstClr val="black"/>
              </a:solidFill>
              <a:latin typeface="Garamond" panose="02020404030301010803" pitchFamily="18" charset="0"/>
            </a:endParaRPr>
          </a:p>
          <a:p>
            <a:pPr marL="0" lvl="0" indent="0" algn="just">
              <a:buNone/>
            </a:pPr>
            <a:endParaRPr lang="es-ES" sz="2400" dirty="0" smtClean="0">
              <a:solidFill>
                <a:prstClr val="black"/>
              </a:solidFill>
              <a:latin typeface="Garamond" panose="02020404030301010803" pitchFamily="18" charset="0"/>
            </a:endParaRPr>
          </a:p>
          <a:p>
            <a:pPr lvl="0" algn="just"/>
            <a:endParaRPr lang="es-ES" dirty="0" smtClean="0">
              <a:solidFill>
                <a:prstClr val="black"/>
              </a:solidFill>
              <a:latin typeface="Garamond" panose="02020404030301010803" pitchFamily="18" charset="0"/>
            </a:endParaRPr>
          </a:p>
          <a:p>
            <a:endParaRPr lang="es-ES" dirty="0"/>
          </a:p>
        </p:txBody>
      </p:sp>
      <p:sp>
        <p:nvSpPr>
          <p:cNvPr id="7" name="Marcador de contenido 6"/>
          <p:cNvSpPr>
            <a:spLocks noGrp="1"/>
          </p:cNvSpPr>
          <p:nvPr>
            <p:ph sz="quarter" idx="4"/>
          </p:nvPr>
        </p:nvSpPr>
        <p:spPr>
          <a:xfrm>
            <a:off x="6266328" y="1757082"/>
            <a:ext cx="5089059" cy="5298142"/>
          </a:xfrm>
          <a:solidFill>
            <a:schemeClr val="accent6">
              <a:lumMod val="20000"/>
              <a:lumOff val="80000"/>
            </a:schemeClr>
          </a:solidFill>
        </p:spPr>
        <p:txBody>
          <a:bodyPr/>
          <a:lstStyle/>
          <a:p>
            <a:pPr marL="0" lvl="0" indent="0">
              <a:buNone/>
            </a:pPr>
            <a:r>
              <a:rPr lang="es-ES" sz="2400" b="1" dirty="0" err="1" smtClean="0">
                <a:solidFill>
                  <a:prstClr val="black"/>
                </a:solidFill>
                <a:latin typeface="Garamond" panose="02020404030301010803" pitchFamily="18" charset="0"/>
              </a:rPr>
              <a:t>Models</a:t>
            </a:r>
            <a:r>
              <a:rPr lang="es-ES" sz="2400" b="1" dirty="0" smtClean="0">
                <a:solidFill>
                  <a:prstClr val="black"/>
                </a:solidFill>
                <a:latin typeface="Garamond" panose="02020404030301010803" pitchFamily="18" charset="0"/>
              </a:rPr>
              <a:t> </a:t>
            </a:r>
            <a:r>
              <a:rPr lang="es-ES" sz="2400" b="1" dirty="0" err="1">
                <a:solidFill>
                  <a:prstClr val="black"/>
                </a:solidFill>
                <a:latin typeface="Garamond" panose="02020404030301010803" pitchFamily="18" charset="0"/>
              </a:rPr>
              <a:t>resuts</a:t>
            </a:r>
            <a:endParaRPr lang="es-ES" sz="2400" b="1" dirty="0">
              <a:solidFill>
                <a:prstClr val="black"/>
              </a:solidFill>
              <a:latin typeface="Garamond" panose="02020404030301010803" pitchFamily="18" charset="0"/>
            </a:endParaRPr>
          </a:p>
          <a:p>
            <a:pPr marL="0" indent="0">
              <a:buNone/>
            </a:pPr>
            <a:r>
              <a:rPr lang="es-ES" sz="2400" b="1" i="1" dirty="0">
                <a:solidFill>
                  <a:prstClr val="black"/>
                </a:solidFill>
                <a:latin typeface="Garamond" panose="02020404030301010803" pitchFamily="18" charset="0"/>
              </a:rPr>
              <a:t>Positive </a:t>
            </a:r>
            <a:r>
              <a:rPr lang="es-ES" sz="2400" b="1" i="1" dirty="0" err="1">
                <a:solidFill>
                  <a:prstClr val="black"/>
                </a:solidFill>
                <a:latin typeface="Garamond" panose="02020404030301010803" pitchFamily="18" charset="0"/>
              </a:rPr>
              <a:t>influence</a:t>
            </a:r>
            <a:endParaRPr lang="es-ES" sz="2400" b="1" i="1" dirty="0">
              <a:solidFill>
                <a:prstClr val="black"/>
              </a:solidFill>
              <a:latin typeface="Garamond" panose="02020404030301010803" pitchFamily="18" charset="0"/>
            </a:endParaRPr>
          </a:p>
          <a:p>
            <a:pPr marL="0" indent="0">
              <a:buNone/>
            </a:pPr>
            <a:r>
              <a:rPr lang="es-ES" sz="2400" dirty="0">
                <a:solidFill>
                  <a:prstClr val="black"/>
                </a:solidFill>
                <a:latin typeface="Garamond" panose="02020404030301010803" pitchFamily="18" charset="0"/>
              </a:rPr>
              <a:t>Sex </a:t>
            </a:r>
            <a:r>
              <a:rPr lang="es-ES" sz="2400" dirty="0" err="1">
                <a:solidFill>
                  <a:prstClr val="black"/>
                </a:solidFill>
                <a:latin typeface="Garamond" panose="02020404030301010803" pitchFamily="18" charset="0"/>
              </a:rPr>
              <a:t>female</a:t>
            </a:r>
            <a:r>
              <a:rPr lang="es-ES" sz="2400" dirty="0">
                <a:solidFill>
                  <a:prstClr val="black"/>
                </a:solidFill>
                <a:latin typeface="Garamond" panose="02020404030301010803" pitchFamily="18" charset="0"/>
              </a:rPr>
              <a:t> more </a:t>
            </a:r>
            <a:r>
              <a:rPr lang="es-ES" sz="2400" dirty="0" err="1">
                <a:solidFill>
                  <a:prstClr val="black"/>
                </a:solidFill>
                <a:latin typeface="Garamond" panose="02020404030301010803" pitchFamily="18" charset="0"/>
              </a:rPr>
              <a:t>than</a:t>
            </a:r>
            <a:r>
              <a:rPr lang="es-ES" sz="2400" dirty="0">
                <a:solidFill>
                  <a:prstClr val="black"/>
                </a:solidFill>
                <a:latin typeface="Garamond" panose="02020404030301010803" pitchFamily="18" charset="0"/>
              </a:rPr>
              <a:t> </a:t>
            </a:r>
            <a:r>
              <a:rPr lang="es-ES" sz="2400" dirty="0" err="1">
                <a:solidFill>
                  <a:prstClr val="black"/>
                </a:solidFill>
                <a:latin typeface="Garamond" panose="02020404030301010803" pitchFamily="18" charset="0"/>
              </a:rPr>
              <a:t>male</a:t>
            </a:r>
            <a:endParaRPr lang="es-ES" sz="2400" dirty="0">
              <a:solidFill>
                <a:prstClr val="black"/>
              </a:solidFill>
              <a:latin typeface="Garamond" panose="02020404030301010803" pitchFamily="18" charset="0"/>
            </a:endParaRPr>
          </a:p>
          <a:p>
            <a:pPr marL="0" indent="0">
              <a:buSzPts val="1000"/>
              <a:buNone/>
              <a:tabLst>
                <a:tab pos="457200" algn="l"/>
              </a:tabLst>
            </a:pPr>
            <a:endParaRPr lang="en-GB" sz="2400" dirty="0" smtClean="0">
              <a:solidFill>
                <a:prstClr val="black"/>
              </a:solidFill>
              <a:latin typeface="Garamond" panose="02020404030301010803" pitchFamily="18" charset="0"/>
            </a:endParaRPr>
          </a:p>
          <a:p>
            <a:pPr marL="0" indent="0">
              <a:buSzPts val="1000"/>
              <a:buNone/>
              <a:tabLst>
                <a:tab pos="457200" algn="l"/>
              </a:tabLst>
            </a:pPr>
            <a:r>
              <a:rPr lang="en-GB" sz="2400" dirty="0" smtClean="0">
                <a:solidFill>
                  <a:prstClr val="black"/>
                </a:solidFill>
                <a:latin typeface="Garamond" panose="02020404030301010803" pitchFamily="18" charset="0"/>
              </a:rPr>
              <a:t>The </a:t>
            </a:r>
            <a:r>
              <a:rPr lang="en-GB" sz="2400" dirty="0">
                <a:solidFill>
                  <a:prstClr val="black"/>
                </a:solidFill>
                <a:latin typeface="Garamond" panose="02020404030301010803" pitchFamily="18" charset="0"/>
              </a:rPr>
              <a:t>infrastructure importance index (IMPN) shows a statistically significant and substantively meaningful effect. </a:t>
            </a:r>
            <a:endParaRPr lang="es-ES" sz="2400" dirty="0">
              <a:solidFill>
                <a:prstClr val="black"/>
              </a:solidFill>
              <a:latin typeface="Garamond" panose="02020404030301010803" pitchFamily="18" charset="0"/>
            </a:endParaRPr>
          </a:p>
          <a:p>
            <a:pPr marL="0" indent="0">
              <a:buNone/>
            </a:pPr>
            <a:endParaRPr lang="es-ES" sz="2400" dirty="0">
              <a:solidFill>
                <a:prstClr val="black"/>
              </a:solidFill>
              <a:latin typeface="Garamond" panose="02020404030301010803" pitchFamily="18" charset="0"/>
            </a:endParaRPr>
          </a:p>
          <a:p>
            <a:pPr marL="0" indent="0">
              <a:buNone/>
            </a:pPr>
            <a:r>
              <a:rPr lang="es-ES" sz="2400" dirty="0" err="1" smtClean="0">
                <a:solidFill>
                  <a:prstClr val="black"/>
                </a:solidFill>
                <a:latin typeface="Garamond" panose="02020404030301010803" pitchFamily="18" charset="0"/>
              </a:rPr>
              <a:t>Education</a:t>
            </a:r>
            <a:r>
              <a:rPr lang="es-ES" sz="2400" dirty="0" smtClean="0">
                <a:solidFill>
                  <a:prstClr val="black"/>
                </a:solidFill>
                <a:latin typeface="Garamond" panose="02020404030301010803" pitchFamily="18" charset="0"/>
              </a:rPr>
              <a:t> </a:t>
            </a:r>
            <a:r>
              <a:rPr lang="en-GB" sz="2400" dirty="0">
                <a:solidFill>
                  <a:prstClr val="black"/>
                </a:solidFill>
                <a:latin typeface="Garamond" panose="02020404030301010803" pitchFamily="18" charset="0"/>
              </a:rPr>
              <a:t>secondary </a:t>
            </a:r>
            <a:r>
              <a:rPr lang="en-GB" sz="2400" dirty="0">
                <a:solidFill>
                  <a:prstClr val="black"/>
                </a:solidFill>
                <a:latin typeface="Garamond" panose="02020404030301010803" pitchFamily="18" charset="0"/>
              </a:rPr>
              <a:t>education </a:t>
            </a:r>
            <a:r>
              <a:rPr lang="en-GB" sz="2400" dirty="0" smtClean="0">
                <a:solidFill>
                  <a:prstClr val="black"/>
                </a:solidFill>
                <a:latin typeface="Garamond" panose="02020404030301010803" pitchFamily="18" charset="0"/>
              </a:rPr>
              <a:t>and university education</a:t>
            </a:r>
          </a:p>
          <a:p>
            <a:pPr marL="0" indent="0">
              <a:buNone/>
            </a:pPr>
            <a:endParaRPr lang="en-GB" sz="2400" dirty="0">
              <a:solidFill>
                <a:prstClr val="black"/>
              </a:solidFill>
              <a:latin typeface="Garamond" panose="02020404030301010803" pitchFamily="18" charset="0"/>
            </a:endParaRPr>
          </a:p>
          <a:p>
            <a:pPr marL="0" indent="0">
              <a:buNone/>
            </a:pPr>
            <a:r>
              <a:rPr lang="en-GB" sz="2400" dirty="0" smtClean="0">
                <a:solidFill>
                  <a:prstClr val="black"/>
                </a:solidFill>
                <a:latin typeface="Garamond" panose="02020404030301010803" pitchFamily="18" charset="0"/>
              </a:rPr>
              <a:t>CCAA without important </a:t>
            </a:r>
            <a:r>
              <a:rPr lang="en-GB" sz="2400" dirty="0" err="1" smtClean="0">
                <a:solidFill>
                  <a:prstClr val="black"/>
                </a:solidFill>
                <a:latin typeface="Garamond" panose="02020404030301010803" pitchFamily="18" charset="0"/>
              </a:rPr>
              <a:t>diferents</a:t>
            </a:r>
            <a:endParaRPr lang="en-GB" sz="2400" dirty="0" smtClean="0">
              <a:solidFill>
                <a:prstClr val="black"/>
              </a:solidFill>
              <a:latin typeface="Garamond" panose="02020404030301010803" pitchFamily="18" charset="0"/>
            </a:endParaRPr>
          </a:p>
          <a:p>
            <a:pPr marL="0" indent="0">
              <a:buNone/>
            </a:pPr>
            <a:endParaRPr lang="es-ES" sz="2400" dirty="0">
              <a:solidFill>
                <a:prstClr val="black"/>
              </a:solidFill>
              <a:latin typeface="Garamond" panose="02020404030301010803" pitchFamily="18" charset="0"/>
            </a:endParaRPr>
          </a:p>
          <a:p>
            <a:endParaRPr lang="es-ES" dirty="0"/>
          </a:p>
        </p:txBody>
      </p:sp>
      <p:sp>
        <p:nvSpPr>
          <p:cNvPr id="2" name="Marcador de número de diapositiva 1"/>
          <p:cNvSpPr>
            <a:spLocks noGrp="1"/>
          </p:cNvSpPr>
          <p:nvPr>
            <p:ph type="sldNum" sz="quarter" idx="12"/>
          </p:nvPr>
        </p:nvSpPr>
        <p:spPr/>
        <p:txBody>
          <a:bodyPr/>
          <a:lstStyle/>
          <a:p>
            <a:fld id="{386CF64C-1A1D-4562-A5A9-A97422B294B0}" type="slidenum">
              <a:rPr lang="es-ES" smtClean="0"/>
              <a:t>16</a:t>
            </a:fld>
            <a:endParaRPr lang="es-ES"/>
          </a:p>
        </p:txBody>
      </p:sp>
    </p:spTree>
    <p:extLst>
      <p:ext uri="{BB962C8B-B14F-4D97-AF65-F5344CB8AC3E}">
        <p14:creationId xmlns:p14="http://schemas.microsoft.com/office/powerpoint/2010/main" val="381944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mnt/data/extracted_docx/word/media/image1.jpeg"/>
          <p:cNvPicPr>
            <a:picLocks noChangeAspect="1"/>
          </p:cNvPicPr>
          <p:nvPr/>
        </p:nvPicPr>
        <p:blipFill>
          <a:blip r:embed="rId3"/>
          <a:stretch>
            <a:fillRect/>
          </a:stretch>
        </p:blipFill>
        <p:spPr>
          <a:xfrm>
            <a:off x="2005418" y="320040"/>
            <a:ext cx="884255" cy="402336"/>
          </a:xfrm>
          <a:prstGeom prst="rect">
            <a:avLst/>
          </a:prstGeom>
        </p:spPr>
      </p:pic>
      <p:pic>
        <p:nvPicPr>
          <p:cNvPr id="3" name="Image 1" descr="/mnt/data/ppt_building_crop.png"/>
          <p:cNvPicPr>
            <a:picLocks noChangeAspect="1"/>
          </p:cNvPicPr>
          <p:nvPr/>
        </p:nvPicPr>
        <p:blipFill>
          <a:blip r:embed="rId4">
            <a:clrChange>
              <a:clrFrom>
                <a:srgbClr val="FEFEFF"/>
              </a:clrFrom>
              <a:clrTo>
                <a:srgbClr val="FEFEFF">
                  <a:alpha val="0"/>
                </a:srgbClr>
              </a:clrTo>
            </a:clrChange>
          </a:blip>
          <a:srcRect t="8000" r="10511"/>
          <a:stretch>
            <a:fillRect/>
          </a:stretch>
        </p:blipFill>
        <p:spPr>
          <a:xfrm>
            <a:off x="9113236" y="320040"/>
            <a:ext cx="884255" cy="1051560"/>
          </a:xfrm>
          <a:prstGeom prst="rect">
            <a:avLst/>
          </a:prstGeom>
        </p:spPr>
      </p:pic>
      <p:sp>
        <p:nvSpPr>
          <p:cNvPr id="4" name="Text 0"/>
          <p:cNvSpPr/>
          <p:nvPr/>
        </p:nvSpPr>
        <p:spPr>
          <a:xfrm>
            <a:off x="1593012" y="842887"/>
            <a:ext cx="7193818" cy="502920"/>
          </a:xfrm>
          <a:prstGeom prst="rect">
            <a:avLst/>
          </a:prstGeom>
          <a:solidFill>
            <a:srgbClr val="FF99FF"/>
          </a:solidFill>
          <a:ln/>
        </p:spPr>
        <p:txBody>
          <a:bodyPr wrap="square" lIns="0" tIns="0" rIns="0" bIns="0" rtlCol="0" anchor="ctr">
            <a:normAutofit/>
          </a:bodyPr>
          <a:lstStyle/>
          <a:p>
            <a:pPr algn="ctr"/>
            <a:r>
              <a:rPr lang="en-US" sz="3000" b="1" dirty="0">
                <a:solidFill>
                  <a:prstClr val="black"/>
                </a:solidFill>
                <a:latin typeface="Garamond" panose="02020404030301010803" pitchFamily="18" charset="0"/>
              </a:rPr>
              <a:t>OBJECTIVES</a:t>
            </a:r>
          </a:p>
        </p:txBody>
      </p:sp>
      <p:sp>
        <p:nvSpPr>
          <p:cNvPr id="5" name="Shape 1"/>
          <p:cNvSpPr/>
          <p:nvPr/>
        </p:nvSpPr>
        <p:spPr>
          <a:xfrm>
            <a:off x="2346960" y="1700784"/>
            <a:ext cx="438912" cy="0"/>
          </a:xfrm>
          <a:prstGeom prst="line">
            <a:avLst/>
          </a:prstGeom>
          <a:noFill/>
          <a:ln w="25400">
            <a:solidFill>
              <a:srgbClr val="C763BD"/>
            </a:solidFill>
            <a:prstDash val="solid"/>
          </a:ln>
        </p:spPr>
        <p:txBody>
          <a:bodyPr/>
          <a:lstStyle/>
          <a:p>
            <a:endParaRPr lang="es-ES">
              <a:solidFill>
                <a:prstClr val="black"/>
              </a:solidFill>
            </a:endParaRPr>
          </a:p>
        </p:txBody>
      </p:sp>
      <p:sp>
        <p:nvSpPr>
          <p:cNvPr id="6" name="Text 2"/>
          <p:cNvSpPr/>
          <p:nvPr/>
        </p:nvSpPr>
        <p:spPr>
          <a:xfrm>
            <a:off x="2346960" y="1965960"/>
            <a:ext cx="4937760" cy="1828800"/>
          </a:xfrm>
          <a:prstGeom prst="rect">
            <a:avLst/>
          </a:prstGeom>
          <a:noFill/>
          <a:ln/>
        </p:spPr>
        <p:txBody>
          <a:bodyPr wrap="square" lIns="381" tIns="381" rIns="381" bIns="381" rtlCol="0" anchor="t">
            <a:normAutofit/>
          </a:bodyPr>
          <a:lstStyle/>
          <a:p>
            <a:endParaRPr lang="en-US" sz="1500" dirty="0">
              <a:solidFill>
                <a:prstClr val="black"/>
              </a:solidFill>
            </a:endParaRPr>
          </a:p>
        </p:txBody>
      </p:sp>
      <p:pic>
        <p:nvPicPr>
          <p:cNvPr id="7" name="Image 2" descr="/mnt/data/ppt_lower_band_clean.png"/>
          <p:cNvPicPr>
            <a:picLocks noChangeAspect="1"/>
          </p:cNvPicPr>
          <p:nvPr/>
        </p:nvPicPr>
        <p:blipFill>
          <a:blip r:embed="rId5">
            <a:clrChange>
              <a:clrFrom>
                <a:srgbClr val="FEFEFE"/>
              </a:clrFrom>
              <a:clrTo>
                <a:srgbClr val="FEFEFE">
                  <a:alpha val="0"/>
                </a:srgbClr>
              </a:clrTo>
            </a:clrChange>
          </a:blip>
          <a:srcRect l="81321" t="22767" r="754" b="3110"/>
          <a:stretch>
            <a:fillRect/>
          </a:stretch>
        </p:blipFill>
        <p:spPr>
          <a:xfrm>
            <a:off x="8959970" y="4994699"/>
            <a:ext cx="1639019" cy="1524973"/>
          </a:xfrm>
          <a:prstGeom prst="rect">
            <a:avLst/>
          </a:prstGeom>
        </p:spPr>
      </p:pic>
      <p:sp>
        <p:nvSpPr>
          <p:cNvPr id="8" name="Shape 3"/>
          <p:cNvSpPr/>
          <p:nvPr/>
        </p:nvSpPr>
        <p:spPr>
          <a:xfrm>
            <a:off x="1908048" y="6665976"/>
            <a:ext cx="640080" cy="0"/>
          </a:xfrm>
          <a:prstGeom prst="line">
            <a:avLst/>
          </a:prstGeom>
          <a:noFill/>
          <a:ln w="12700">
            <a:solidFill>
              <a:srgbClr val="D69AD3"/>
            </a:solidFill>
            <a:prstDash val="solid"/>
          </a:ln>
        </p:spPr>
        <p:txBody>
          <a:bodyPr/>
          <a:lstStyle/>
          <a:p>
            <a:endParaRPr lang="es-ES">
              <a:solidFill>
                <a:prstClr val="black"/>
              </a:solidFill>
            </a:endParaRPr>
          </a:p>
        </p:txBody>
      </p:sp>
      <p:sp>
        <p:nvSpPr>
          <p:cNvPr id="9" name="Text 4"/>
          <p:cNvSpPr/>
          <p:nvPr/>
        </p:nvSpPr>
        <p:spPr>
          <a:xfrm>
            <a:off x="2709097" y="6367157"/>
            <a:ext cx="5448617" cy="597638"/>
          </a:xfrm>
          <a:prstGeom prst="rect">
            <a:avLst/>
          </a:prstGeom>
          <a:noFill/>
          <a:ln/>
        </p:spPr>
        <p:txBody>
          <a:bodyPr wrap="square" lIns="0" tIns="0" rIns="0" bIns="0" rtlCol="0" anchor="ctr">
            <a:normAutofit/>
          </a:bodyPr>
          <a:lstStyle/>
          <a:p>
            <a:r>
              <a:rPr lang="en-US" sz="850" dirty="0">
                <a:solidFill>
                  <a:srgbClr val="10202A"/>
                </a:solidFill>
                <a:ea typeface="Arial Narrow" pitchFamily="34" charset="-122"/>
                <a:cs typeface="Arial Narrow" pitchFamily="34" charset="-120"/>
              </a:rPr>
              <a:t>1st International Symposium “Infrastructures for Everyday Life, Social Well-being and New Metrics for Public Decision-Making”</a:t>
            </a:r>
            <a:endParaRPr lang="en-US" sz="850" dirty="0">
              <a:solidFill>
                <a:prstClr val="black"/>
              </a:solidFill>
            </a:endParaRPr>
          </a:p>
        </p:txBody>
      </p:sp>
      <p:sp>
        <p:nvSpPr>
          <p:cNvPr id="10" name="Shape 5"/>
          <p:cNvSpPr/>
          <p:nvPr/>
        </p:nvSpPr>
        <p:spPr>
          <a:xfrm>
            <a:off x="7855790" y="6665976"/>
            <a:ext cx="2377439" cy="0"/>
          </a:xfrm>
          <a:prstGeom prst="line">
            <a:avLst/>
          </a:prstGeom>
          <a:noFill/>
          <a:ln w="12700">
            <a:solidFill>
              <a:srgbClr val="D69AD3"/>
            </a:solidFill>
            <a:prstDash val="solid"/>
          </a:ln>
        </p:spPr>
        <p:txBody>
          <a:bodyPr/>
          <a:lstStyle/>
          <a:p>
            <a:endParaRPr lang="es-ES">
              <a:solidFill>
                <a:prstClr val="black"/>
              </a:solidFill>
            </a:endParaRPr>
          </a:p>
        </p:txBody>
      </p:sp>
      <p:pic>
        <p:nvPicPr>
          <p:cNvPr id="11" name="Image 2" descr="/mnt/data/ppt_lower_band_clean.png">
            <a:extLst>
              <a:ext uri="{FF2B5EF4-FFF2-40B4-BE49-F238E27FC236}">
                <a16:creationId xmlns:a16="http://schemas.microsoft.com/office/drawing/2014/main" xmlns="" id="{A84CD9AB-1F0F-AFA2-D998-BA769C2F86E9}"/>
              </a:ext>
            </a:extLst>
          </p:cNvPr>
          <p:cNvPicPr>
            <a:picLocks noChangeAspect="1"/>
          </p:cNvPicPr>
          <p:nvPr/>
        </p:nvPicPr>
        <p:blipFill>
          <a:blip r:embed="rId5">
            <a:clrChange>
              <a:clrFrom>
                <a:srgbClr val="FEFEFE"/>
              </a:clrFrom>
              <a:clrTo>
                <a:srgbClr val="FEFEFE">
                  <a:alpha val="0"/>
                </a:srgbClr>
              </a:clrTo>
            </a:clrChange>
          </a:blip>
          <a:srcRect l="1509" t="63598" r="52548" b="3110"/>
          <a:stretch>
            <a:fillRect/>
          </a:stretch>
        </p:blipFill>
        <p:spPr>
          <a:xfrm>
            <a:off x="1593012" y="5806440"/>
            <a:ext cx="4201064" cy="684938"/>
          </a:xfrm>
          <a:prstGeom prst="rect">
            <a:avLst/>
          </a:prstGeom>
        </p:spPr>
      </p:pic>
      <p:sp>
        <p:nvSpPr>
          <p:cNvPr id="15" name="Rectángulo 14"/>
          <p:cNvSpPr/>
          <p:nvPr/>
        </p:nvSpPr>
        <p:spPr>
          <a:xfrm>
            <a:off x="1326776" y="1670419"/>
            <a:ext cx="8588189" cy="3582519"/>
          </a:xfrm>
          <a:prstGeom prst="rect">
            <a:avLst/>
          </a:prstGeom>
        </p:spPr>
        <p:txBody>
          <a:bodyPr wrap="square">
            <a:spAutoFit/>
          </a:bodyPr>
          <a:lstStyle/>
          <a:p>
            <a:pPr marL="228600" indent="-228600" algn="just">
              <a:lnSpc>
                <a:spcPct val="90000"/>
              </a:lnSpc>
              <a:spcBef>
                <a:spcPct val="0"/>
              </a:spcBef>
              <a:buFont typeface="Arial" panose="020B0604020202020204" pitchFamily="34" charset="0"/>
              <a:buChar char="•"/>
            </a:pPr>
            <a:r>
              <a:rPr lang="en-US" sz="2800" b="1" kern="0" dirty="0">
                <a:solidFill>
                  <a:prstClr val="black"/>
                </a:solidFill>
                <a:latin typeface="Garamond" panose="02020404030301010803" pitchFamily="18" charset="0"/>
              </a:rPr>
              <a:t>Analyses the significance of different types of infrastructure (healthcare, care, transport, economic, cultural, sports, etc.) in the perception of gender-based violence.</a:t>
            </a:r>
          </a:p>
          <a:p>
            <a:pPr marL="228600" indent="-228600" algn="just">
              <a:lnSpc>
                <a:spcPct val="90000"/>
              </a:lnSpc>
              <a:spcBef>
                <a:spcPct val="0"/>
              </a:spcBef>
              <a:buFont typeface="Arial" panose="020B0604020202020204" pitchFamily="34" charset="0"/>
              <a:buChar char="•"/>
            </a:pPr>
            <a:endParaRPr lang="en-US" sz="2800" b="1" kern="0" dirty="0">
              <a:solidFill>
                <a:prstClr val="black"/>
              </a:solidFill>
              <a:latin typeface="Garamond" panose="02020404030301010803" pitchFamily="18" charset="0"/>
            </a:endParaRPr>
          </a:p>
          <a:p>
            <a:pPr marL="228600" indent="-228600" algn="just">
              <a:lnSpc>
                <a:spcPct val="90000"/>
              </a:lnSpc>
              <a:spcBef>
                <a:spcPct val="0"/>
              </a:spcBef>
              <a:buFont typeface="Arial" panose="020B0604020202020204" pitchFamily="34" charset="0"/>
              <a:buChar char="•"/>
            </a:pPr>
            <a:r>
              <a:rPr lang="en-US" sz="2800" b="1" kern="0" dirty="0">
                <a:solidFill>
                  <a:prstClr val="black"/>
                </a:solidFill>
                <a:latin typeface="Garamond" panose="02020404030301010803" pitchFamily="18" charset="0"/>
              </a:rPr>
              <a:t>Factors influencing the significance of infrastructure in relation to gender-based violence: personal factors (gender, age, marital status); economic factors (income, employment status); educational factors, …</a:t>
            </a:r>
            <a:endParaRPr lang="es-ES" sz="2800" kern="0" dirty="0">
              <a:solidFill>
                <a:sysClr val="windowText" lastClr="000000"/>
              </a:solidFill>
            </a:endParaRPr>
          </a:p>
        </p:txBody>
      </p:sp>
    </p:spTree>
    <p:extLst>
      <p:ext uri="{BB962C8B-B14F-4D97-AF65-F5344CB8AC3E}">
        <p14:creationId xmlns:p14="http://schemas.microsoft.com/office/powerpoint/2010/main" val="813648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787400"/>
          </a:xfrm>
          <a:solidFill>
            <a:srgbClr val="FF99FF"/>
          </a:solidFill>
        </p:spPr>
        <p:txBody>
          <a:bodyPr>
            <a:normAutofit/>
          </a:bodyPr>
          <a:lstStyle/>
          <a:p>
            <a:pPr algn="ctr"/>
            <a:r>
              <a:rPr lang="es-ES" sz="4000" b="1" dirty="0" smtClean="0">
                <a:latin typeface="Garamond" panose="02020404030301010803" pitchFamily="18" charset="0"/>
              </a:rPr>
              <a:t>STRUCTURE OF THE INTERVENTION</a:t>
            </a:r>
            <a:endParaRPr lang="es-ES" sz="4000" b="1" dirty="0">
              <a:latin typeface="Garamond" panose="02020404030301010803" pitchFamily="18" charset="0"/>
            </a:endParaRPr>
          </a:p>
        </p:txBody>
      </p:sp>
      <p:sp>
        <p:nvSpPr>
          <p:cNvPr id="3" name="Marcador de contenido 2"/>
          <p:cNvSpPr>
            <a:spLocks noGrp="1"/>
          </p:cNvSpPr>
          <p:nvPr>
            <p:ph idx="1"/>
          </p:nvPr>
        </p:nvSpPr>
        <p:spPr>
          <a:xfrm>
            <a:off x="838200" y="1619250"/>
            <a:ext cx="10515600" cy="4614863"/>
          </a:xfrm>
        </p:spPr>
        <p:txBody>
          <a:bodyPr>
            <a:normAutofit/>
          </a:bodyPr>
          <a:lstStyle/>
          <a:p>
            <a:r>
              <a:rPr lang="en-US" sz="3200" b="1" dirty="0">
                <a:solidFill>
                  <a:srgbClr val="B43295"/>
                </a:solidFill>
                <a:latin typeface="Garamond" panose="02020404030301010803" pitchFamily="18" charset="0"/>
                <a:ea typeface="+mj-ea"/>
                <a:cs typeface="+mj-cs"/>
              </a:rPr>
              <a:t>LITERATURE </a:t>
            </a:r>
            <a:r>
              <a:rPr lang="en-US" sz="3200" b="1" dirty="0" smtClean="0">
                <a:solidFill>
                  <a:srgbClr val="B43295"/>
                </a:solidFill>
                <a:latin typeface="Garamond" panose="02020404030301010803" pitchFamily="18" charset="0"/>
                <a:ea typeface="+mj-ea"/>
                <a:cs typeface="+mj-cs"/>
              </a:rPr>
              <a:t>REVIEW</a:t>
            </a:r>
          </a:p>
          <a:p>
            <a:r>
              <a:rPr lang="en-US" sz="3200" b="1" dirty="0" smtClean="0">
                <a:solidFill>
                  <a:srgbClr val="B43295"/>
                </a:solidFill>
                <a:latin typeface="Garamond" panose="02020404030301010803" pitchFamily="18" charset="0"/>
                <a:ea typeface="+mj-ea"/>
                <a:cs typeface="+mj-cs"/>
              </a:rPr>
              <a:t>METHODOLOGY </a:t>
            </a:r>
            <a:r>
              <a:rPr lang="en-US" sz="3200" b="1" dirty="0">
                <a:solidFill>
                  <a:srgbClr val="B43295"/>
                </a:solidFill>
                <a:latin typeface="Garamond" panose="02020404030301010803" pitchFamily="18" charset="0"/>
                <a:ea typeface="+mj-ea"/>
                <a:cs typeface="+mj-cs"/>
              </a:rPr>
              <a:t>AND </a:t>
            </a:r>
            <a:r>
              <a:rPr lang="en-US" sz="3200" b="1" dirty="0" smtClean="0">
                <a:solidFill>
                  <a:srgbClr val="B43295"/>
                </a:solidFill>
                <a:latin typeface="Garamond" panose="02020404030301010803" pitchFamily="18" charset="0"/>
                <a:ea typeface="+mj-ea"/>
                <a:cs typeface="+mj-cs"/>
              </a:rPr>
              <a:t>DATA</a:t>
            </a:r>
          </a:p>
          <a:p>
            <a:r>
              <a:rPr lang="en-US" sz="3200" b="1" dirty="0" smtClean="0">
                <a:solidFill>
                  <a:srgbClr val="B43295"/>
                </a:solidFill>
                <a:latin typeface="Garamond" panose="02020404030301010803" pitchFamily="18" charset="0"/>
                <a:ea typeface="+mj-ea"/>
                <a:cs typeface="+mj-cs"/>
              </a:rPr>
              <a:t>DESCRIPTIVE </a:t>
            </a:r>
            <a:r>
              <a:rPr lang="en-US" sz="3200" b="1" dirty="0">
                <a:solidFill>
                  <a:srgbClr val="B43295"/>
                </a:solidFill>
                <a:latin typeface="Garamond" panose="02020404030301010803" pitchFamily="18" charset="0"/>
                <a:ea typeface="+mj-ea"/>
                <a:cs typeface="+mj-cs"/>
              </a:rPr>
              <a:t>ANALYSIS OF OBSERVED AND LATENT </a:t>
            </a:r>
            <a:r>
              <a:rPr lang="en-US" sz="3200" b="1" dirty="0" smtClean="0">
                <a:solidFill>
                  <a:srgbClr val="B43295"/>
                </a:solidFill>
                <a:latin typeface="Garamond" panose="02020404030301010803" pitchFamily="18" charset="0"/>
                <a:ea typeface="+mj-ea"/>
                <a:cs typeface="+mj-cs"/>
              </a:rPr>
              <a:t>VARIABLES</a:t>
            </a:r>
          </a:p>
          <a:p>
            <a:r>
              <a:rPr lang="en-US" sz="3200" b="1" dirty="0" smtClean="0">
                <a:solidFill>
                  <a:srgbClr val="B43295"/>
                </a:solidFill>
                <a:latin typeface="Garamond" panose="02020404030301010803" pitchFamily="18" charset="0"/>
                <a:ea typeface="+mj-ea"/>
                <a:cs typeface="+mj-cs"/>
              </a:rPr>
              <a:t>MODELS </a:t>
            </a:r>
            <a:r>
              <a:rPr lang="en-US" sz="3200" b="1" dirty="0">
                <a:solidFill>
                  <a:srgbClr val="B43295"/>
                </a:solidFill>
                <a:latin typeface="Garamond" panose="02020404030301010803" pitchFamily="18" charset="0"/>
                <a:ea typeface="+mj-ea"/>
                <a:cs typeface="+mj-cs"/>
              </a:rPr>
              <a:t>AND </a:t>
            </a:r>
            <a:r>
              <a:rPr lang="en-US" sz="3200" b="1" dirty="0" smtClean="0">
                <a:solidFill>
                  <a:srgbClr val="B43295"/>
                </a:solidFill>
                <a:latin typeface="Garamond" panose="02020404030301010803" pitchFamily="18" charset="0"/>
                <a:ea typeface="+mj-ea"/>
                <a:cs typeface="+mj-cs"/>
              </a:rPr>
              <a:t>RESULTS</a:t>
            </a:r>
            <a:endParaRPr lang="es-ES" sz="3200" b="1" dirty="0" smtClean="0">
              <a:solidFill>
                <a:srgbClr val="B43295"/>
              </a:solidFill>
              <a:latin typeface="Garamond" panose="02020404030301010803" pitchFamily="18" charset="0"/>
              <a:ea typeface="+mj-ea"/>
              <a:cs typeface="+mj-cs"/>
            </a:endParaRPr>
          </a:p>
        </p:txBody>
      </p:sp>
      <p:sp>
        <p:nvSpPr>
          <p:cNvPr id="4" name="Marcador de número de diapositiva 3"/>
          <p:cNvSpPr>
            <a:spLocks noGrp="1"/>
          </p:cNvSpPr>
          <p:nvPr>
            <p:ph type="sldNum" sz="quarter" idx="12"/>
          </p:nvPr>
        </p:nvSpPr>
        <p:spPr/>
        <p:txBody>
          <a:bodyPr/>
          <a:lstStyle/>
          <a:p>
            <a:fld id="{386CF64C-1A1D-4562-A5A9-A97422B294B0}" type="slidenum">
              <a:rPr lang="es-ES" smtClean="0"/>
              <a:t>3</a:t>
            </a:fld>
            <a:endParaRPr lang="es-ES"/>
          </a:p>
        </p:txBody>
      </p:sp>
    </p:spTree>
    <p:extLst>
      <p:ext uri="{BB962C8B-B14F-4D97-AF65-F5344CB8AC3E}">
        <p14:creationId xmlns:p14="http://schemas.microsoft.com/office/powerpoint/2010/main" val="3757019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365126"/>
            <a:ext cx="10044953" cy="679904"/>
          </a:xfrm>
          <a:solidFill>
            <a:srgbClr val="FF99FF"/>
          </a:solidFill>
        </p:spPr>
        <p:txBody>
          <a:bodyPr>
            <a:normAutofit fontScale="90000"/>
          </a:bodyPr>
          <a:lstStyle/>
          <a:p>
            <a:pPr algn="ctr"/>
            <a:r>
              <a:rPr lang="es-ES" b="1" dirty="0" smtClean="0">
                <a:latin typeface="Garamond" panose="02020404030301010803" pitchFamily="18" charset="0"/>
              </a:rPr>
              <a:t>1. LITERATURE REVIEW</a:t>
            </a:r>
            <a:endParaRPr lang="es-ES" b="1" dirty="0">
              <a:latin typeface="Garamond" panose="02020404030301010803" pitchFamily="18" charset="0"/>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624704206"/>
              </p:ext>
            </p:extLst>
          </p:nvPr>
        </p:nvGraphicFramePr>
        <p:xfrm>
          <a:off x="838199" y="925126"/>
          <a:ext cx="10003971" cy="5427262"/>
        </p:xfrm>
        <a:graphic>
          <a:graphicData uri="http://schemas.openxmlformats.org/drawingml/2006/table">
            <a:tbl>
              <a:tblPr firstRow="1" firstCol="1" bandRow="1"/>
              <a:tblGrid>
                <a:gridCol w="4663774"/>
                <a:gridCol w="5340197"/>
              </a:tblGrid>
              <a:tr h="1839766">
                <a:tc>
                  <a:txBody>
                    <a:bodyPr/>
                    <a:lstStyle/>
                    <a:p>
                      <a:pPr>
                        <a:lnSpc>
                          <a:spcPct val="107000"/>
                        </a:lnSpc>
                        <a:spcAft>
                          <a:spcPts val="0"/>
                        </a:spcAft>
                      </a:pPr>
                      <a:r>
                        <a:rPr lang="en-US" sz="2000" dirty="0">
                          <a:effectLst/>
                          <a:latin typeface="Garamond" panose="02020404030301010803" pitchFamily="18" charset="0"/>
                          <a:ea typeface="Calibri" panose="020F0502020204030204" pitchFamily="34" charset="0"/>
                          <a:cs typeface="Times New Roman" panose="02020603050405020304" pitchFamily="18" charset="0"/>
                        </a:rPr>
                        <a:t>The majority of studies focus on the factors </a:t>
                      </a:r>
                      <a:r>
                        <a:rPr lang="en-US" sz="2000" dirty="0" smtClean="0">
                          <a:effectLst/>
                          <a:latin typeface="Garamond" panose="02020404030301010803" pitchFamily="18" charset="0"/>
                          <a:ea typeface="Calibri" panose="020F0502020204030204" pitchFamily="34" charset="0"/>
                          <a:cs typeface="Times New Roman" panose="02020603050405020304" pitchFamily="18" charset="0"/>
                        </a:rPr>
                        <a:t>associated with the </a:t>
                      </a:r>
                      <a:r>
                        <a:rPr lang="en-US" sz="2000" dirty="0" smtClean="0">
                          <a:effectLst/>
                          <a:latin typeface="Garamond" panose="02020404030301010803" pitchFamily="18" charset="0"/>
                          <a:ea typeface="Calibri" panose="020F0502020204030204" pitchFamily="34" charset="0"/>
                          <a:cs typeface="Times New Roman" panose="02020603050405020304" pitchFamily="18" charset="0"/>
                        </a:rPr>
                        <a:t>factors likelihood </a:t>
                      </a:r>
                      <a:r>
                        <a:rPr lang="en-US" sz="2000" dirty="0">
                          <a:effectLst/>
                          <a:latin typeface="Garamond" panose="02020404030301010803" pitchFamily="18" charset="0"/>
                          <a:ea typeface="Calibri" panose="020F0502020204030204" pitchFamily="34" charset="0"/>
                          <a:cs typeface="Times New Roman" panose="02020603050405020304" pitchFamily="18" charset="0"/>
                        </a:rPr>
                        <a:t>of experiencing gender-based violence (Small et al., 2023;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Guaita-Fernández</a:t>
                      </a:r>
                      <a:r>
                        <a:rPr lang="en-US" sz="2000" dirty="0">
                          <a:effectLst/>
                          <a:latin typeface="Garamond" panose="02020404030301010803" pitchFamily="18" charset="0"/>
                          <a:ea typeface="Calibri" panose="020F0502020204030204" pitchFamily="34" charset="0"/>
                          <a:cs typeface="Times New Roman" panose="02020603050405020304" pitchFamily="18" charset="0"/>
                        </a:rPr>
                        <a:t> et al., 2024;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Ricoy</a:t>
                      </a:r>
                      <a:r>
                        <a:rPr lang="en-US" sz="2000" dirty="0">
                          <a:effectLst/>
                          <a:latin typeface="Garamond" panose="02020404030301010803" pitchFamily="18" charset="0"/>
                          <a:ea typeface="Calibri" panose="020F0502020204030204" pitchFamily="34" charset="0"/>
                          <a:cs typeface="Times New Roman" panose="02020603050405020304" pitchFamily="18" charset="0"/>
                        </a:rPr>
                        <a:t>-Cano et al., 2025</a:t>
                      </a:r>
                      <a:r>
                        <a:rPr lang="en-US" sz="2000" dirty="0" smtClean="0">
                          <a:effectLst/>
                          <a:latin typeface="Garamond" panose="02020404030301010803" pitchFamily="18" charset="0"/>
                          <a:ea typeface="Calibri" panose="020F0502020204030204" pitchFamily="34" charset="0"/>
                          <a:cs typeface="Times New Roman" panose="02020603050405020304" pitchFamily="18" charset="0"/>
                        </a:rPr>
                        <a:t>)</a:t>
                      </a:r>
                      <a:endParaRPr lang="es-ES" sz="2000" dirty="0">
                        <a:effectLst/>
                        <a:latin typeface="Garamond" panose="020204040303010108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en-U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rPr>
                        <a:t>The importance of public transport. Areas with a public transport stop have a significantly lower prevalence of gender-based violence compared to areas without a metropolitan public transport stop (Roman and Reid, 2012).  </a:t>
                      </a:r>
                      <a:endParaRPr lang="es-E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rPr>
                        <a:t> </a:t>
                      </a:r>
                      <a:endParaRPr lang="es-E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r>
              <a:tr h="1839766">
                <a:tc>
                  <a:txBody>
                    <a:bodyPr/>
                    <a:lstStyle/>
                    <a:p>
                      <a:pPr>
                        <a:lnSpc>
                          <a:spcPct val="107000"/>
                        </a:lnSpc>
                        <a:spcAft>
                          <a:spcPts val="0"/>
                        </a:spcAft>
                      </a:pPr>
                      <a:r>
                        <a:rPr lang="en-US" sz="2000" dirty="0">
                          <a:effectLst/>
                          <a:latin typeface="Garamond" panose="02020404030301010803" pitchFamily="18" charset="0"/>
                          <a:ea typeface="Calibri" panose="020F0502020204030204" pitchFamily="34" charset="0"/>
                          <a:cs typeface="Times New Roman" panose="02020603050405020304" pitchFamily="18" charset="0"/>
                        </a:rPr>
                        <a:t>Investment in infrastructure—physical, social and digital, etc.—as a key factor in both the perpetuation and prevention of gender-based violence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Tiznado</a:t>
                      </a:r>
                      <a:r>
                        <a:rPr lang="en-US" sz="2000" dirty="0">
                          <a:effectLst/>
                          <a:latin typeface="Garamond" panose="02020404030301010803" pitchFamily="18" charset="0"/>
                          <a:ea typeface="Calibri" panose="020F0502020204030204" pitchFamily="34" charset="0"/>
                          <a:cs typeface="Times New Roman" panose="02020603050405020304" pitchFamily="18" charset="0"/>
                        </a:rPr>
                        <a:t>-Aitken et al., 2024).</a:t>
                      </a:r>
                      <a:endParaRPr lang="es-ES" sz="2000" dirty="0">
                        <a:effectLst/>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000" dirty="0">
                          <a:effectLst/>
                          <a:latin typeface="Garamond" panose="02020404030301010803" pitchFamily="18" charset="0"/>
                          <a:ea typeface="Calibri" panose="020F0502020204030204" pitchFamily="34" charset="0"/>
                          <a:cs typeface="Times New Roman" panose="02020603050405020304" pitchFamily="18" charset="0"/>
                        </a:rPr>
                        <a:t> </a:t>
                      </a:r>
                      <a:endParaRPr lang="es-ES" sz="2000" dirty="0">
                        <a:effectLst/>
                        <a:latin typeface="Garamond" panose="020204040303010108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000" i="1" dirty="0">
                          <a:effectLst/>
                          <a:latin typeface="Garamond" panose="02020404030301010803" pitchFamily="18" charset="0"/>
                          <a:ea typeface="Calibri" panose="020F0502020204030204" pitchFamily="34" charset="0"/>
                          <a:cs typeface="Times New Roman" panose="02020603050405020304" pitchFamily="18" charset="0"/>
                        </a:rPr>
                        <a:t> </a:t>
                      </a:r>
                      <a:r>
                        <a:rPr lang="en-U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rPr>
                        <a:t>Poor sanitation and a lack of safe public spaces increase the risk of gender-based violence (</a:t>
                      </a:r>
                      <a:r>
                        <a:rPr lang="en-US" sz="2000" kern="1200" dirty="0" err="1">
                          <a:solidFill>
                            <a:schemeClr val="tx1"/>
                          </a:solidFill>
                          <a:effectLst/>
                          <a:latin typeface="Garamond" panose="02020404030301010803" pitchFamily="18" charset="0"/>
                          <a:ea typeface="Calibri" panose="020F0502020204030204" pitchFamily="34" charset="0"/>
                          <a:cs typeface="Times New Roman" panose="02020603050405020304" pitchFamily="18" charset="0"/>
                        </a:rPr>
                        <a:t>Mwazvita</a:t>
                      </a:r>
                      <a:r>
                        <a:rPr lang="en-U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rPr>
                        <a:t> et al., 2020</a:t>
                      </a:r>
                      <a:r>
                        <a:rPr lang="en-US" sz="2000" i="1" dirty="0">
                          <a:effectLst/>
                          <a:latin typeface="Garamond" panose="02020404030301010803" pitchFamily="18" charset="0"/>
                          <a:ea typeface="Calibri" panose="020F0502020204030204" pitchFamily="34" charset="0"/>
                          <a:cs typeface="Times New Roman" panose="02020603050405020304" pitchFamily="18" charset="0"/>
                        </a:rPr>
                        <a:t>).</a:t>
                      </a:r>
                      <a:r>
                        <a:rPr lang="en-US" sz="2000" dirty="0">
                          <a:effectLst/>
                          <a:latin typeface="Garamond" panose="02020404030301010803" pitchFamily="18" charset="0"/>
                          <a:ea typeface="Calibri" panose="020F0502020204030204" pitchFamily="34" charset="0"/>
                          <a:cs typeface="Times New Roman" panose="02020603050405020304" pitchFamily="18" charset="0"/>
                        </a:rPr>
                        <a:t> </a:t>
                      </a:r>
                      <a:endParaRPr lang="es-ES" sz="2000" dirty="0">
                        <a:effectLst/>
                        <a:latin typeface="Garamond" panose="020204040303010108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r h="1354022">
                <a:tc>
                  <a:txBody>
                    <a:bodyPr/>
                    <a:lstStyle/>
                    <a:p>
                      <a:pPr>
                        <a:lnSpc>
                          <a:spcPct val="107000"/>
                        </a:lnSpc>
                        <a:spcAft>
                          <a:spcPts val="0"/>
                        </a:spcAft>
                      </a:pPr>
                      <a:r>
                        <a:rPr lang="en-US" sz="2000" dirty="0">
                          <a:effectLst/>
                          <a:latin typeface="Garamond" panose="02020404030301010803" pitchFamily="18" charset="0"/>
                          <a:ea typeface="Calibri" panose="020F0502020204030204" pitchFamily="34" charset="0"/>
                          <a:cs typeface="Times New Roman" panose="02020603050405020304" pitchFamily="18" charset="0"/>
                        </a:rPr>
                        <a:t>Gender-based violence experienced on public transport itself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Infante</a:t>
                      </a:r>
                      <a:r>
                        <a:rPr lang="en-US" sz="2000" dirty="0">
                          <a:effectLst/>
                          <a:latin typeface="Garamond" panose="02020404030301010803" pitchFamily="18" charset="0"/>
                          <a:ea typeface="Calibri" panose="020F0502020204030204" pitchFamily="34" charset="0"/>
                          <a:cs typeface="Times New Roman" panose="02020603050405020304" pitchFamily="18" charset="0"/>
                        </a:rPr>
                        <a:t>-Vargas et al. (2022),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Tiznado</a:t>
                      </a:r>
                      <a:r>
                        <a:rPr lang="en-US" sz="2000" dirty="0">
                          <a:effectLst/>
                          <a:latin typeface="Garamond" panose="02020404030301010803" pitchFamily="18" charset="0"/>
                          <a:ea typeface="Calibri" panose="020F0502020204030204" pitchFamily="34" charset="0"/>
                          <a:cs typeface="Times New Roman" panose="02020603050405020304" pitchFamily="18" charset="0"/>
                        </a:rPr>
                        <a:t>-Aitken et al. (2024),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Ison</a:t>
                      </a:r>
                      <a:r>
                        <a:rPr lang="en-US" sz="2000" dirty="0">
                          <a:effectLst/>
                          <a:latin typeface="Garamond" panose="02020404030301010803" pitchFamily="18" charset="0"/>
                          <a:ea typeface="Calibri" panose="020F0502020204030204" pitchFamily="34" charset="0"/>
                          <a:cs typeface="Times New Roman" panose="02020603050405020304" pitchFamily="18" charset="0"/>
                        </a:rPr>
                        <a:t> (2024),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Useche</a:t>
                      </a:r>
                      <a:r>
                        <a:rPr lang="en-US" sz="2000" dirty="0">
                          <a:effectLst/>
                          <a:latin typeface="Garamond" panose="02020404030301010803" pitchFamily="18" charset="0"/>
                          <a:ea typeface="Calibri" panose="020F0502020204030204" pitchFamily="34" charset="0"/>
                          <a:cs typeface="Times New Roman" panose="02020603050405020304" pitchFamily="18" charset="0"/>
                        </a:rPr>
                        <a:t> (2024)). Sexual harassment, physical and verbal assaults, threats, </a:t>
                      </a:r>
                      <a:r>
                        <a:rPr lang="en-US" sz="2000" dirty="0" err="1">
                          <a:effectLst/>
                          <a:latin typeface="Garamond" panose="02020404030301010803" pitchFamily="18" charset="0"/>
                          <a:ea typeface="Calibri" panose="020F0502020204030204" pitchFamily="34" charset="0"/>
                          <a:cs typeface="Times New Roman" panose="02020603050405020304" pitchFamily="18" charset="0"/>
                        </a:rPr>
                        <a:t>etc</a:t>
                      </a:r>
                      <a:endParaRPr lang="es-ES" sz="2000" dirty="0">
                        <a:effectLst/>
                        <a:latin typeface="Garamond" panose="020204040303010108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600"/>
                        </a:spcAft>
                      </a:pPr>
                      <a:r>
                        <a:rPr lang="en-U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rPr>
                        <a:t>Lighting and urban design of spaces reduce perceptions of insecurity (Various Authors, 2023) </a:t>
                      </a:r>
                      <a:endParaRPr lang="es-ES" sz="2000" kern="12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
        <p:nvSpPr>
          <p:cNvPr id="3" name="Marcador de número de diapositiva 2"/>
          <p:cNvSpPr>
            <a:spLocks noGrp="1"/>
          </p:cNvSpPr>
          <p:nvPr>
            <p:ph type="sldNum" sz="quarter" idx="12"/>
          </p:nvPr>
        </p:nvSpPr>
        <p:spPr/>
        <p:txBody>
          <a:bodyPr/>
          <a:lstStyle/>
          <a:p>
            <a:fld id="{386CF64C-1A1D-4562-A5A9-A97422B294B0}" type="slidenum">
              <a:rPr lang="es-ES" smtClean="0"/>
              <a:t>4</a:t>
            </a:fld>
            <a:endParaRPr lang="es-ES"/>
          </a:p>
        </p:txBody>
      </p:sp>
    </p:spTree>
    <p:extLst>
      <p:ext uri="{BB962C8B-B14F-4D97-AF65-F5344CB8AC3E}">
        <p14:creationId xmlns:p14="http://schemas.microsoft.com/office/powerpoint/2010/main" val="784126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4393" y="361316"/>
            <a:ext cx="10515600" cy="802640"/>
          </a:xfrm>
          <a:solidFill>
            <a:srgbClr val="FF99FF"/>
          </a:solidFill>
        </p:spPr>
        <p:txBody>
          <a:bodyPr>
            <a:normAutofit/>
          </a:bodyPr>
          <a:lstStyle/>
          <a:p>
            <a:pPr algn="ctr"/>
            <a:r>
              <a:rPr lang="es-ES" sz="4000" b="1" dirty="0" smtClean="0">
                <a:latin typeface="Garamond" panose="02020404030301010803" pitchFamily="18" charset="0"/>
              </a:rPr>
              <a:t>2. DATEBASE AND METHODOLOGY</a:t>
            </a:r>
            <a:endParaRPr lang="es-ES" sz="4000" b="1" dirty="0">
              <a:latin typeface="Garamond" panose="02020404030301010803" pitchFamily="18" charset="0"/>
            </a:endParaRPr>
          </a:p>
        </p:txBody>
      </p:sp>
      <p:sp>
        <p:nvSpPr>
          <p:cNvPr id="3" name="Marcador de texto 2"/>
          <p:cNvSpPr>
            <a:spLocks noGrp="1"/>
          </p:cNvSpPr>
          <p:nvPr>
            <p:ph type="body" idx="1"/>
          </p:nvPr>
        </p:nvSpPr>
        <p:spPr>
          <a:xfrm>
            <a:off x="839788" y="1163956"/>
            <a:ext cx="5157787" cy="630010"/>
          </a:xfrm>
        </p:spPr>
        <p:txBody>
          <a:bodyPr/>
          <a:lstStyle/>
          <a:p>
            <a:pPr algn="ctr"/>
            <a:r>
              <a:rPr lang="es-ES" dirty="0" err="1">
                <a:latin typeface="Garamond" panose="02020404030301010803" pitchFamily="18" charset="0"/>
              </a:rPr>
              <a:t>D</a:t>
            </a:r>
            <a:r>
              <a:rPr lang="es-ES" dirty="0" err="1" smtClean="0">
                <a:latin typeface="Garamond" panose="02020404030301010803" pitchFamily="18" charset="0"/>
              </a:rPr>
              <a:t>atebase</a:t>
            </a:r>
            <a:endParaRPr lang="es-ES" dirty="0">
              <a:latin typeface="Garamond" panose="02020404030301010803" pitchFamily="18" charset="0"/>
            </a:endParaRPr>
          </a:p>
        </p:txBody>
      </p:sp>
      <p:sp>
        <p:nvSpPr>
          <p:cNvPr id="4" name="Marcador de contenido 3"/>
          <p:cNvSpPr>
            <a:spLocks noGrp="1"/>
          </p:cNvSpPr>
          <p:nvPr>
            <p:ph sz="half" idx="2"/>
          </p:nvPr>
        </p:nvSpPr>
        <p:spPr>
          <a:xfrm>
            <a:off x="914400" y="1793966"/>
            <a:ext cx="5083175" cy="5064034"/>
          </a:xfrm>
          <a:solidFill>
            <a:schemeClr val="accent6">
              <a:lumMod val="20000"/>
              <a:lumOff val="80000"/>
            </a:schemeClr>
          </a:solidFill>
          <a:ln>
            <a:solidFill>
              <a:srgbClr val="FFC000"/>
            </a:solidFill>
          </a:ln>
        </p:spPr>
        <p:txBody>
          <a:bodyPr>
            <a:normAutofit fontScale="92500" lnSpcReduction="20000"/>
          </a:bodyPr>
          <a:lstStyle/>
          <a:p>
            <a:pPr algn="just">
              <a:lnSpc>
                <a:spcPct val="107000"/>
              </a:lnSpc>
              <a:spcAft>
                <a:spcPts val="600"/>
              </a:spcAft>
            </a:pPr>
            <a:r>
              <a:rPr lang="es-ES"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r>
              <a:rPr lang="en-US" dirty="0">
                <a:latin typeface="Garamond" panose="02020404030301010803" pitchFamily="18" charset="0"/>
                <a:ea typeface="Calibri" panose="020F0502020204030204" pitchFamily="34" charset="0"/>
                <a:cs typeface="Times New Roman" panose="02020603050405020304" pitchFamily="18" charset="0"/>
              </a:rPr>
              <a:t>“Survey on Infrastructure for Everyday Life</a:t>
            </a:r>
            <a:r>
              <a:rPr lang="en-US" dirty="0" smtClean="0">
                <a:latin typeface="Garamond" panose="02020404030301010803" pitchFamily="18" charset="0"/>
                <a:ea typeface="Calibri" panose="020F0502020204030204" pitchFamily="34" charset="0"/>
                <a:cs typeface="Times New Roman" panose="02020603050405020304" pitchFamily="18" charset="0"/>
              </a:rPr>
              <a:t>”, research </a:t>
            </a:r>
            <a:r>
              <a:rPr lang="en-US" dirty="0">
                <a:latin typeface="Garamond" panose="02020404030301010803" pitchFamily="18" charset="0"/>
                <a:ea typeface="Calibri" panose="020F0502020204030204" pitchFamily="34" charset="0"/>
                <a:cs typeface="Times New Roman" panose="02020603050405020304" pitchFamily="18" charset="0"/>
              </a:rPr>
              <a:t>project PID 2022-141305OB-100. </a:t>
            </a:r>
            <a:endParaRPr lang="en-US" dirty="0" smtClean="0">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dirty="0" smtClean="0">
                <a:latin typeface="Garamond" panose="02020404030301010803" pitchFamily="18" charset="0"/>
                <a:ea typeface="Calibri" panose="020F0502020204030204" pitchFamily="34" charset="0"/>
                <a:cs typeface="Times New Roman" panose="02020603050405020304" pitchFamily="18" charset="0"/>
              </a:rPr>
              <a:t>The </a:t>
            </a:r>
            <a:r>
              <a:rPr lang="en-US" dirty="0">
                <a:latin typeface="Garamond" panose="02020404030301010803" pitchFamily="18" charset="0"/>
                <a:ea typeface="Calibri" panose="020F0502020204030204" pitchFamily="34" charset="0"/>
                <a:cs typeface="Times New Roman" panose="02020603050405020304" pitchFamily="18" charset="0"/>
              </a:rPr>
              <a:t>target </a:t>
            </a:r>
            <a:r>
              <a:rPr lang="en-US" dirty="0" smtClean="0">
                <a:latin typeface="Garamond" panose="02020404030301010803" pitchFamily="18" charset="0"/>
                <a:ea typeface="Calibri" panose="020F0502020204030204" pitchFamily="34" charset="0"/>
                <a:cs typeface="Times New Roman" panose="02020603050405020304" pitchFamily="18" charset="0"/>
              </a:rPr>
              <a:t>is </a:t>
            </a:r>
            <a:r>
              <a:rPr lang="en-US" dirty="0">
                <a:latin typeface="Garamond" panose="02020404030301010803" pitchFamily="18" charset="0"/>
                <a:ea typeface="Calibri" panose="020F0502020204030204" pitchFamily="34" charset="0"/>
                <a:cs typeface="Times New Roman" panose="02020603050405020304" pitchFamily="18" charset="0"/>
              </a:rPr>
              <a:t>the general population of both sexes, aged 18 and over, residing in Spain. </a:t>
            </a:r>
            <a:endParaRPr lang="en-US" dirty="0" smtClean="0">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dirty="0" smtClean="0">
                <a:latin typeface="Garamond" panose="02020404030301010803" pitchFamily="18" charset="0"/>
                <a:ea typeface="Calibri" panose="020F0502020204030204" pitchFamily="34" charset="0"/>
                <a:cs typeface="Times New Roman" panose="02020603050405020304" pitchFamily="18" charset="0"/>
              </a:rPr>
              <a:t>The </a:t>
            </a:r>
            <a:r>
              <a:rPr lang="en-US" dirty="0">
                <a:latin typeface="Garamond" panose="02020404030301010803" pitchFamily="18" charset="0"/>
                <a:ea typeface="Calibri" panose="020F0502020204030204" pitchFamily="34" charset="0"/>
                <a:cs typeface="Times New Roman" panose="02020603050405020304" pitchFamily="18" charset="0"/>
              </a:rPr>
              <a:t>strata </a:t>
            </a:r>
            <a:r>
              <a:rPr lang="en-US" dirty="0" err="1" smtClean="0">
                <a:latin typeface="Garamond" panose="02020404030301010803" pitchFamily="18" charset="0"/>
                <a:ea typeface="Calibri" panose="020F0502020204030204" pitchFamily="34" charset="0"/>
                <a:cs typeface="Times New Roman" panose="02020603050405020304" pitchFamily="18" charset="0"/>
              </a:rPr>
              <a:t>accccording</a:t>
            </a:r>
            <a:r>
              <a:rPr lang="en-US" dirty="0" smtClean="0">
                <a:latin typeface="Garamond" panose="02020404030301010803" pitchFamily="18" charset="0"/>
                <a:ea typeface="Calibri" panose="020F0502020204030204" pitchFamily="34" charset="0"/>
                <a:cs typeface="Times New Roman" panose="02020603050405020304" pitchFamily="18" charset="0"/>
              </a:rPr>
              <a:t> </a:t>
            </a:r>
            <a:r>
              <a:rPr lang="en-US" dirty="0">
                <a:latin typeface="Garamond" panose="02020404030301010803" pitchFamily="18" charset="0"/>
                <a:ea typeface="Calibri" panose="020F0502020204030204" pitchFamily="34" charset="0"/>
                <a:cs typeface="Times New Roman" panose="02020603050405020304" pitchFamily="18" charset="0"/>
              </a:rPr>
              <a:t>to the size of the municipalities’ </a:t>
            </a:r>
            <a:r>
              <a:rPr lang="en-US" dirty="0" smtClean="0">
                <a:latin typeface="Garamond" panose="02020404030301010803" pitchFamily="18" charset="0"/>
                <a:ea typeface="Calibri" panose="020F0502020204030204" pitchFamily="34" charset="0"/>
                <a:cs typeface="Times New Roman" panose="02020603050405020304" pitchFamily="18" charset="0"/>
              </a:rPr>
              <a:t> </a:t>
            </a:r>
            <a:r>
              <a:rPr lang="en-US" dirty="0">
                <a:latin typeface="Garamond" panose="02020404030301010803" pitchFamily="18" charset="0"/>
                <a:ea typeface="Calibri" panose="020F0502020204030204" pitchFamily="34" charset="0"/>
                <a:cs typeface="Times New Roman" panose="02020603050405020304" pitchFamily="18" charset="0"/>
              </a:rPr>
              <a:t>divided into three categories: 5,000 inhabitants or fewer; between 5,001 and 400,000 inhabitants; and more than 400,000 inhabitants. </a:t>
            </a:r>
            <a:endParaRPr lang="es-ES" dirty="0">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5" name="Marcador de texto 4"/>
          <p:cNvSpPr>
            <a:spLocks noGrp="1"/>
          </p:cNvSpPr>
          <p:nvPr>
            <p:ph type="body" sz="quarter" idx="3"/>
          </p:nvPr>
        </p:nvSpPr>
        <p:spPr>
          <a:xfrm>
            <a:off x="6122193" y="1314995"/>
            <a:ext cx="5183188" cy="399302"/>
          </a:xfrm>
        </p:spPr>
        <p:txBody>
          <a:bodyPr>
            <a:normAutofit lnSpcReduction="10000"/>
          </a:bodyPr>
          <a:lstStyle/>
          <a:p>
            <a:pPr algn="ctr"/>
            <a:r>
              <a:rPr lang="es-ES" dirty="0" err="1" smtClean="0">
                <a:latin typeface="Garamond" panose="02020404030301010803" pitchFamily="18" charset="0"/>
              </a:rPr>
              <a:t>Methodology</a:t>
            </a:r>
            <a:endParaRPr lang="es-ES" dirty="0">
              <a:latin typeface="Garamond" panose="02020404030301010803" pitchFamily="18" charset="0"/>
            </a:endParaRPr>
          </a:p>
        </p:txBody>
      </p:sp>
      <p:sp>
        <p:nvSpPr>
          <p:cNvPr id="6" name="Marcador de contenido 5"/>
          <p:cNvSpPr>
            <a:spLocks noGrp="1"/>
          </p:cNvSpPr>
          <p:nvPr>
            <p:ph sz="quarter" idx="4"/>
          </p:nvPr>
        </p:nvSpPr>
        <p:spPr>
          <a:xfrm>
            <a:off x="6200502" y="1714296"/>
            <a:ext cx="5154885" cy="5547116"/>
          </a:xfrm>
          <a:solidFill>
            <a:schemeClr val="accent1">
              <a:lumMod val="20000"/>
              <a:lumOff val="80000"/>
            </a:schemeClr>
          </a:solidFill>
        </p:spPr>
        <p:txBody>
          <a:bodyPr>
            <a:noAutofit/>
          </a:bodyPr>
          <a:lstStyle/>
          <a:p>
            <a:pPr algn="just">
              <a:lnSpc>
                <a:spcPct val="107000"/>
              </a:lnSpc>
              <a:spcAft>
                <a:spcPts val="600"/>
              </a:spcAft>
            </a:pPr>
            <a:r>
              <a:rPr lang="en-US" i="1" dirty="0">
                <a:latin typeface="Garamond" panose="02020404030301010803" pitchFamily="18" charset="0"/>
                <a:ea typeface="Calibri" panose="020F0502020204030204" pitchFamily="34" charset="0"/>
                <a:cs typeface="Times New Roman" panose="02020603050405020304" pitchFamily="18" charset="0"/>
              </a:rPr>
              <a:t>Structural equation modelling</a:t>
            </a:r>
            <a:r>
              <a:rPr lang="en-US" dirty="0">
                <a:latin typeface="Garamond" panose="02020404030301010803" pitchFamily="18" charset="0"/>
                <a:ea typeface="Calibri" panose="020F0502020204030204" pitchFamily="34" charset="0"/>
                <a:cs typeface="Times New Roman" panose="02020603050405020304" pitchFamily="18" charset="0"/>
              </a:rPr>
              <a:t>, a </a:t>
            </a:r>
            <a:r>
              <a:rPr lang="en-US" sz="2600" dirty="0">
                <a:latin typeface="Garamond" panose="02020404030301010803" pitchFamily="18" charset="0"/>
                <a:ea typeface="Calibri" panose="020F0502020204030204" pitchFamily="34" charset="0"/>
                <a:cs typeface="Times New Roman" panose="02020603050405020304" pitchFamily="18" charset="0"/>
              </a:rPr>
              <a:t>multivariate statistical technique that combines multiple linear regression models with factor analysis. </a:t>
            </a:r>
            <a:r>
              <a:rPr lang="en-US" sz="2600" dirty="0" smtClean="0">
                <a:latin typeface="Garamond" panose="02020404030301010803" pitchFamily="18" charset="0"/>
                <a:ea typeface="Calibri" panose="020F0502020204030204" pitchFamily="34" charset="0"/>
                <a:cs typeface="Times New Roman" panose="02020603050405020304" pitchFamily="18" charset="0"/>
              </a:rPr>
              <a:t>Structure </a:t>
            </a:r>
            <a:r>
              <a:rPr lang="en-US" sz="2600" dirty="0">
                <a:latin typeface="Garamond" panose="02020404030301010803" pitchFamily="18" charset="0"/>
                <a:ea typeface="Calibri" panose="020F0502020204030204" pitchFamily="34" charset="0"/>
                <a:cs typeface="Times New Roman" panose="02020603050405020304" pitchFamily="18" charset="0"/>
              </a:rPr>
              <a:t>analysis to test for the existence of causality between observed and latent </a:t>
            </a:r>
            <a:r>
              <a:rPr lang="en-US" sz="2600" dirty="0" smtClean="0">
                <a:latin typeface="Garamond" panose="02020404030301010803" pitchFamily="18" charset="0"/>
                <a:ea typeface="Calibri" panose="020F0502020204030204" pitchFamily="34" charset="0"/>
                <a:cs typeface="Times New Roman" panose="02020603050405020304" pitchFamily="18" charset="0"/>
              </a:rPr>
              <a:t>variables.</a:t>
            </a:r>
          </a:p>
          <a:p>
            <a:pPr algn="just">
              <a:lnSpc>
                <a:spcPct val="107000"/>
              </a:lnSpc>
              <a:spcAft>
                <a:spcPts val="600"/>
              </a:spcAft>
            </a:pPr>
            <a:r>
              <a:rPr lang="en-US" i="1" dirty="0" smtClean="0">
                <a:latin typeface="Garamond" panose="02020404030301010803" pitchFamily="18" charset="0"/>
                <a:ea typeface="Calibri" panose="020F0502020204030204" pitchFamily="34" charset="0"/>
                <a:cs typeface="Times New Roman" panose="02020603050405020304" pitchFamily="18" charset="0"/>
              </a:rPr>
              <a:t>Probabilistic models</a:t>
            </a:r>
            <a:r>
              <a:rPr lang="en-US" dirty="0" smtClean="0">
                <a:latin typeface="Garamond" panose="02020404030301010803" pitchFamily="18" charset="0"/>
                <a:ea typeface="Calibri" panose="020F0502020204030204" pitchFamily="34" charset="0"/>
                <a:cs typeface="Times New Roman" panose="02020603050405020304" pitchFamily="18" charset="0"/>
              </a:rPr>
              <a:t>.</a:t>
            </a:r>
            <a:endParaRPr lang="es-ES" dirty="0">
              <a:latin typeface="Garamond" panose="02020404030301010803" pitchFamily="18" charset="0"/>
              <a:ea typeface="Calibri" panose="020F0502020204030204" pitchFamily="34" charset="0"/>
              <a:cs typeface="Times New Roman" panose="02020603050405020304" pitchFamily="18" charset="0"/>
            </a:endParaRPr>
          </a:p>
        </p:txBody>
      </p:sp>
      <p:sp>
        <p:nvSpPr>
          <p:cNvPr id="7" name="Marcador de número de diapositiva 6"/>
          <p:cNvSpPr>
            <a:spLocks noGrp="1"/>
          </p:cNvSpPr>
          <p:nvPr>
            <p:ph type="sldNum" sz="quarter" idx="12"/>
          </p:nvPr>
        </p:nvSpPr>
        <p:spPr/>
        <p:txBody>
          <a:bodyPr/>
          <a:lstStyle/>
          <a:p>
            <a:fld id="{386CF64C-1A1D-4562-A5A9-A97422B294B0}" type="slidenum">
              <a:rPr lang="es-ES" smtClean="0"/>
              <a:t>5</a:t>
            </a:fld>
            <a:endParaRPr lang="es-ES"/>
          </a:p>
        </p:txBody>
      </p:sp>
    </p:spTree>
    <p:extLst>
      <p:ext uri="{BB962C8B-B14F-4D97-AF65-F5344CB8AC3E}">
        <p14:creationId xmlns:p14="http://schemas.microsoft.com/office/powerpoint/2010/main" val="320167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67789" y="-87085"/>
            <a:ext cx="11087599" cy="1271452"/>
          </a:xfrm>
          <a:solidFill>
            <a:srgbClr val="FF99FF"/>
          </a:solidFill>
        </p:spPr>
        <p:txBody>
          <a:bodyPr>
            <a:normAutofit fontScale="90000"/>
          </a:bodyPr>
          <a:lstStyle/>
          <a:p>
            <a:pPr algn="ctr"/>
            <a:r>
              <a:rPr lang="en-US" b="1" dirty="0" smtClean="0">
                <a:latin typeface="Garamond" panose="02020404030301010803" pitchFamily="18" charset="0"/>
              </a:rPr>
              <a:t>3. OBSERVED</a:t>
            </a:r>
            <a:r>
              <a:rPr lang="en-US" b="1" dirty="0">
                <a:latin typeface="Garamond" panose="02020404030301010803" pitchFamily="18" charset="0"/>
              </a:rPr>
              <a:t>, PERSONAL, SOCIAL AND ECONOMIC VARIABLES</a:t>
            </a:r>
            <a:endParaRPr lang="es-ES" b="1" dirty="0">
              <a:latin typeface="Garamond" panose="02020404030301010803" pitchFamily="18" charset="0"/>
            </a:endParaRPr>
          </a:p>
        </p:txBody>
      </p:sp>
      <p:sp>
        <p:nvSpPr>
          <p:cNvPr id="6" name="Marcador de contenido 5"/>
          <p:cNvSpPr>
            <a:spLocks noGrp="1"/>
          </p:cNvSpPr>
          <p:nvPr>
            <p:ph sz="half" idx="2"/>
          </p:nvPr>
        </p:nvSpPr>
        <p:spPr>
          <a:xfrm>
            <a:off x="267789" y="1262743"/>
            <a:ext cx="5904411" cy="5712822"/>
          </a:xfrm>
          <a:solidFill>
            <a:schemeClr val="accent1">
              <a:lumMod val="20000"/>
              <a:lumOff val="80000"/>
            </a:schemeClr>
          </a:solidFill>
        </p:spPr>
        <p:txBody>
          <a:bodyPr>
            <a:noAutofit/>
          </a:bodyPr>
          <a:lstStyle/>
          <a:p>
            <a:pPr marL="0" indent="0" algn="ctr">
              <a:lnSpc>
                <a:spcPct val="120000"/>
              </a:lnSpc>
              <a:spcBef>
                <a:spcPts val="0"/>
              </a:spcBef>
              <a:spcAft>
                <a:spcPts val="0"/>
              </a:spcAft>
              <a:buNone/>
            </a:pPr>
            <a:r>
              <a:rPr lang="en-GB" sz="2000" b="1" i="1" dirty="0">
                <a:solidFill>
                  <a:srgbClr val="2E74B5"/>
                </a:solidFill>
                <a:latin typeface="Garamond" panose="02020404030301010803" pitchFamily="18" charset="0"/>
                <a:ea typeface="Times New Roman" panose="02020603050405020304" pitchFamily="18" charset="0"/>
                <a:cs typeface="Times New Roman" panose="02020603050405020304" pitchFamily="18" charset="0"/>
              </a:rPr>
              <a:t>Personal and Social Variables</a:t>
            </a:r>
            <a:r>
              <a:rPr lang="en-GB" sz="2000" b="1" i="1" dirty="0" smtClean="0">
                <a:solidFill>
                  <a:srgbClr val="2E74B5"/>
                </a:solidFill>
                <a:latin typeface="Garamond" panose="02020404030301010803" pitchFamily="18" charset="0"/>
                <a:ea typeface="Times New Roman" panose="02020603050405020304" pitchFamily="18" charset="0"/>
                <a:cs typeface="Times New Roman" panose="02020603050405020304" pitchFamily="18" charset="0"/>
              </a:rPr>
              <a:t>:</a:t>
            </a:r>
          </a:p>
          <a:p>
            <a:pPr marL="0" indent="0" algn="ctr">
              <a:lnSpc>
                <a:spcPct val="120000"/>
              </a:lnSpc>
              <a:spcBef>
                <a:spcPts val="0"/>
              </a:spcBef>
              <a:spcAft>
                <a:spcPts val="0"/>
              </a:spcAft>
              <a:buNone/>
            </a:pPr>
            <a:endParaRPr lang="en-GB" sz="2000" b="1" i="1" dirty="0" smtClean="0">
              <a:solidFill>
                <a:srgbClr val="2E74B5"/>
              </a:solidFill>
              <a:latin typeface="Garamond" panose="02020404030301010803"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smtClean="0">
                <a:latin typeface="Garamond" panose="02020404030301010803" pitchFamily="18" charset="0"/>
                <a:ea typeface="Calibri" panose="020F0502020204030204" pitchFamily="34" charset="0"/>
                <a:cs typeface="Times New Roman" panose="02020603050405020304" pitchFamily="18" charset="0"/>
              </a:rPr>
              <a:t>Gender:</a:t>
            </a:r>
            <a:r>
              <a:rPr lang="en-GB" sz="2000" dirty="0" smtClean="0">
                <a:latin typeface="Garamond" panose="02020404030301010803" pitchFamily="18" charset="0"/>
                <a:ea typeface="Calibri" panose="020F0502020204030204" pitchFamily="34" charset="0"/>
                <a:cs typeface="Times New Roman" panose="02020603050405020304" pitchFamily="18" charset="0"/>
              </a:rPr>
              <a:t> categorical variable coded as Male = 1; Female = 2</a:t>
            </a:r>
            <a:endParaRPr lang="es-ES" sz="2000" dirty="0" smtClean="0">
              <a:latin typeface="Garamond" panose="020204040303010108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smtClean="0">
                <a:latin typeface="Garamond" panose="02020404030301010803" pitchFamily="18" charset="0"/>
                <a:ea typeface="Calibri" panose="020F0502020204030204" pitchFamily="34" charset="0"/>
                <a:cs typeface="Times New Roman" panose="02020603050405020304" pitchFamily="18" charset="0"/>
              </a:rPr>
              <a:t>Age</a:t>
            </a:r>
            <a:r>
              <a:rPr lang="en-GB" sz="2000" b="1" dirty="0">
                <a:latin typeface="Garamond" panose="02020404030301010803" pitchFamily="18" charset="0"/>
                <a:ea typeface="Calibri" panose="020F0502020204030204" pitchFamily="34" charset="0"/>
                <a:cs typeface="Times New Roman" panose="02020603050405020304" pitchFamily="18" charset="0"/>
              </a:rPr>
              <a:t>:</a:t>
            </a:r>
            <a:r>
              <a:rPr lang="en-GB" sz="2000" dirty="0">
                <a:latin typeface="Garamond" panose="02020404030301010803" pitchFamily="18" charset="0"/>
                <a:ea typeface="Calibri" panose="020F0502020204030204" pitchFamily="34" charset="0"/>
                <a:cs typeface="Times New Roman" panose="02020603050405020304" pitchFamily="18" charset="0"/>
              </a:rPr>
              <a:t> numerical variable</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a:latin typeface="Garamond" panose="02020404030301010803" pitchFamily="18" charset="0"/>
                <a:ea typeface="Calibri" panose="020F0502020204030204" pitchFamily="34" charset="0"/>
                <a:cs typeface="Times New Roman" panose="02020603050405020304" pitchFamily="18" charset="0"/>
              </a:rPr>
              <a:t>Autonomous Communities (</a:t>
            </a:r>
            <a:r>
              <a:rPr lang="en-GB" sz="2000" b="1" dirty="0" err="1">
                <a:latin typeface="Garamond" panose="02020404030301010803" pitchFamily="18" charset="0"/>
                <a:ea typeface="Calibri" panose="020F0502020204030204" pitchFamily="34" charset="0"/>
                <a:cs typeface="Times New Roman" panose="02020603050405020304" pitchFamily="18" charset="0"/>
              </a:rPr>
              <a:t>Comunidades</a:t>
            </a:r>
            <a:r>
              <a:rPr lang="en-GB" sz="2000" b="1" dirty="0">
                <a:latin typeface="Garamond" panose="02020404030301010803" pitchFamily="18" charset="0"/>
                <a:ea typeface="Calibri" panose="020F0502020204030204" pitchFamily="34" charset="0"/>
                <a:cs typeface="Times New Roman" panose="02020603050405020304" pitchFamily="18" charset="0"/>
              </a:rPr>
              <a:t> </a:t>
            </a:r>
            <a:r>
              <a:rPr lang="en-GB" sz="2000" b="1" dirty="0" err="1">
                <a:latin typeface="Garamond" panose="02020404030301010803" pitchFamily="18" charset="0"/>
                <a:ea typeface="Calibri" panose="020F0502020204030204" pitchFamily="34" charset="0"/>
                <a:cs typeface="Times New Roman" panose="02020603050405020304" pitchFamily="18" charset="0"/>
              </a:rPr>
              <a:t>Autónomas</a:t>
            </a:r>
            <a:r>
              <a:rPr lang="en-GB" sz="2000" b="1" dirty="0">
                <a:latin typeface="Garamond" panose="02020404030301010803" pitchFamily="18" charset="0"/>
                <a:ea typeface="Calibri" panose="020F0502020204030204" pitchFamily="34" charset="0"/>
                <a:cs typeface="Times New Roman" panose="02020603050405020304" pitchFamily="18" charset="0"/>
              </a:rPr>
              <a:t>)</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a:latin typeface="Garamond" panose="02020404030301010803" pitchFamily="18" charset="0"/>
                <a:ea typeface="Calibri" panose="020F0502020204030204" pitchFamily="34" charset="0"/>
                <a:cs typeface="Times New Roman" panose="02020603050405020304" pitchFamily="18" charset="0"/>
              </a:rPr>
              <a:t>Marital status:</a:t>
            </a:r>
            <a:r>
              <a:rPr lang="en-GB" sz="2000" dirty="0">
                <a:latin typeface="Garamond" panose="02020404030301010803" pitchFamily="18" charset="0"/>
                <a:ea typeface="Calibri" panose="020F0502020204030204" pitchFamily="34" charset="0"/>
                <a:cs typeface="Times New Roman" panose="02020603050405020304" pitchFamily="18" charset="0"/>
              </a:rPr>
              <a:t> categorical variable coded as married or cohabiting = 1; single = 2; widowed, separated, or divorced = 3</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a:latin typeface="Garamond" panose="02020404030301010803" pitchFamily="18" charset="0"/>
                <a:ea typeface="Calibri" panose="020F0502020204030204" pitchFamily="34" charset="0"/>
                <a:cs typeface="Times New Roman" panose="02020603050405020304" pitchFamily="18" charset="0"/>
              </a:rPr>
              <a:t>Place of residence:</a:t>
            </a:r>
            <a:r>
              <a:rPr lang="en-GB" sz="2000" dirty="0">
                <a:latin typeface="Garamond" panose="02020404030301010803" pitchFamily="18" charset="0"/>
                <a:ea typeface="Calibri" panose="020F0502020204030204" pitchFamily="34" charset="0"/>
                <a:cs typeface="Times New Roman" panose="02020603050405020304" pitchFamily="18" charset="0"/>
              </a:rPr>
              <a:t> categorical variable including city centre, rural area, hamlet, residential development, and other</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spcAft>
                <a:spcPts val="0"/>
              </a:spcAft>
              <a:buSzPts val="1000"/>
              <a:buFont typeface="Symbol" panose="05050102010706020507" pitchFamily="18" charset="2"/>
              <a:buChar char=""/>
              <a:tabLst>
                <a:tab pos="457200" algn="l"/>
              </a:tabLst>
            </a:pPr>
            <a:r>
              <a:rPr lang="en-GB" sz="2000" b="1" dirty="0">
                <a:latin typeface="Garamond" panose="02020404030301010803" pitchFamily="18" charset="0"/>
                <a:ea typeface="Calibri" panose="020F0502020204030204" pitchFamily="34" charset="0"/>
                <a:cs typeface="Times New Roman" panose="02020603050405020304" pitchFamily="18" charset="0"/>
              </a:rPr>
              <a:t>Highest level of education completed:</a:t>
            </a:r>
            <a:r>
              <a:rPr lang="en-GB" sz="2000" dirty="0">
                <a:latin typeface="Garamond" panose="02020404030301010803" pitchFamily="18" charset="0"/>
                <a:ea typeface="Calibri" panose="020F0502020204030204" pitchFamily="34" charset="0"/>
                <a:cs typeface="Times New Roman" panose="02020603050405020304" pitchFamily="18" charset="0"/>
              </a:rPr>
              <a:t> </a:t>
            </a:r>
            <a:r>
              <a:rPr lang="en-GB" sz="2000" dirty="0" smtClean="0">
                <a:latin typeface="Garamond" panose="02020404030301010803" pitchFamily="18" charset="0"/>
                <a:ea typeface="Calibri" panose="020F0502020204030204" pitchFamily="34" charset="0"/>
                <a:cs typeface="Times New Roman" panose="02020603050405020304" pitchFamily="18" charset="0"/>
              </a:rPr>
              <a:t>primary </a:t>
            </a:r>
            <a:r>
              <a:rPr lang="en-GB" sz="2000" dirty="0">
                <a:latin typeface="Garamond" panose="02020404030301010803" pitchFamily="18" charset="0"/>
                <a:ea typeface="Calibri" panose="020F0502020204030204" pitchFamily="34" charset="0"/>
                <a:cs typeface="Times New Roman" panose="02020603050405020304" pitchFamily="18" charset="0"/>
              </a:rPr>
              <a:t>education; secondary education; upper secondary education (baccalaureate), vocational training, and university </a:t>
            </a:r>
            <a:r>
              <a:rPr lang="en-GB" sz="2000" dirty="0" smtClean="0">
                <a:latin typeface="Garamond" panose="02020404030301010803" pitchFamily="18" charset="0"/>
                <a:ea typeface="Calibri" panose="020F0502020204030204" pitchFamily="34" charset="0"/>
                <a:cs typeface="Times New Roman" panose="02020603050405020304" pitchFamily="18" charset="0"/>
              </a:rPr>
              <a:t>education</a:t>
            </a:r>
          </a:p>
        </p:txBody>
      </p:sp>
      <p:sp>
        <p:nvSpPr>
          <p:cNvPr id="8" name="Marcador de contenido 7"/>
          <p:cNvSpPr>
            <a:spLocks noGrp="1"/>
          </p:cNvSpPr>
          <p:nvPr>
            <p:ph sz="quarter" idx="4"/>
          </p:nvPr>
        </p:nvSpPr>
        <p:spPr>
          <a:xfrm>
            <a:off x="6172200" y="1184367"/>
            <a:ext cx="5183188" cy="5791197"/>
          </a:xfrm>
          <a:solidFill>
            <a:schemeClr val="accent6">
              <a:lumMod val="20000"/>
              <a:lumOff val="80000"/>
            </a:schemeClr>
          </a:solidFill>
        </p:spPr>
        <p:txBody>
          <a:bodyPr>
            <a:normAutofit fontScale="77500" lnSpcReduction="20000"/>
          </a:bodyPr>
          <a:lstStyle/>
          <a:p>
            <a:pPr marL="0" lvl="0" indent="0" algn="ctr">
              <a:lnSpc>
                <a:spcPct val="140000"/>
              </a:lnSpc>
              <a:spcBef>
                <a:spcPts val="0"/>
              </a:spcBef>
              <a:buSzPts val="1000"/>
              <a:buNone/>
              <a:tabLst>
                <a:tab pos="457200" algn="l"/>
              </a:tabLst>
            </a:pPr>
            <a:r>
              <a:rPr lang="en-GB" sz="2900" b="1" i="1" dirty="0">
                <a:solidFill>
                  <a:srgbClr val="2E74B5"/>
                </a:solidFill>
                <a:latin typeface="Garamond" panose="02020404030301010803" pitchFamily="18" charset="0"/>
                <a:ea typeface="Times New Roman" panose="02020603050405020304" pitchFamily="18" charset="0"/>
                <a:cs typeface="Times New Roman" panose="02020603050405020304" pitchFamily="18" charset="0"/>
              </a:rPr>
              <a:t>Economic Variables</a:t>
            </a: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endParaRPr lang="en-GB" b="1" dirty="0" smtClean="0">
              <a:latin typeface="Garamond" panose="02020404030301010803" pitchFamily="18" charset="0"/>
              <a:ea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b="1" dirty="0" smtClean="0">
                <a:latin typeface="Garamond" panose="02020404030301010803" pitchFamily="18" charset="0"/>
                <a:ea typeface="Times New Roman" panose="02020603050405020304" pitchFamily="18" charset="0"/>
              </a:rPr>
              <a:t>Net </a:t>
            </a:r>
            <a:r>
              <a:rPr lang="en-GB" b="1" dirty="0">
                <a:latin typeface="Garamond" panose="02020404030301010803" pitchFamily="18" charset="0"/>
                <a:ea typeface="Times New Roman" panose="02020603050405020304" pitchFamily="18" charset="0"/>
              </a:rPr>
              <a:t>disposable income after deductions:</a:t>
            </a:r>
            <a:r>
              <a:rPr lang="en-GB" dirty="0">
                <a:latin typeface="Garamond" panose="02020404030301010803" pitchFamily="18" charset="0"/>
                <a:ea typeface="Times New Roman" panose="02020603050405020304" pitchFamily="18" charset="0"/>
              </a:rPr>
              <a:t> numerical variable treated as continuous in the models. For descriptive purposes, income is grouped into ten categories ranging from EUR 300 to EUR 6,000 or more per month.</a:t>
            </a:r>
            <a:endParaRPr lang="es-ES" dirty="0">
              <a:latin typeface="Garamond" panose="02020404030301010803" pitchFamily="18" charset="0"/>
              <a:ea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b="1" dirty="0">
                <a:latin typeface="Garamond" panose="02020404030301010803" pitchFamily="18" charset="0"/>
                <a:ea typeface="Times New Roman" panose="02020603050405020304" pitchFamily="18" charset="0"/>
              </a:rPr>
              <a:t>Employment status:</a:t>
            </a:r>
            <a:endParaRPr lang="es-ES" dirty="0">
              <a:latin typeface="Garamond" panose="02020404030301010803" pitchFamily="18" charset="0"/>
              <a:ea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Self-employed with employees</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Self-employed without employees</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Public sector employee (civil servant)</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Private sector employee</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Retired / pensioner</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Homemaker</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Student</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742950" lvl="1" indent="-285750" algn="just">
              <a:lnSpc>
                <a:spcPct val="120000"/>
              </a:lnSpc>
              <a:spcBef>
                <a:spcPts val="0"/>
              </a:spcBef>
              <a:spcAft>
                <a:spcPts val="0"/>
              </a:spcAft>
              <a:buSzPts val="1000"/>
              <a:buFont typeface="Courier New" panose="02070309020205020404" pitchFamily="49" charset="0"/>
              <a:buChar char="o"/>
              <a:tabLst>
                <a:tab pos="914400" algn="l"/>
              </a:tabLst>
            </a:pPr>
            <a:r>
              <a:rPr lang="en-GB" dirty="0">
                <a:latin typeface="Garamond" panose="02020404030301010803" pitchFamily="18" charset="0"/>
                <a:ea typeface="Calibri" panose="020F0502020204030204" pitchFamily="34" charset="0"/>
                <a:cs typeface="Times New Roman" panose="02020603050405020304" pitchFamily="18" charset="0"/>
              </a:rPr>
              <a:t>Unemployed</a:t>
            </a:r>
            <a:endParaRPr lang="es-ES" sz="2000" dirty="0">
              <a:latin typeface="Garamond" panose="02020404030301010803" pitchFamily="18" charset="0"/>
              <a:ea typeface="Calibri" panose="020F0502020204030204" pitchFamily="34" charset="0"/>
              <a:cs typeface="Times New Roman" panose="02020603050405020304" pitchFamily="18" charset="0"/>
            </a:endParaRPr>
          </a:p>
          <a:p>
            <a:pPr marL="0" lvl="0" indent="0" algn="just">
              <a:lnSpc>
                <a:spcPct val="107000"/>
              </a:lnSpc>
              <a:spcAft>
                <a:spcPts val="800"/>
              </a:spcAft>
              <a:buNone/>
            </a:pP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fld id="{386CF64C-1A1D-4562-A5A9-A97422B294B0}" type="slidenum">
              <a:rPr lang="es-ES" smtClean="0"/>
              <a:t>6</a:t>
            </a:fld>
            <a:endParaRPr lang="es-ES"/>
          </a:p>
        </p:txBody>
      </p:sp>
    </p:spTree>
    <p:extLst>
      <p:ext uri="{BB962C8B-B14F-4D97-AF65-F5344CB8AC3E}">
        <p14:creationId xmlns:p14="http://schemas.microsoft.com/office/powerpoint/2010/main" val="2145650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83501"/>
            <a:ext cx="10515600" cy="1111624"/>
          </a:xfrm>
          <a:solidFill>
            <a:srgbClr val="FF99FF"/>
          </a:solidFill>
        </p:spPr>
        <p:txBody>
          <a:bodyPr>
            <a:normAutofit fontScale="90000"/>
          </a:bodyPr>
          <a:lstStyle/>
          <a:p>
            <a:pPr algn="ctr"/>
            <a:r>
              <a:rPr lang="es-ES" b="1" dirty="0" smtClean="0">
                <a:latin typeface="Garamond" panose="02020404030301010803" pitchFamily="18" charset="0"/>
              </a:rPr>
              <a:t>3. DESCRIPTIVE STATISTICS: SOME EXAMPLES</a:t>
            </a:r>
            <a:endParaRPr lang="es-ES" b="1" dirty="0">
              <a:latin typeface="Garamond" panose="02020404030301010803" pitchFamily="18" charset="0"/>
            </a:endParaRPr>
          </a:p>
        </p:txBody>
      </p:sp>
      <p:sp>
        <p:nvSpPr>
          <p:cNvPr id="5" name="Marcador de texto 4"/>
          <p:cNvSpPr>
            <a:spLocks noGrp="1"/>
          </p:cNvSpPr>
          <p:nvPr>
            <p:ph type="body" sz="quarter" idx="3"/>
          </p:nvPr>
        </p:nvSpPr>
        <p:spPr>
          <a:xfrm>
            <a:off x="6172200" y="1681163"/>
            <a:ext cx="5183188" cy="504642"/>
          </a:xfrm>
        </p:spPr>
        <p:txBody>
          <a:bodyPr/>
          <a:lstStyle/>
          <a:p>
            <a:endParaRPr lang="es-ES" dirty="0"/>
          </a:p>
        </p:txBody>
      </p:sp>
      <p:pic>
        <p:nvPicPr>
          <p:cNvPr id="8" name="Imagen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511" y="1010194"/>
            <a:ext cx="5065930" cy="5373189"/>
          </a:xfrm>
          <a:prstGeom prst="rect">
            <a:avLst/>
          </a:prstGeom>
          <a:noFill/>
        </p:spPr>
      </p:pic>
      <p:pic>
        <p:nvPicPr>
          <p:cNvPr id="9" name="Marcador de contenido 8"/>
          <p:cNvPicPr>
            <a:picLocks noGrp="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6246657" y="1010194"/>
            <a:ext cx="5034274" cy="5199017"/>
          </a:xfrm>
          <a:prstGeom prst="rect">
            <a:avLst/>
          </a:prstGeom>
          <a:noFill/>
        </p:spPr>
      </p:pic>
      <p:sp>
        <p:nvSpPr>
          <p:cNvPr id="3" name="Marcador de número de diapositiva 2"/>
          <p:cNvSpPr>
            <a:spLocks noGrp="1"/>
          </p:cNvSpPr>
          <p:nvPr>
            <p:ph type="sldNum" sz="quarter" idx="12"/>
          </p:nvPr>
        </p:nvSpPr>
        <p:spPr/>
        <p:txBody>
          <a:bodyPr/>
          <a:lstStyle/>
          <a:p>
            <a:fld id="{386CF64C-1A1D-4562-A5A9-A97422B294B0}" type="slidenum">
              <a:rPr lang="es-ES" smtClean="0"/>
              <a:t>7</a:t>
            </a:fld>
            <a:endParaRPr lang="es-ES"/>
          </a:p>
        </p:txBody>
      </p:sp>
    </p:spTree>
    <p:extLst>
      <p:ext uri="{BB962C8B-B14F-4D97-AF65-F5344CB8AC3E}">
        <p14:creationId xmlns:p14="http://schemas.microsoft.com/office/powerpoint/2010/main" val="3468000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8941" y="337670"/>
            <a:ext cx="11086447" cy="1024965"/>
          </a:xfrm>
          <a:solidFill>
            <a:srgbClr val="FF99FF"/>
          </a:solidFill>
        </p:spPr>
        <p:txBody>
          <a:bodyPr>
            <a:normAutofit fontScale="90000"/>
          </a:bodyPr>
          <a:lstStyle/>
          <a:p>
            <a:pPr algn="ctr"/>
            <a:r>
              <a:rPr lang="es-ES" sz="4000" b="1" dirty="0" smtClean="0">
                <a:solidFill>
                  <a:prstClr val="black"/>
                </a:solidFill>
                <a:latin typeface="Garamond" panose="02020404030301010803" pitchFamily="18" charset="0"/>
              </a:rPr>
              <a:t>3. DESCRIPTIVE </a:t>
            </a:r>
            <a:r>
              <a:rPr lang="es-ES" sz="4000" b="1" dirty="0">
                <a:solidFill>
                  <a:prstClr val="black"/>
                </a:solidFill>
                <a:latin typeface="Garamond" panose="02020404030301010803" pitchFamily="18" charset="0"/>
              </a:rPr>
              <a:t>STATISTICS: SOME EXAMPLES</a:t>
            </a:r>
            <a:endParaRPr lang="es-ES" dirty="0"/>
          </a:p>
        </p:txBody>
      </p:sp>
      <p:sp>
        <p:nvSpPr>
          <p:cNvPr id="5" name="Marcador de texto 4"/>
          <p:cNvSpPr>
            <a:spLocks noGrp="1"/>
          </p:cNvSpPr>
          <p:nvPr>
            <p:ph type="body" sz="quarter" idx="3"/>
          </p:nvPr>
        </p:nvSpPr>
        <p:spPr/>
        <p:txBody>
          <a:bodyPr/>
          <a:lstStyle/>
          <a:p>
            <a:endParaRPr lang="es-ES"/>
          </a:p>
        </p:txBody>
      </p:sp>
      <p:pic>
        <p:nvPicPr>
          <p:cNvPr id="7" name="Marcador de contenido 6"/>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4447" y="1801905"/>
            <a:ext cx="10960941" cy="4258235"/>
          </a:xfrm>
          <a:prstGeom prst="rect">
            <a:avLst/>
          </a:prstGeom>
          <a:noFill/>
        </p:spPr>
      </p:pic>
      <p:sp>
        <p:nvSpPr>
          <p:cNvPr id="3" name="Marcador de número de diapositiva 2"/>
          <p:cNvSpPr>
            <a:spLocks noGrp="1"/>
          </p:cNvSpPr>
          <p:nvPr>
            <p:ph type="sldNum" sz="quarter" idx="12"/>
          </p:nvPr>
        </p:nvSpPr>
        <p:spPr/>
        <p:txBody>
          <a:bodyPr/>
          <a:lstStyle/>
          <a:p>
            <a:fld id="{386CF64C-1A1D-4562-A5A9-A97422B294B0}" type="slidenum">
              <a:rPr lang="es-ES" smtClean="0"/>
              <a:t>8</a:t>
            </a:fld>
            <a:endParaRPr lang="es-ES"/>
          </a:p>
        </p:txBody>
      </p:sp>
    </p:spTree>
    <p:extLst>
      <p:ext uri="{BB962C8B-B14F-4D97-AF65-F5344CB8AC3E}">
        <p14:creationId xmlns:p14="http://schemas.microsoft.com/office/powerpoint/2010/main" val="3934734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rgbClr val="FF99FF"/>
          </a:solidFill>
        </p:spPr>
        <p:txBody>
          <a:bodyPr/>
          <a:lstStyle/>
          <a:p>
            <a:pPr algn="ctr"/>
            <a:r>
              <a:rPr lang="en-US" sz="4000" b="1" dirty="0">
                <a:solidFill>
                  <a:prstClr val="black"/>
                </a:solidFill>
                <a:latin typeface="Garamond" panose="02020404030301010803" pitchFamily="18" charset="0"/>
              </a:rPr>
              <a:t>3. </a:t>
            </a:r>
            <a:r>
              <a:rPr lang="en-US" sz="4000" b="1" dirty="0" smtClean="0">
                <a:solidFill>
                  <a:prstClr val="black"/>
                </a:solidFill>
                <a:latin typeface="Garamond" panose="02020404030301010803" pitchFamily="18" charset="0"/>
              </a:rPr>
              <a:t>UNOBSERVED</a:t>
            </a:r>
            <a:r>
              <a:rPr lang="en-US" sz="4000" b="1" dirty="0">
                <a:solidFill>
                  <a:prstClr val="black"/>
                </a:solidFill>
                <a:latin typeface="Garamond" panose="02020404030301010803" pitchFamily="18" charset="0"/>
              </a:rPr>
              <a:t>, PERSONAL, SOCIAL AND ECONOMIC VARIABLES</a:t>
            </a:r>
            <a:endParaRPr lang="es-ES" dirty="0"/>
          </a:p>
        </p:txBody>
      </p:sp>
      <p:sp>
        <p:nvSpPr>
          <p:cNvPr id="7" name="Marcador de contenido 6"/>
          <p:cNvSpPr>
            <a:spLocks noGrp="1"/>
          </p:cNvSpPr>
          <p:nvPr>
            <p:ph sz="half" idx="1"/>
          </p:nvPr>
        </p:nvSpPr>
        <p:spPr>
          <a:solidFill>
            <a:schemeClr val="accent1">
              <a:lumMod val="20000"/>
              <a:lumOff val="80000"/>
            </a:schemeClr>
          </a:solidFill>
        </p:spPr>
        <p:txBody>
          <a:bodyPr>
            <a:normAutofit fontScale="77500" lnSpcReduction="20000"/>
          </a:bodyPr>
          <a:lstStyle/>
          <a:p>
            <a:pPr marL="0" indent="0" algn="ctr">
              <a:buNone/>
            </a:pPr>
            <a:r>
              <a:rPr lang="en-US" sz="3200" b="1" i="1" dirty="0">
                <a:latin typeface="Garamond" panose="02020404030301010803" pitchFamily="18" charset="0"/>
              </a:rPr>
              <a:t>Latent </a:t>
            </a:r>
            <a:r>
              <a:rPr lang="en-US" sz="3200" b="1" i="1" dirty="0" smtClean="0">
                <a:latin typeface="Garamond" panose="02020404030301010803" pitchFamily="18" charset="0"/>
              </a:rPr>
              <a:t>variables</a:t>
            </a:r>
          </a:p>
          <a:p>
            <a:endParaRPr lang="en-US" sz="3200" b="1" dirty="0" smtClean="0">
              <a:latin typeface="Garamond" panose="02020404030301010803" pitchFamily="18" charset="0"/>
            </a:endParaRPr>
          </a:p>
          <a:p>
            <a:r>
              <a:rPr lang="en-US" sz="3200" b="1" dirty="0" smtClean="0">
                <a:latin typeface="Garamond" panose="02020404030301010803" pitchFamily="18" charset="0"/>
              </a:rPr>
              <a:t>The </a:t>
            </a:r>
            <a:r>
              <a:rPr lang="en-US" sz="3200" b="1" dirty="0">
                <a:latin typeface="Garamond" panose="02020404030301010803" pitchFamily="18" charset="0"/>
              </a:rPr>
              <a:t>importance of infrastructure in gender-based </a:t>
            </a:r>
            <a:r>
              <a:rPr lang="en-US" sz="3200" b="1" dirty="0" smtClean="0">
                <a:latin typeface="Garamond" panose="02020404030301010803" pitchFamily="18" charset="0"/>
              </a:rPr>
              <a:t>violence</a:t>
            </a:r>
          </a:p>
          <a:p>
            <a:endParaRPr lang="en-US" sz="3200" b="1" dirty="0" smtClean="0">
              <a:latin typeface="Garamond" panose="02020404030301010803" pitchFamily="18" charset="0"/>
            </a:endParaRPr>
          </a:p>
          <a:p>
            <a:r>
              <a:rPr lang="en-US" sz="3200" b="1" dirty="0" smtClean="0">
                <a:latin typeface="Garamond" panose="02020404030301010803" pitchFamily="18" charset="0"/>
              </a:rPr>
              <a:t>Access </a:t>
            </a:r>
            <a:r>
              <a:rPr lang="en-US" sz="3200" b="1" dirty="0">
                <a:latin typeface="Garamond" panose="02020404030301010803" pitchFamily="18" charset="0"/>
              </a:rPr>
              <a:t>to </a:t>
            </a:r>
            <a:r>
              <a:rPr lang="en-US" sz="3200" b="1" dirty="0" smtClean="0">
                <a:latin typeface="Garamond" panose="02020404030301010803" pitchFamily="18" charset="0"/>
              </a:rPr>
              <a:t>infrastructure</a:t>
            </a:r>
          </a:p>
          <a:p>
            <a:endParaRPr lang="en-US" sz="3200" b="1" dirty="0">
              <a:latin typeface="Garamond" panose="02020404030301010803" pitchFamily="18" charset="0"/>
            </a:endParaRPr>
          </a:p>
          <a:p>
            <a:r>
              <a:rPr lang="en-US" sz="3200" b="1" dirty="0" smtClean="0">
                <a:latin typeface="Garamond" panose="02020404030301010803" pitchFamily="18" charset="0"/>
              </a:rPr>
              <a:t>The </a:t>
            </a:r>
            <a:r>
              <a:rPr lang="en-US" sz="3200" b="1" dirty="0">
                <a:latin typeface="Garamond" panose="02020404030301010803" pitchFamily="18" charset="0"/>
              </a:rPr>
              <a:t>importance respondents attach to infrastructure</a:t>
            </a:r>
            <a:endParaRPr lang="es-ES" sz="3200" b="1" dirty="0">
              <a:latin typeface="Garamond" panose="02020404030301010803" pitchFamily="18" charset="0"/>
            </a:endParaRPr>
          </a:p>
        </p:txBody>
      </p:sp>
      <p:sp>
        <p:nvSpPr>
          <p:cNvPr id="4" name="Marcador de contenido 3"/>
          <p:cNvSpPr>
            <a:spLocks noGrp="1"/>
          </p:cNvSpPr>
          <p:nvPr>
            <p:ph sz="half" idx="2"/>
          </p:nvPr>
        </p:nvSpPr>
        <p:spPr>
          <a:solidFill>
            <a:schemeClr val="accent6">
              <a:lumMod val="20000"/>
              <a:lumOff val="80000"/>
            </a:schemeClr>
          </a:solidFill>
        </p:spPr>
        <p:txBody>
          <a:bodyPr>
            <a:normAutofit fontScale="77500" lnSpcReduction="20000"/>
          </a:bodyPr>
          <a:lstStyle/>
          <a:p>
            <a:pPr indent="0" algn="just">
              <a:lnSpc>
                <a:spcPct val="120000"/>
              </a:lnSpc>
              <a:spcBef>
                <a:spcPts val="0"/>
              </a:spcBef>
              <a:spcAft>
                <a:spcPts val="0"/>
              </a:spcAft>
              <a:buNone/>
            </a:pPr>
            <a:r>
              <a:rPr lang="en-GB" b="1" i="1" dirty="0">
                <a:latin typeface="Times New Roman" panose="02020603050405020304" pitchFamily="18" charset="0"/>
                <a:ea typeface="Calibri" panose="020F0502020204030204" pitchFamily="34" charset="0"/>
                <a:cs typeface="Times New Roman" panose="02020603050405020304" pitchFamily="18" charset="0"/>
              </a:rPr>
              <a:t>The infrastructure dimensions considered are:</a:t>
            </a:r>
            <a:endParaRPr lang="es-ES" sz="2400" b="1" i="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Childcare centres</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Health centres and hospitals</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Facilities for people with care dependencies</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Sidewalks, pedestrian streets, parks, public lighting, and green areas</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Markets and shopping centres</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Public transportation</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Leisure areas</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0"/>
              </a:spcAft>
              <a:buSzPts val="1000"/>
              <a:buFont typeface="Symbol" panose="05050102010706020507" pitchFamily="18" charset="2"/>
              <a:buChar char=""/>
              <a:tabLst>
                <a:tab pos="457200" algn="l"/>
              </a:tabLst>
            </a:pPr>
            <a:r>
              <a:rPr lang="en-GB" dirty="0">
                <a:latin typeface="Times New Roman" panose="02020603050405020304" pitchFamily="18" charset="0"/>
                <a:ea typeface="Calibri" panose="020F0502020204030204" pitchFamily="34" charset="0"/>
                <a:cs typeface="Times New Roman" panose="02020603050405020304" pitchFamily="18" charset="0"/>
              </a:rPr>
              <a:t>Industrial parks</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fld id="{386CF64C-1A1D-4562-A5A9-A97422B294B0}" type="slidenum">
              <a:rPr lang="es-ES" smtClean="0"/>
              <a:t>9</a:t>
            </a:fld>
            <a:endParaRPr lang="es-ES"/>
          </a:p>
        </p:txBody>
      </p:sp>
    </p:spTree>
    <p:extLst>
      <p:ext uri="{BB962C8B-B14F-4D97-AF65-F5344CB8AC3E}">
        <p14:creationId xmlns:p14="http://schemas.microsoft.com/office/powerpoint/2010/main" val="1968667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Narrow"/>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Narrow"/>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5523</TotalTime>
  <Words>1509</Words>
  <Application>Microsoft Office PowerPoint</Application>
  <PresentationFormat>Panorámica</PresentationFormat>
  <Paragraphs>163</Paragraphs>
  <Slides>16</Slides>
  <Notes>3</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16</vt:i4>
      </vt:variant>
    </vt:vector>
  </HeadingPairs>
  <TitlesOfParts>
    <vt:vector size="28" baseType="lpstr">
      <vt:lpstr>Aptos</vt:lpstr>
      <vt:lpstr>Arial</vt:lpstr>
      <vt:lpstr>Arial Narrow</vt:lpstr>
      <vt:lpstr>Calibri</vt:lpstr>
      <vt:lpstr>Calibri Light</vt:lpstr>
      <vt:lpstr>Courier New</vt:lpstr>
      <vt:lpstr>Garamond</vt:lpstr>
      <vt:lpstr>Symbol</vt:lpstr>
      <vt:lpstr>Times New Roman</vt:lpstr>
      <vt:lpstr>Tema de Office</vt:lpstr>
      <vt:lpstr>1_Tema de Office</vt:lpstr>
      <vt:lpstr>Office Theme</vt:lpstr>
      <vt:lpstr>Presentación de PowerPoint</vt:lpstr>
      <vt:lpstr>Presentación de PowerPoint</vt:lpstr>
      <vt:lpstr>STRUCTURE OF THE INTERVENTION</vt:lpstr>
      <vt:lpstr>1. LITERATURE REVIEW</vt:lpstr>
      <vt:lpstr>2. DATEBASE AND METHODOLOGY</vt:lpstr>
      <vt:lpstr>3. OBSERVED, PERSONAL, SOCIAL AND ECONOMIC VARIABLES</vt:lpstr>
      <vt:lpstr>3. DESCRIPTIVE STATISTICS: SOME EXAMPLES</vt:lpstr>
      <vt:lpstr>3. DESCRIPTIVE STATISTICS: SOME EXAMPLES</vt:lpstr>
      <vt:lpstr>3. UNOBSERVED, PERSONAL, SOCIAL AND ECONOMIC VARIABLES</vt:lpstr>
      <vt:lpstr>3. DESCRIPTIVE STATISTICS FOR LATENT VARIABLES: The importance of infrastructure and perceptions of gender-based violence</vt:lpstr>
      <vt:lpstr>3. DESCRIPTIVE STATISTICS FOR LATENT VARIABLES: The importance of infrastructure and perceptions of gender-based violence</vt:lpstr>
      <vt:lpstr>3. DESCRIPTIVE ACCESS AND IMPORTANCE INDICES FOR INFRASTRUCTURE</vt:lpstr>
      <vt:lpstr>4. MODELOS Y  RESULTADOS</vt:lpstr>
      <vt:lpstr>4.RESULTS</vt:lpstr>
      <vt:lpstr>5.CONCLUSIONS</vt:lpstr>
      <vt:lpstr>                           5.CONCLUSIONS</vt:lpstr>
    </vt:vector>
  </TitlesOfParts>
  <Company>EQUIPO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user</cp:lastModifiedBy>
  <cp:revision>70</cp:revision>
  <dcterms:created xsi:type="dcterms:W3CDTF">2026-05-30T07:35:22Z</dcterms:created>
  <dcterms:modified xsi:type="dcterms:W3CDTF">2026-06-11T06:45:52Z</dcterms:modified>
</cp:coreProperties>
</file>