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84" r:id="rId3"/>
    <p:sldId id="285" r:id="rId4"/>
    <p:sldId id="258" r:id="rId5"/>
    <p:sldId id="259" r:id="rId6"/>
    <p:sldId id="265" r:id="rId7"/>
    <p:sldId id="275" r:id="rId8"/>
    <p:sldId id="276" r:id="rId9"/>
    <p:sldId id="266" r:id="rId10"/>
    <p:sldId id="277" r:id="rId11"/>
    <p:sldId id="278" r:id="rId12"/>
    <p:sldId id="267" r:id="rId13"/>
    <p:sldId id="263" r:id="rId14"/>
    <p:sldId id="269" r:id="rId15"/>
    <p:sldId id="264" r:id="rId16"/>
    <p:sldId id="279" r:id="rId17"/>
    <p:sldId id="272" r:id="rId18"/>
    <p:sldId id="280" r:id="rId19"/>
    <p:sldId id="281" r:id="rId20"/>
    <p:sldId id="274" r:id="rId21"/>
    <p:sldId id="282" r:id="rId22"/>
    <p:sldId id="283" r:id="rId2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A35EC6"/>
    <a:srgbClr val="9292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5" d="100"/>
          <a:sy n="85" d="100"/>
        </p:scale>
        <p:origin x="499"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7ADC3C-99DF-4581-8839-6CC5A37EB8C0}" type="datetimeFigureOut">
              <a:rPr lang="es-ES" smtClean="0"/>
              <a:t>10/06/2026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942EC6-EDD0-4645-960D-46A50CEC8AB2}" type="slidenum">
              <a:rPr lang="es-ES" smtClean="0"/>
              <a:t>‹Nº›</a:t>
            </a:fld>
            <a:endParaRPr lang="es-ES"/>
          </a:p>
        </p:txBody>
      </p:sp>
    </p:spTree>
    <p:extLst>
      <p:ext uri="{BB962C8B-B14F-4D97-AF65-F5344CB8AC3E}">
        <p14:creationId xmlns:p14="http://schemas.microsoft.com/office/powerpoint/2010/main" val="1576096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slide for the 1st International Symposium.</a:t>
            </a:r>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latin typeface="Aptos" panose="02110004020202020204"/>
              </a:rPr>
              <a:pPr/>
              <a:t>1</a:t>
            </a:fld>
            <a:endParaRPr lang="en-US">
              <a:solidFill>
                <a:prstClr val="black"/>
              </a:solidFill>
              <a:latin typeface="Aptos" panose="02110004020202020204"/>
            </a:endParaRPr>
          </a:p>
        </p:txBody>
      </p:sp>
    </p:spTree>
    <p:extLst>
      <p:ext uri="{BB962C8B-B14F-4D97-AF65-F5344CB8AC3E}">
        <p14:creationId xmlns:p14="http://schemas.microsoft.com/office/powerpoint/2010/main" val="1525152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content slide. Footer text is editable.</a:t>
            </a:r>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latin typeface="Aptos" panose="02110004020202020204"/>
              </a:rPr>
              <a:pPr/>
              <a:t>2</a:t>
            </a:fld>
            <a:endParaRPr lang="en-US">
              <a:solidFill>
                <a:prstClr val="black"/>
              </a:solidFill>
              <a:latin typeface="Aptos" panose="02110004020202020204"/>
            </a:endParaRPr>
          </a:p>
        </p:txBody>
      </p:sp>
    </p:spTree>
    <p:extLst>
      <p:ext uri="{BB962C8B-B14F-4D97-AF65-F5344CB8AC3E}">
        <p14:creationId xmlns:p14="http://schemas.microsoft.com/office/powerpoint/2010/main" val="3081334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BFC6CA1D-B47A-4556-886A-CAAD0723047E}" type="datetimeFigureOut">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3517766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FC6CA1D-B47A-4556-886A-CAAD0723047E}" type="datetimeFigureOut">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2317084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FC6CA1D-B47A-4556-886A-CAAD0723047E}" type="datetimeFigureOut">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4052113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438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FC6CA1D-B47A-4556-886A-CAAD0723047E}" type="datetimeFigureOut">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1905110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BFC6CA1D-B47A-4556-886A-CAAD0723047E}" type="datetimeFigureOut">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1800051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BFC6CA1D-B47A-4556-886A-CAAD0723047E}" type="datetimeFigureOut">
              <a:rPr lang="es-ES" smtClean="0"/>
              <a:t>10/06/2026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215834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BFC6CA1D-B47A-4556-886A-CAAD0723047E}" type="datetimeFigureOut">
              <a:rPr lang="es-ES" smtClean="0"/>
              <a:t>10/06/2026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354466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BFC6CA1D-B47A-4556-886A-CAAD0723047E}" type="datetimeFigureOut">
              <a:rPr lang="es-ES" smtClean="0"/>
              <a:t>10/06/2026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368157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FC6CA1D-B47A-4556-886A-CAAD0723047E}" type="datetimeFigureOut">
              <a:rPr lang="es-ES" smtClean="0"/>
              <a:t>10/06/2026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784706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FC6CA1D-B47A-4556-886A-CAAD0723047E}" type="datetimeFigureOut">
              <a:rPr lang="es-ES" smtClean="0"/>
              <a:t>10/06/2026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4282167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FC6CA1D-B47A-4556-886A-CAAD0723047E}" type="datetimeFigureOut">
              <a:rPr lang="es-ES" smtClean="0"/>
              <a:t>10/06/2026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799363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C6CA1D-B47A-4556-886A-CAAD0723047E}" type="datetimeFigureOut">
              <a:rPr lang="es-ES" smtClean="0"/>
              <a:t>10/06/2026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CF64C-1A1D-4562-A5A9-A97422B294B0}" type="slidenum">
              <a:rPr lang="es-ES" smtClean="0"/>
              <a:t>‹Nº›</a:t>
            </a:fld>
            <a:endParaRPr lang="es-ES"/>
          </a:p>
        </p:txBody>
      </p:sp>
    </p:spTree>
    <p:extLst>
      <p:ext uri="{BB962C8B-B14F-4D97-AF65-F5344CB8AC3E}">
        <p14:creationId xmlns:p14="http://schemas.microsoft.com/office/powerpoint/2010/main" val="2959945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437492"/>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ghostwriter_images/generated/a_clean_conference_slide_poster_graphic_white_bac_1.png"/>
          <p:cNvPicPr>
            <a:picLocks noChangeAspect="1"/>
          </p:cNvPicPr>
          <p:nvPr/>
        </p:nvPicPr>
        <p:blipFill>
          <a:blip r:embed="rId3"/>
          <a:stretch>
            <a:fillRect/>
          </a:stretch>
        </p:blipFill>
        <p:spPr>
          <a:xfrm>
            <a:off x="1524001" y="0"/>
            <a:ext cx="9144000" cy="6858000"/>
          </a:xfrm>
          <a:prstGeom prst="rect">
            <a:avLst/>
          </a:prstGeom>
        </p:spPr>
      </p:pic>
      <p:pic>
        <p:nvPicPr>
          <p:cNvPr id="4" name="Image 0" descr="/mnt/data/ghostwriter_images/generated/a_clean_conference_slide_poster_graphic_white_bac_1.png">
            <a:extLst>
              <a:ext uri="{FF2B5EF4-FFF2-40B4-BE49-F238E27FC236}">
                <a16:creationId xmlns:a16="http://schemas.microsoft.com/office/drawing/2014/main" xmlns="" id="{D319CF6A-2726-B15C-909A-B91527155740}"/>
              </a:ext>
            </a:extLst>
          </p:cNvPr>
          <p:cNvPicPr>
            <a:picLocks noChangeAspect="1"/>
          </p:cNvPicPr>
          <p:nvPr/>
        </p:nvPicPr>
        <p:blipFill>
          <a:blip r:embed="rId3"/>
          <a:srcRect l="26182" t="16394" r="52892" b="74858"/>
          <a:stretch>
            <a:fillRect/>
          </a:stretch>
        </p:blipFill>
        <p:spPr>
          <a:xfrm>
            <a:off x="1668567" y="1360098"/>
            <a:ext cx="3674852" cy="3479321"/>
          </a:xfrm>
          <a:prstGeom prst="rect">
            <a:avLst/>
          </a:prstGeom>
        </p:spPr>
      </p:pic>
      <p:pic>
        <p:nvPicPr>
          <p:cNvPr id="3" name="Image 0" descr="/mnt/data/ghostwriter_images/generated/a_clean_conference_slide_poster_graphic_white_bac_1.png">
            <a:extLst>
              <a:ext uri="{FF2B5EF4-FFF2-40B4-BE49-F238E27FC236}">
                <a16:creationId xmlns:a16="http://schemas.microsoft.com/office/drawing/2014/main" xmlns="" id="{745EE46E-EE11-A91C-D345-4BCEAEB7E5A9}"/>
              </a:ext>
            </a:extLst>
          </p:cNvPr>
          <p:cNvPicPr>
            <a:picLocks noChangeAspect="1"/>
          </p:cNvPicPr>
          <p:nvPr/>
        </p:nvPicPr>
        <p:blipFill>
          <a:blip r:embed="rId3"/>
          <a:srcRect l="8994" t="16394" r="52892" b="26499"/>
          <a:stretch>
            <a:fillRect/>
          </a:stretch>
        </p:blipFill>
        <p:spPr>
          <a:xfrm>
            <a:off x="8019223" y="5453044"/>
            <a:ext cx="1250226" cy="1404957"/>
          </a:xfrm>
          <a:prstGeom prst="rect">
            <a:avLst/>
          </a:prstGeom>
        </p:spPr>
      </p:pic>
      <p:sp>
        <p:nvSpPr>
          <p:cNvPr id="5" name="Text 0">
            <a:extLst>
              <a:ext uri="{FF2B5EF4-FFF2-40B4-BE49-F238E27FC236}">
                <a16:creationId xmlns:a16="http://schemas.microsoft.com/office/drawing/2014/main" xmlns="" id="{CDEEAA29-2CEA-F4E2-E453-E00694F8F87E}"/>
              </a:ext>
            </a:extLst>
          </p:cNvPr>
          <p:cNvSpPr/>
          <p:nvPr/>
        </p:nvSpPr>
        <p:spPr>
          <a:xfrm>
            <a:off x="3889456" y="2348484"/>
            <a:ext cx="4754880" cy="502920"/>
          </a:xfrm>
          <a:prstGeom prst="rect">
            <a:avLst/>
          </a:prstGeom>
          <a:noFill/>
          <a:ln/>
        </p:spPr>
        <p:txBody>
          <a:bodyPr wrap="square" lIns="0" tIns="0" rIns="0" bIns="0" rtlCol="0" anchor="ctr">
            <a:normAutofit/>
          </a:bodyPr>
          <a:lstStyle/>
          <a:p>
            <a:endParaRPr lang="en-US" sz="3000" dirty="0">
              <a:solidFill>
                <a:prstClr val="black"/>
              </a:solidFill>
            </a:endParaRPr>
          </a:p>
        </p:txBody>
      </p:sp>
      <p:sp>
        <p:nvSpPr>
          <p:cNvPr id="8" name="Rectángulo 7"/>
          <p:cNvSpPr/>
          <p:nvPr/>
        </p:nvSpPr>
        <p:spPr>
          <a:xfrm>
            <a:off x="2357718" y="535902"/>
            <a:ext cx="7772400" cy="4401205"/>
          </a:xfrm>
          <a:prstGeom prst="rect">
            <a:avLst/>
          </a:prstGeom>
        </p:spPr>
        <p:txBody>
          <a:bodyPr wrap="square">
            <a:spAutoFit/>
          </a:bodyPr>
          <a:lstStyle/>
          <a:p>
            <a:pPr algn="ctr"/>
            <a:r>
              <a:rPr lang="en-US" sz="3600" b="1" kern="100" dirty="0">
                <a:solidFill>
                  <a:prstClr val="black"/>
                </a:solidFill>
                <a:latin typeface="Garamond" panose="02020404030301010803" pitchFamily="18" charset="0"/>
                <a:ea typeface="Aptos"/>
                <a:cs typeface="Times New Roman" panose="02020603050405020304" pitchFamily="18" charset="0"/>
              </a:rPr>
              <a:t>PHYSICAL AND MENTAL HEALTH AT THE INTERSECTION OF CAPABILITIES AND SUBJECTIVE WELL-BEING: EVIDENCE FROM THE WIGI METRIC-QUESTION</a:t>
            </a:r>
            <a:r>
              <a:rPr lang="es-ES" sz="3600" kern="100" dirty="0">
                <a:solidFill>
                  <a:prstClr val="black"/>
                </a:solidFill>
                <a:latin typeface="Garamond" panose="02020404030301010803" pitchFamily="18" charset="0"/>
                <a:ea typeface="Aptos"/>
                <a:cs typeface="Times New Roman" panose="02020603050405020304" pitchFamily="18" charset="0"/>
              </a:rPr>
              <a:t/>
            </a:r>
            <a:br>
              <a:rPr lang="es-ES" sz="3600" kern="100" dirty="0">
                <a:solidFill>
                  <a:prstClr val="black"/>
                </a:solidFill>
                <a:latin typeface="Garamond" panose="02020404030301010803" pitchFamily="18" charset="0"/>
                <a:ea typeface="Aptos"/>
                <a:cs typeface="Times New Roman" panose="02020603050405020304" pitchFamily="18" charset="0"/>
              </a:rPr>
            </a:br>
            <a:r>
              <a:rPr lang="es-ES" sz="3200" kern="100" dirty="0">
                <a:solidFill>
                  <a:prstClr val="black"/>
                </a:solidFill>
                <a:latin typeface="Times New Roman" panose="02020603050405020304" pitchFamily="18" charset="0"/>
                <a:ea typeface="Aptos"/>
                <a:cs typeface="Times New Roman" panose="02020603050405020304" pitchFamily="18" charset="0"/>
              </a:rPr>
              <a:t>Gloria Alarcón, Laura De Pablos, María Carmen García-Centeno</a:t>
            </a:r>
            <a:endParaRPr lang="es-ES" sz="3200" kern="0" dirty="0">
              <a:solidFill>
                <a:sysClr val="windowText" lastClr="000000"/>
              </a:solidFill>
              <a:latin typeface="Garamond" panose="02020404030301010803" pitchFamily="18" charset="0"/>
            </a:endParaRPr>
          </a:p>
        </p:txBody>
      </p:sp>
    </p:spTree>
    <p:extLst>
      <p:ext uri="{BB962C8B-B14F-4D97-AF65-F5344CB8AC3E}">
        <p14:creationId xmlns:p14="http://schemas.microsoft.com/office/powerpoint/2010/main" val="124877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2009120" cy="907863"/>
          </a:xfrm>
          <a:solidFill>
            <a:srgbClr val="FF99FF"/>
          </a:solidFill>
        </p:spPr>
        <p:txBody>
          <a:bodyPr>
            <a:normAutofit/>
          </a:bodyPr>
          <a:lstStyle/>
          <a:p>
            <a:pPr algn="ctr"/>
            <a:r>
              <a:rPr lang="es-ES" sz="4000" b="1" dirty="0" smtClean="0">
                <a:solidFill>
                  <a:prstClr val="black"/>
                </a:solidFill>
                <a:latin typeface="Garamond" panose="02020404030301010803" pitchFamily="18" charset="0"/>
              </a:rPr>
              <a:t>3.DESCRIPTIVE. DEPENDENT </a:t>
            </a:r>
            <a:r>
              <a:rPr lang="es-ES" sz="4000" b="1" dirty="0">
                <a:solidFill>
                  <a:prstClr val="black"/>
                </a:solidFill>
                <a:latin typeface="Garamond" panose="02020404030301010803" pitchFamily="18" charset="0"/>
              </a:rPr>
              <a:t>VARIABLE</a:t>
            </a:r>
            <a:endParaRPr lang="es-ES" dirty="0"/>
          </a:p>
        </p:txBody>
      </p:sp>
      <p:sp>
        <p:nvSpPr>
          <p:cNvPr id="3" name="Marcador de contenido 2"/>
          <p:cNvSpPr>
            <a:spLocks noGrp="1"/>
          </p:cNvSpPr>
          <p:nvPr>
            <p:ph sz="half" idx="1"/>
          </p:nvPr>
        </p:nvSpPr>
        <p:spPr>
          <a:xfrm>
            <a:off x="838200" y="1161288"/>
            <a:ext cx="6217024" cy="6263640"/>
          </a:xfrm>
          <a:solidFill>
            <a:schemeClr val="accent5">
              <a:lumMod val="20000"/>
              <a:lumOff val="80000"/>
            </a:schemeClr>
          </a:solidFill>
        </p:spPr>
        <p:txBody>
          <a:bodyPr>
            <a:normAutofit fontScale="85000" lnSpcReduction="20000"/>
          </a:bodyPr>
          <a:lstStyle/>
          <a:p>
            <a:pPr lvl="0" algn="just">
              <a:lnSpc>
                <a:spcPct val="115000"/>
              </a:lnSpc>
              <a:spcAft>
                <a:spcPts val="600"/>
              </a:spcAft>
            </a:pPr>
            <a:r>
              <a:rPr lang="en-US" sz="3100" kern="100" dirty="0" smtClean="0">
                <a:solidFill>
                  <a:prstClr val="black"/>
                </a:solidFill>
                <a:latin typeface="Garamond" panose="02020404030301010803" pitchFamily="18" charset="0"/>
                <a:ea typeface="Aptos"/>
                <a:cs typeface="Times New Roman" panose="02020603050405020304" pitchFamily="18" charset="0"/>
              </a:rPr>
              <a:t>Responses </a:t>
            </a:r>
            <a:r>
              <a:rPr lang="en-US" sz="3100" kern="100" dirty="0">
                <a:solidFill>
                  <a:prstClr val="black"/>
                </a:solidFill>
                <a:latin typeface="Garamond" panose="02020404030301010803" pitchFamily="18" charset="0"/>
                <a:ea typeface="Aptos"/>
                <a:cs typeface="Times New Roman" panose="02020603050405020304" pitchFamily="18" charset="0"/>
              </a:rPr>
              <a:t>are highly concentrated in the upper end of the scale. In particular, scores of 7 and 8 are the most frequent, accounting for 20.64% and 26.56% of responses, respectively. These are followed by the highest ratings (9 and 10), which together represent more than one-third of the sample (13.91% and 18.38%, respectively</a:t>
            </a:r>
            <a:r>
              <a:rPr lang="en-US" sz="3100" kern="100" dirty="0" smtClean="0">
                <a:solidFill>
                  <a:prstClr val="black"/>
                </a:solidFill>
                <a:latin typeface="Garamond" panose="02020404030301010803" pitchFamily="18" charset="0"/>
                <a:ea typeface="Aptos"/>
                <a:cs typeface="Times New Roman" panose="02020603050405020304" pitchFamily="18" charset="0"/>
              </a:rPr>
              <a:t>).</a:t>
            </a:r>
            <a:endParaRPr lang="en-US" sz="3100" kern="100" dirty="0" smtClean="0">
              <a:latin typeface="Garamond" panose="02020404030301010803" pitchFamily="18" charset="0"/>
              <a:ea typeface="Aptos"/>
              <a:cs typeface="Times New Roman" panose="02020603050405020304" pitchFamily="18" charset="0"/>
            </a:endParaRPr>
          </a:p>
          <a:p>
            <a:pPr algn="just">
              <a:lnSpc>
                <a:spcPct val="115000"/>
              </a:lnSpc>
              <a:spcAft>
                <a:spcPts val="600"/>
              </a:spcAft>
            </a:pPr>
            <a:r>
              <a:rPr lang="en-US" sz="3100" kern="100" dirty="0">
                <a:latin typeface="Garamond" panose="02020404030301010803" pitchFamily="18" charset="0"/>
                <a:ea typeface="Aptos"/>
                <a:cs typeface="Times New Roman" panose="02020603050405020304" pitchFamily="18" charset="0"/>
              </a:rPr>
              <a:t>P</a:t>
            </a:r>
            <a:r>
              <a:rPr lang="en-US" sz="3100" kern="100" dirty="0" smtClean="0">
                <a:latin typeface="Garamond" panose="02020404030301010803" pitchFamily="18" charset="0"/>
                <a:ea typeface="Aptos"/>
                <a:cs typeface="Times New Roman" panose="02020603050405020304" pitchFamily="18" charset="0"/>
              </a:rPr>
              <a:t>redominantly </a:t>
            </a:r>
            <a:r>
              <a:rPr lang="en-US" sz="3100" kern="100" dirty="0">
                <a:latin typeface="Garamond" panose="02020404030301010803" pitchFamily="18" charset="0"/>
                <a:ea typeface="Aptos"/>
                <a:cs typeface="Times New Roman" panose="02020603050405020304" pitchFamily="18" charset="0"/>
              </a:rPr>
              <a:t>positive self-perception of physical and mental health in the sample, with a distribution skewed towards higher </a:t>
            </a:r>
            <a:r>
              <a:rPr lang="en-US" sz="3100" kern="100" dirty="0" smtClean="0">
                <a:latin typeface="Garamond" panose="02020404030301010803" pitchFamily="18" charset="0"/>
                <a:ea typeface="Aptos"/>
                <a:cs typeface="Times New Roman" panose="02020603050405020304" pitchFamily="18" charset="0"/>
              </a:rPr>
              <a:t>values</a:t>
            </a:r>
          </a:p>
          <a:p>
            <a:pPr algn="just">
              <a:lnSpc>
                <a:spcPct val="115000"/>
              </a:lnSpc>
              <a:spcAft>
                <a:spcPts val="600"/>
              </a:spcAft>
            </a:pPr>
            <a:r>
              <a:rPr lang="en-US" sz="3100" kern="100" dirty="0" smtClean="0">
                <a:latin typeface="Garamond" panose="02020404030301010803" pitchFamily="18" charset="0"/>
                <a:ea typeface="Aptos"/>
                <a:cs typeface="Times New Roman" panose="02020603050405020304" pitchFamily="18" charset="0"/>
              </a:rPr>
              <a:t>The women self-perception is worse, but </a:t>
            </a:r>
            <a:r>
              <a:rPr lang="en-US" sz="3100" kern="100" dirty="0">
                <a:latin typeface="Garamond" panose="02020404030301010803" pitchFamily="18" charset="0"/>
                <a:ea typeface="Aptos"/>
                <a:cs typeface="Times New Roman" panose="02020603050405020304" pitchFamily="18" charset="0"/>
              </a:rPr>
              <a:t>only moderate gender differences.</a:t>
            </a:r>
            <a:endParaRPr lang="es-ES" sz="3100" kern="100" dirty="0">
              <a:latin typeface="Garamond" panose="02020404030301010803" pitchFamily="18" charset="0"/>
              <a:ea typeface="Aptos"/>
              <a:cs typeface="Times New Roman" panose="02020603050405020304" pitchFamily="18" charset="0"/>
            </a:endParaRPr>
          </a:p>
          <a:p>
            <a:pPr algn="just">
              <a:lnSpc>
                <a:spcPct val="115000"/>
              </a:lnSpc>
              <a:spcAft>
                <a:spcPts val="600"/>
              </a:spcAft>
            </a:pPr>
            <a:endParaRPr lang="en-US" kern="100" dirty="0">
              <a:latin typeface="Times New Roman" panose="02020603050405020304" pitchFamily="18" charset="0"/>
              <a:ea typeface="Aptos"/>
              <a:cs typeface="Times New Roman" panose="02020603050405020304" pitchFamily="18" charset="0"/>
            </a:endParaRPr>
          </a:p>
          <a:p>
            <a:pPr algn="just">
              <a:lnSpc>
                <a:spcPct val="115000"/>
              </a:lnSpc>
              <a:spcAft>
                <a:spcPts val="600"/>
              </a:spcAft>
            </a:pPr>
            <a:endParaRPr lang="es-ES" kern="100" dirty="0">
              <a:effectLst/>
              <a:latin typeface="Aptos"/>
              <a:ea typeface="Aptos"/>
              <a:cs typeface="Times New Roman" panose="02020603050405020304" pitchFamily="18" charset="0"/>
            </a:endParaRPr>
          </a:p>
        </p:txBody>
      </p:sp>
      <p:pic>
        <p:nvPicPr>
          <p:cNvPr id="5" name="Marcador de contenido 4"/>
          <p:cNvPicPr>
            <a:picLocks noGrp="1" noChangeAspect="1"/>
          </p:cNvPicPr>
          <p:nvPr>
            <p:ph sz="half" idx="2"/>
          </p:nvPr>
        </p:nvPicPr>
        <p:blipFill>
          <a:blip r:embed="rId2"/>
          <a:stretch>
            <a:fillRect/>
          </a:stretch>
        </p:blipFill>
        <p:spPr>
          <a:xfrm>
            <a:off x="7180729" y="1272988"/>
            <a:ext cx="5666591" cy="5961530"/>
          </a:xfrm>
          <a:prstGeom prst="rect">
            <a:avLst/>
          </a:prstGeom>
          <a:solidFill>
            <a:schemeClr val="accent6">
              <a:lumMod val="20000"/>
              <a:lumOff val="80000"/>
            </a:schemeClr>
          </a:solidFill>
        </p:spPr>
      </p:pic>
    </p:spTree>
    <p:extLst>
      <p:ext uri="{BB962C8B-B14F-4D97-AF65-F5344CB8AC3E}">
        <p14:creationId xmlns:p14="http://schemas.microsoft.com/office/powerpoint/2010/main" val="2504137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09897" y="-87085"/>
            <a:ext cx="10545491" cy="1271452"/>
          </a:xfrm>
          <a:solidFill>
            <a:srgbClr val="FF99FF"/>
          </a:solidFill>
        </p:spPr>
        <p:txBody>
          <a:bodyPr>
            <a:normAutofit fontScale="90000"/>
          </a:bodyPr>
          <a:lstStyle/>
          <a:p>
            <a:pPr algn="ctr"/>
            <a:r>
              <a:rPr lang="en-US" b="1" dirty="0" smtClean="0">
                <a:latin typeface="Garamond" panose="02020404030301010803" pitchFamily="18" charset="0"/>
              </a:rPr>
              <a:t>3. INDEPENDENT  </a:t>
            </a:r>
            <a:r>
              <a:rPr lang="en-US" b="1" dirty="0">
                <a:latin typeface="Garamond" panose="02020404030301010803" pitchFamily="18" charset="0"/>
              </a:rPr>
              <a:t>PERSONAL, SOCIAL AND ECONOMIC VARIABLES</a:t>
            </a:r>
            <a:endParaRPr lang="es-ES" b="1" dirty="0">
              <a:latin typeface="Garamond" panose="02020404030301010803" pitchFamily="18" charset="0"/>
            </a:endParaRPr>
          </a:p>
        </p:txBody>
      </p:sp>
      <p:sp>
        <p:nvSpPr>
          <p:cNvPr id="6" name="Marcador de contenido 5"/>
          <p:cNvSpPr>
            <a:spLocks noGrp="1"/>
          </p:cNvSpPr>
          <p:nvPr>
            <p:ph sz="half" idx="2"/>
          </p:nvPr>
        </p:nvSpPr>
        <p:spPr>
          <a:xfrm>
            <a:off x="267789" y="1262743"/>
            <a:ext cx="5904411" cy="5712822"/>
          </a:xfrm>
          <a:solidFill>
            <a:schemeClr val="accent1">
              <a:lumMod val="20000"/>
              <a:lumOff val="80000"/>
            </a:schemeClr>
          </a:solidFill>
        </p:spPr>
        <p:txBody>
          <a:bodyPr>
            <a:noAutofit/>
          </a:bodyPr>
          <a:lstStyle/>
          <a:p>
            <a:pPr marL="0" indent="0" algn="ctr">
              <a:lnSpc>
                <a:spcPct val="120000"/>
              </a:lnSpc>
              <a:spcBef>
                <a:spcPts val="0"/>
              </a:spcBef>
              <a:spcAft>
                <a:spcPts val="0"/>
              </a:spcAft>
              <a:buNone/>
            </a:pPr>
            <a:r>
              <a:rPr lang="en-GB" sz="2000" b="1" i="1" dirty="0">
                <a:solidFill>
                  <a:srgbClr val="2E74B5"/>
                </a:solidFill>
                <a:latin typeface="Garamond" panose="02020404030301010803" pitchFamily="18" charset="0"/>
                <a:ea typeface="Times New Roman" panose="02020603050405020304" pitchFamily="18" charset="0"/>
                <a:cs typeface="Times New Roman" panose="02020603050405020304" pitchFamily="18" charset="0"/>
              </a:rPr>
              <a:t>Personal and Social Variables</a:t>
            </a:r>
            <a:r>
              <a:rPr lang="en-GB" sz="2000" b="1" i="1" dirty="0" smtClean="0">
                <a:solidFill>
                  <a:srgbClr val="2E74B5"/>
                </a:solidFill>
                <a:latin typeface="Garamond" panose="02020404030301010803" pitchFamily="18" charset="0"/>
                <a:ea typeface="Times New Roman" panose="02020603050405020304" pitchFamily="18" charset="0"/>
                <a:cs typeface="Times New Roman" panose="02020603050405020304" pitchFamily="18" charset="0"/>
              </a:rPr>
              <a:t>:</a:t>
            </a:r>
          </a:p>
          <a:p>
            <a:pPr marL="0" indent="0" algn="ctr">
              <a:lnSpc>
                <a:spcPct val="120000"/>
              </a:lnSpc>
              <a:spcBef>
                <a:spcPts val="0"/>
              </a:spcBef>
              <a:spcAft>
                <a:spcPts val="0"/>
              </a:spcAft>
              <a:buNone/>
            </a:pPr>
            <a:endParaRPr lang="en-GB" sz="2000" b="1" i="1" dirty="0" smtClean="0">
              <a:solidFill>
                <a:srgbClr val="2E74B5"/>
              </a:solidFill>
              <a:latin typeface="Garamond" panose="02020404030301010803"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smtClean="0">
                <a:latin typeface="Calibri" panose="020F0502020204030204" pitchFamily="34" charset="0"/>
                <a:ea typeface="Calibri" panose="020F0502020204030204" pitchFamily="34" charset="0"/>
                <a:cs typeface="Times New Roman" panose="02020603050405020304" pitchFamily="18" charset="0"/>
              </a:rPr>
              <a:t>Gender</a:t>
            </a:r>
            <a:r>
              <a:rPr lang="en-GB" sz="2000" b="1" dirty="0" smtClean="0">
                <a:latin typeface="Times New Roman" panose="02020603050405020304" pitchFamily="18" charset="0"/>
                <a:ea typeface="Calibri" panose="020F0502020204030204" pitchFamily="34" charset="0"/>
                <a:cs typeface="Times New Roman" panose="02020603050405020304" pitchFamily="18" charset="0"/>
              </a:rPr>
              <a:t>:</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 categorical variable coded as Male = 1; Female = 2</a:t>
            </a:r>
            <a:endParaRPr lang="es-ES"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smtClean="0">
                <a:latin typeface="Calibri" panose="020F0502020204030204" pitchFamily="34" charset="0"/>
                <a:ea typeface="Calibri" panose="020F0502020204030204" pitchFamily="34" charset="0"/>
                <a:cs typeface="Times New Roman" panose="02020603050405020304" pitchFamily="18" charset="0"/>
              </a:rPr>
              <a:t>Age</a:t>
            </a:r>
            <a:r>
              <a:rPr lang="en-GB" sz="2000" b="1" dirty="0">
                <a:latin typeface="Times New Roman" panose="02020603050405020304" pitchFamily="18" charset="0"/>
                <a:ea typeface="Calibri" panose="020F0502020204030204" pitchFamily="34" charset="0"/>
                <a:cs typeface="Times New Roman" panose="02020603050405020304" pitchFamily="18" charset="0"/>
              </a:rPr>
              <a:t>:</a:t>
            </a:r>
            <a:r>
              <a:rPr lang="en-GB" sz="2000" dirty="0">
                <a:latin typeface="Times New Roman" panose="02020603050405020304" pitchFamily="18" charset="0"/>
                <a:ea typeface="Calibri" panose="020F0502020204030204" pitchFamily="34" charset="0"/>
                <a:cs typeface="Times New Roman" panose="02020603050405020304" pitchFamily="18" charset="0"/>
              </a:rPr>
              <a:t> numerical variable</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smtClean="0">
                <a:latin typeface="Calibri" panose="020F0502020204030204" pitchFamily="34" charset="0"/>
                <a:ea typeface="Calibri" panose="020F0502020204030204" pitchFamily="34" charset="0"/>
                <a:cs typeface="Times New Roman" panose="02020603050405020304" pitchFamily="18" charset="0"/>
              </a:rPr>
              <a:t>Marital </a:t>
            </a:r>
            <a:r>
              <a:rPr lang="en-GB" sz="2000" b="1" dirty="0">
                <a:latin typeface="Calibri" panose="020F0502020204030204" pitchFamily="34" charset="0"/>
                <a:ea typeface="Calibri" panose="020F0502020204030204" pitchFamily="34" charset="0"/>
                <a:cs typeface="Times New Roman" panose="02020603050405020304" pitchFamily="18" charset="0"/>
              </a:rPr>
              <a:t>status</a:t>
            </a:r>
            <a:r>
              <a:rPr lang="en-GB" sz="2000" b="1" dirty="0">
                <a:latin typeface="Times New Roman" panose="02020603050405020304" pitchFamily="18" charset="0"/>
                <a:ea typeface="Calibri" panose="020F0502020204030204" pitchFamily="34" charset="0"/>
                <a:cs typeface="Times New Roman" panose="02020603050405020304" pitchFamily="18" charset="0"/>
              </a:rPr>
              <a:t>:</a:t>
            </a:r>
            <a:r>
              <a:rPr lang="en-GB" sz="2000" dirty="0">
                <a:latin typeface="Times New Roman" panose="02020603050405020304" pitchFamily="18" charset="0"/>
                <a:ea typeface="Calibri" panose="020F0502020204030204" pitchFamily="34" charset="0"/>
                <a:cs typeface="Times New Roman" panose="02020603050405020304" pitchFamily="18" charset="0"/>
              </a:rPr>
              <a:t> categorical variable coded as married or cohabiting = 1; single = 2; widowed, separated, or divorced = 3</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a:latin typeface="Calibri" panose="020F0502020204030204" pitchFamily="34" charset="0"/>
                <a:ea typeface="Calibri" panose="020F0502020204030204" pitchFamily="34" charset="0"/>
                <a:cs typeface="Times New Roman" panose="02020603050405020304" pitchFamily="18" charset="0"/>
              </a:rPr>
              <a:t>Place of residence</a:t>
            </a:r>
            <a:r>
              <a:rPr lang="en-GB" sz="2000" b="1" dirty="0">
                <a:latin typeface="Times New Roman" panose="02020603050405020304" pitchFamily="18" charset="0"/>
                <a:ea typeface="Calibri" panose="020F0502020204030204" pitchFamily="34" charset="0"/>
                <a:cs typeface="Times New Roman" panose="02020603050405020304" pitchFamily="18" charset="0"/>
              </a:rPr>
              <a:t>:</a:t>
            </a:r>
            <a:r>
              <a:rPr lang="en-GB" sz="2000" dirty="0">
                <a:latin typeface="Times New Roman" panose="02020603050405020304" pitchFamily="18" charset="0"/>
                <a:ea typeface="Calibri" panose="020F0502020204030204" pitchFamily="34" charset="0"/>
                <a:cs typeface="Times New Roman" panose="02020603050405020304" pitchFamily="18" charset="0"/>
              </a:rPr>
              <a:t> categorical variable including city centre, rural area, hamlet, residential development, and other</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a:latin typeface="Calibri" panose="020F0502020204030204" pitchFamily="34" charset="0"/>
                <a:ea typeface="Calibri" panose="020F0502020204030204" pitchFamily="34" charset="0"/>
                <a:cs typeface="Times New Roman" panose="02020603050405020304" pitchFamily="18" charset="0"/>
              </a:rPr>
              <a:t>Highest level of education completed</a:t>
            </a:r>
            <a:r>
              <a:rPr lang="en-GB" sz="2000" b="1" dirty="0">
                <a:latin typeface="Times New Roman" panose="02020603050405020304" pitchFamily="18" charset="0"/>
                <a:ea typeface="Calibri" panose="020F0502020204030204" pitchFamily="34" charset="0"/>
                <a:cs typeface="Times New Roman" panose="02020603050405020304" pitchFamily="18" charset="0"/>
              </a:rPr>
              <a:t>:</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primary </a:t>
            </a:r>
            <a:r>
              <a:rPr lang="en-GB" sz="2000" dirty="0">
                <a:latin typeface="Times New Roman" panose="02020603050405020304" pitchFamily="18" charset="0"/>
                <a:ea typeface="Calibri" panose="020F0502020204030204" pitchFamily="34" charset="0"/>
                <a:cs typeface="Times New Roman" panose="02020603050405020304" pitchFamily="18" charset="0"/>
              </a:rPr>
              <a:t>education; secondary education; upper secondary education (baccalaureate), vocational training, and university </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education</a:t>
            </a:r>
          </a:p>
        </p:txBody>
      </p:sp>
      <p:sp>
        <p:nvSpPr>
          <p:cNvPr id="8" name="Marcador de contenido 7"/>
          <p:cNvSpPr>
            <a:spLocks noGrp="1"/>
          </p:cNvSpPr>
          <p:nvPr>
            <p:ph sz="quarter" idx="4"/>
          </p:nvPr>
        </p:nvSpPr>
        <p:spPr>
          <a:xfrm>
            <a:off x="6172200" y="1184367"/>
            <a:ext cx="5183188" cy="5791197"/>
          </a:xfrm>
          <a:solidFill>
            <a:schemeClr val="accent6">
              <a:lumMod val="20000"/>
              <a:lumOff val="80000"/>
            </a:schemeClr>
          </a:solidFill>
        </p:spPr>
        <p:txBody>
          <a:bodyPr>
            <a:normAutofit fontScale="77500" lnSpcReduction="20000"/>
          </a:bodyPr>
          <a:lstStyle/>
          <a:p>
            <a:pPr marL="0" lvl="0" indent="0" algn="ctr">
              <a:lnSpc>
                <a:spcPct val="140000"/>
              </a:lnSpc>
              <a:spcBef>
                <a:spcPts val="0"/>
              </a:spcBef>
              <a:buSzPts val="1000"/>
              <a:buNone/>
              <a:tabLst>
                <a:tab pos="457200" algn="l"/>
              </a:tabLst>
            </a:pPr>
            <a:r>
              <a:rPr lang="en-GB" sz="2900" b="1" i="1" dirty="0">
                <a:solidFill>
                  <a:srgbClr val="2E74B5"/>
                </a:solidFill>
                <a:latin typeface="Garamond" panose="02020404030301010803" pitchFamily="18" charset="0"/>
                <a:ea typeface="Times New Roman" panose="02020603050405020304" pitchFamily="18" charset="0"/>
                <a:cs typeface="Times New Roman" panose="02020603050405020304" pitchFamily="18" charset="0"/>
              </a:rPr>
              <a:t>Economic Variables</a:t>
            </a: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endParaRPr lang="en-GB" b="1" dirty="0" smtClean="0">
              <a:latin typeface="Times New Roman" panose="02020603050405020304" pitchFamily="18" charset="0"/>
              <a:ea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b="1" dirty="0" smtClean="0">
                <a:latin typeface="Times New Roman" panose="02020603050405020304" pitchFamily="18" charset="0"/>
                <a:ea typeface="Times New Roman" panose="02020603050405020304" pitchFamily="18" charset="0"/>
              </a:rPr>
              <a:t>Net </a:t>
            </a:r>
            <a:r>
              <a:rPr lang="en-GB" b="1" dirty="0">
                <a:latin typeface="Times New Roman" panose="02020603050405020304" pitchFamily="18" charset="0"/>
                <a:ea typeface="Times New Roman" panose="02020603050405020304" pitchFamily="18" charset="0"/>
              </a:rPr>
              <a:t>disposable income after deductions:</a:t>
            </a:r>
            <a:r>
              <a:rPr lang="en-GB" dirty="0">
                <a:latin typeface="Times New Roman" panose="02020603050405020304" pitchFamily="18" charset="0"/>
                <a:ea typeface="Times New Roman" panose="02020603050405020304" pitchFamily="18" charset="0"/>
              </a:rPr>
              <a:t> numerical variable treated as continuous in the </a:t>
            </a:r>
            <a:r>
              <a:rPr lang="en-GB" dirty="0">
                <a:latin typeface="Garamond" panose="02020404030301010803" pitchFamily="18" charset="0"/>
                <a:ea typeface="Times New Roman" panose="02020603050405020304" pitchFamily="18" charset="0"/>
              </a:rPr>
              <a:t>models. For descriptive purposes, income is grouped into ten categories ranging from EUR 300 to EUR 6,000 or more per month.</a:t>
            </a:r>
            <a:endParaRPr lang="es-ES" dirty="0">
              <a:latin typeface="Garamond" panose="02020404030301010803" pitchFamily="18" charset="0"/>
              <a:ea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b="1" dirty="0">
                <a:latin typeface="Garamond" panose="02020404030301010803" pitchFamily="18" charset="0"/>
                <a:ea typeface="Times New Roman" panose="02020603050405020304" pitchFamily="18" charset="0"/>
              </a:rPr>
              <a:t>Employment </a:t>
            </a:r>
            <a:r>
              <a:rPr lang="en-GB" b="1" dirty="0">
                <a:latin typeface="Times New Roman" panose="02020603050405020304" pitchFamily="18" charset="0"/>
                <a:ea typeface="Times New Roman" panose="02020603050405020304" pitchFamily="18" charset="0"/>
              </a:rPr>
              <a:t>status:</a:t>
            </a:r>
            <a:endParaRPr lang="es-ES" dirty="0">
              <a:latin typeface="Times New Roman" panose="02020603050405020304" pitchFamily="18" charset="0"/>
              <a:ea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Self-employed with employees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Self-employed without employees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Public sector employee (civil servant)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Private sector employee</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Retired / pensioner</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Homemaker</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Student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Unemployed</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None/>
            </a:pP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5650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rgbClr val="FF99FF"/>
          </a:solidFill>
        </p:spPr>
        <p:txBody>
          <a:bodyPr>
            <a:normAutofit/>
          </a:bodyPr>
          <a:lstStyle/>
          <a:p>
            <a:pPr algn="ctr"/>
            <a:r>
              <a:rPr lang="es-ES" b="1" dirty="0" smtClean="0">
                <a:latin typeface="Garamond" panose="02020404030301010803" pitchFamily="18" charset="0"/>
              </a:rPr>
              <a:t>3. DESCRIPTIVE STATISTICS: SOME EXAMPLES</a:t>
            </a:r>
            <a:endParaRPr lang="es-ES" b="1" dirty="0">
              <a:latin typeface="Garamond" panose="02020404030301010803" pitchFamily="18" charset="0"/>
            </a:endParaRPr>
          </a:p>
        </p:txBody>
      </p:sp>
      <p:sp>
        <p:nvSpPr>
          <p:cNvPr id="7" name="Marcador de texto 6"/>
          <p:cNvSpPr>
            <a:spLocks noGrp="1"/>
          </p:cNvSpPr>
          <p:nvPr>
            <p:ph type="body" idx="1"/>
          </p:nvPr>
        </p:nvSpPr>
        <p:spPr>
          <a:xfrm>
            <a:off x="630936" y="1681163"/>
            <a:ext cx="5366639" cy="449389"/>
          </a:xfrm>
        </p:spPr>
        <p:txBody>
          <a:bodyPr/>
          <a:lstStyle/>
          <a:p>
            <a:pPr algn="ctr"/>
            <a:r>
              <a:rPr lang="es-ES" dirty="0" smtClean="0"/>
              <a:t>LABOR SITUATION</a:t>
            </a:r>
            <a:endParaRPr lang="es-ES" dirty="0"/>
          </a:p>
        </p:txBody>
      </p:sp>
      <p:pic>
        <p:nvPicPr>
          <p:cNvPr id="4" name="Marcador de contenido 3"/>
          <p:cNvPicPr>
            <a:picLocks noGrp="1" noChangeAspect="1"/>
          </p:cNvPicPr>
          <p:nvPr>
            <p:ph sz="half" idx="2"/>
          </p:nvPr>
        </p:nvPicPr>
        <p:blipFill>
          <a:blip r:embed="rId2"/>
          <a:stretch>
            <a:fillRect/>
          </a:stretch>
        </p:blipFill>
        <p:spPr>
          <a:xfrm>
            <a:off x="2104879" y="3591399"/>
            <a:ext cx="2627604" cy="1511939"/>
          </a:xfrm>
          <a:prstGeom prst="rect">
            <a:avLst/>
          </a:prstGeom>
        </p:spPr>
      </p:pic>
      <p:sp>
        <p:nvSpPr>
          <p:cNvPr id="10" name="Marcador de texto 9"/>
          <p:cNvSpPr>
            <a:spLocks noGrp="1"/>
          </p:cNvSpPr>
          <p:nvPr>
            <p:ph type="body" sz="quarter" idx="3"/>
          </p:nvPr>
        </p:nvSpPr>
        <p:spPr>
          <a:xfrm>
            <a:off x="6172200" y="1681163"/>
            <a:ext cx="5183188" cy="449389"/>
          </a:xfrm>
        </p:spPr>
        <p:txBody>
          <a:bodyPr/>
          <a:lstStyle/>
          <a:p>
            <a:pPr algn="ctr"/>
            <a:r>
              <a:rPr lang="es-ES" dirty="0" smtClean="0"/>
              <a:t>INCOME. GENDER</a:t>
            </a:r>
            <a:endParaRPr lang="es-ES" dirty="0"/>
          </a:p>
        </p:txBody>
      </p:sp>
      <p:pic>
        <p:nvPicPr>
          <p:cNvPr id="12" name="Marcador de contenido 11"/>
          <p:cNvPicPr>
            <a:picLocks noGrp="1" noChangeAspect="1"/>
          </p:cNvPicPr>
          <p:nvPr>
            <p:ph sz="quarter" idx="4"/>
          </p:nvPr>
        </p:nvPicPr>
        <p:blipFill>
          <a:blip r:embed="rId3"/>
          <a:stretch>
            <a:fillRect/>
          </a:stretch>
        </p:blipFill>
        <p:spPr>
          <a:xfrm>
            <a:off x="6261653" y="2140077"/>
            <a:ext cx="5004282" cy="4717923"/>
          </a:xfrm>
          <a:prstGeom prst="rect">
            <a:avLst/>
          </a:prstGeom>
        </p:spPr>
      </p:pic>
      <p:pic>
        <p:nvPicPr>
          <p:cNvPr id="6" name="Imagen 5"/>
          <p:cNvPicPr>
            <a:picLocks noChangeAspect="1"/>
          </p:cNvPicPr>
          <p:nvPr/>
        </p:nvPicPr>
        <p:blipFill>
          <a:blip r:embed="rId4"/>
          <a:stretch>
            <a:fillRect/>
          </a:stretch>
        </p:blipFill>
        <p:spPr>
          <a:xfrm>
            <a:off x="630936" y="2130552"/>
            <a:ext cx="5650992" cy="4727448"/>
          </a:xfrm>
          <a:prstGeom prst="rect">
            <a:avLst/>
          </a:prstGeom>
        </p:spPr>
      </p:pic>
    </p:spTree>
    <p:extLst>
      <p:ext uri="{BB962C8B-B14F-4D97-AF65-F5344CB8AC3E}">
        <p14:creationId xmlns:p14="http://schemas.microsoft.com/office/powerpoint/2010/main" val="3468000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rgbClr val="FF99FF"/>
          </a:solidFill>
        </p:spPr>
        <p:txBody>
          <a:bodyPr/>
          <a:lstStyle/>
          <a:p>
            <a:pPr algn="ctr"/>
            <a:r>
              <a:rPr lang="en-US" sz="4000" b="1" dirty="0">
                <a:solidFill>
                  <a:prstClr val="black"/>
                </a:solidFill>
                <a:latin typeface="Garamond" panose="02020404030301010803" pitchFamily="18" charset="0"/>
              </a:rPr>
              <a:t>3. </a:t>
            </a:r>
            <a:r>
              <a:rPr lang="en-US" sz="4000" b="1" dirty="0" smtClean="0">
                <a:solidFill>
                  <a:prstClr val="black"/>
                </a:solidFill>
                <a:latin typeface="Garamond" panose="02020404030301010803" pitchFamily="18" charset="0"/>
              </a:rPr>
              <a:t>UNOBSERVED</a:t>
            </a:r>
            <a:r>
              <a:rPr lang="en-US" sz="4000" b="1" dirty="0">
                <a:solidFill>
                  <a:prstClr val="black"/>
                </a:solidFill>
                <a:latin typeface="Garamond" panose="02020404030301010803" pitchFamily="18" charset="0"/>
              </a:rPr>
              <a:t>, PERSONAL, SOCIAL AND ECONOMIC VARIABLES</a:t>
            </a:r>
            <a:endParaRPr lang="es-ES" dirty="0"/>
          </a:p>
        </p:txBody>
      </p:sp>
      <p:sp>
        <p:nvSpPr>
          <p:cNvPr id="7" name="Marcador de contenido 6"/>
          <p:cNvSpPr>
            <a:spLocks noGrp="1"/>
          </p:cNvSpPr>
          <p:nvPr>
            <p:ph sz="half" idx="1"/>
          </p:nvPr>
        </p:nvSpPr>
        <p:spPr>
          <a:solidFill>
            <a:schemeClr val="accent1">
              <a:lumMod val="20000"/>
              <a:lumOff val="80000"/>
            </a:schemeClr>
          </a:solidFill>
        </p:spPr>
        <p:txBody>
          <a:bodyPr>
            <a:normAutofit fontScale="92500"/>
          </a:bodyPr>
          <a:lstStyle/>
          <a:p>
            <a:pPr marL="0" indent="0">
              <a:buNone/>
            </a:pPr>
            <a:r>
              <a:rPr lang="en-US" sz="3200" b="1" i="1" dirty="0">
                <a:latin typeface="Garamond" panose="02020404030301010803" pitchFamily="18" charset="0"/>
              </a:rPr>
              <a:t>Latent </a:t>
            </a:r>
            <a:r>
              <a:rPr lang="en-US" sz="3200" b="1" i="1" dirty="0" smtClean="0">
                <a:latin typeface="Garamond" panose="02020404030301010803" pitchFamily="18" charset="0"/>
              </a:rPr>
              <a:t>variables</a:t>
            </a:r>
          </a:p>
          <a:p>
            <a:endParaRPr lang="en-US" sz="3200" b="1" dirty="0" smtClean="0">
              <a:latin typeface="Garamond" panose="02020404030301010803" pitchFamily="18" charset="0"/>
            </a:endParaRPr>
          </a:p>
          <a:p>
            <a:r>
              <a:rPr lang="en-US" sz="3200" b="1" dirty="0" smtClean="0">
                <a:latin typeface="Garamond" panose="02020404030301010803" pitchFamily="18" charset="0"/>
              </a:rPr>
              <a:t>Access </a:t>
            </a:r>
            <a:r>
              <a:rPr lang="en-US" sz="3200" b="1" dirty="0">
                <a:latin typeface="Garamond" panose="02020404030301010803" pitchFamily="18" charset="0"/>
              </a:rPr>
              <a:t>to </a:t>
            </a:r>
            <a:r>
              <a:rPr lang="en-US" sz="3200" b="1" dirty="0" smtClean="0">
                <a:latin typeface="Garamond" panose="02020404030301010803" pitchFamily="18" charset="0"/>
              </a:rPr>
              <a:t>infrastructure</a:t>
            </a:r>
          </a:p>
          <a:p>
            <a:endParaRPr lang="en-US" sz="3200" b="1" dirty="0">
              <a:latin typeface="Garamond" panose="02020404030301010803" pitchFamily="18" charset="0"/>
            </a:endParaRPr>
          </a:p>
          <a:p>
            <a:r>
              <a:rPr lang="en-US" sz="3200" b="1" dirty="0" smtClean="0">
                <a:latin typeface="Garamond" panose="02020404030301010803" pitchFamily="18" charset="0"/>
              </a:rPr>
              <a:t>The </a:t>
            </a:r>
            <a:r>
              <a:rPr lang="en-US" sz="3200" b="1" dirty="0">
                <a:latin typeface="Garamond" panose="02020404030301010803" pitchFamily="18" charset="0"/>
              </a:rPr>
              <a:t>importance respondents attach to infrastructure</a:t>
            </a:r>
            <a:endParaRPr lang="es-ES" sz="3200" b="1" dirty="0">
              <a:latin typeface="Garamond" panose="02020404030301010803" pitchFamily="18" charset="0"/>
            </a:endParaRPr>
          </a:p>
        </p:txBody>
      </p:sp>
      <p:sp>
        <p:nvSpPr>
          <p:cNvPr id="3" name="Marcador de contenido 2"/>
          <p:cNvSpPr>
            <a:spLocks noGrp="1"/>
          </p:cNvSpPr>
          <p:nvPr>
            <p:ph sz="half" idx="2"/>
          </p:nvPr>
        </p:nvSpPr>
        <p:spPr>
          <a:solidFill>
            <a:schemeClr val="accent6">
              <a:lumMod val="20000"/>
              <a:lumOff val="80000"/>
            </a:schemeClr>
          </a:solidFill>
        </p:spPr>
        <p:txBody>
          <a:bodyPr>
            <a:normAutofit fontScale="92500"/>
          </a:bodyPr>
          <a:lstStyle/>
          <a:p>
            <a:pPr lvl="0" indent="0" algn="just">
              <a:lnSpc>
                <a:spcPct val="120000"/>
              </a:lnSpc>
              <a:spcBef>
                <a:spcPts val="0"/>
              </a:spcBef>
              <a:buNone/>
            </a:pPr>
            <a:r>
              <a:rPr lang="en-GB" sz="2200" b="1"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infrastructure dimensions considered are:</a:t>
            </a:r>
            <a:endParaRPr lang="es-ES" sz="1900" b="1" i="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GB" sz="2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Childcare centres</a:t>
            </a:r>
            <a:endParaRPr lang="es-ES" sz="1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GB" sz="2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Health centres and hospitals</a:t>
            </a:r>
            <a:endParaRPr lang="es-ES" sz="1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GB" sz="2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Facilities for people with care dependencies</a:t>
            </a:r>
            <a:endParaRPr lang="es-ES" sz="1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GB" sz="2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Sidewalks, pedestrian streets, parks, public lighting, and green areas</a:t>
            </a:r>
            <a:endParaRPr lang="es-ES" sz="1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GB" sz="2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Markets and shopping centres</a:t>
            </a:r>
            <a:endParaRPr lang="es-ES" sz="1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GB" sz="2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Public transportation</a:t>
            </a:r>
            <a:endParaRPr lang="es-ES" sz="1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GB" sz="2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Leisure areas</a:t>
            </a:r>
            <a:endParaRPr lang="es-ES" sz="1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GB" sz="2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Industrial parks</a:t>
            </a:r>
            <a:endParaRPr lang="es-ES" sz="1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9686672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1752" y="173736"/>
            <a:ext cx="11063986" cy="776523"/>
          </a:xfrm>
          <a:solidFill>
            <a:srgbClr val="FF99FF"/>
          </a:solidFill>
        </p:spPr>
        <p:txBody>
          <a:bodyPr>
            <a:normAutofit/>
          </a:bodyPr>
          <a:lstStyle/>
          <a:p>
            <a:pPr algn="ctr"/>
            <a:r>
              <a:rPr lang="en-US" sz="3200" b="1" dirty="0" smtClean="0">
                <a:latin typeface="Garamond" panose="02020404030301010803" pitchFamily="18" charset="0"/>
              </a:rPr>
              <a:t>3. DESCRIPTIVE </a:t>
            </a:r>
            <a:r>
              <a:rPr lang="en-US" sz="3200" b="1" dirty="0">
                <a:latin typeface="Garamond" panose="02020404030301010803" pitchFamily="18" charset="0"/>
              </a:rPr>
              <a:t>STATISTICS FOR LATENT VARIABLES</a:t>
            </a:r>
            <a:r>
              <a:rPr lang="en-US" sz="3200" b="1" dirty="0" smtClean="0">
                <a:latin typeface="Garamond" panose="02020404030301010803" pitchFamily="18" charset="0"/>
              </a:rPr>
              <a:t>:</a:t>
            </a:r>
            <a:endParaRPr lang="es-ES" sz="3200" b="1" dirty="0">
              <a:latin typeface="Garamond" panose="02020404030301010803" pitchFamily="18" charset="0"/>
            </a:endParaRPr>
          </a:p>
        </p:txBody>
      </p:sp>
      <p:pic>
        <p:nvPicPr>
          <p:cNvPr id="13" name="Imagen 12"/>
          <p:cNvPicPr>
            <a:picLocks noChangeAspect="1"/>
          </p:cNvPicPr>
          <p:nvPr/>
        </p:nvPicPr>
        <p:blipFill>
          <a:blip r:embed="rId2"/>
          <a:stretch>
            <a:fillRect/>
          </a:stretch>
        </p:blipFill>
        <p:spPr>
          <a:xfrm>
            <a:off x="526529" y="1057835"/>
            <a:ext cx="10788709" cy="2804707"/>
          </a:xfrm>
          <a:prstGeom prst="rect">
            <a:avLst/>
          </a:prstGeom>
        </p:spPr>
      </p:pic>
      <p:pic>
        <p:nvPicPr>
          <p:cNvPr id="14" name="Imagen 13"/>
          <p:cNvPicPr>
            <a:picLocks noChangeAspect="1"/>
          </p:cNvPicPr>
          <p:nvPr/>
        </p:nvPicPr>
        <p:blipFill>
          <a:blip r:embed="rId3"/>
          <a:stretch>
            <a:fillRect/>
          </a:stretch>
        </p:blipFill>
        <p:spPr>
          <a:xfrm>
            <a:off x="526529" y="3701177"/>
            <a:ext cx="10944411" cy="3058211"/>
          </a:xfrm>
          <a:prstGeom prst="rect">
            <a:avLst/>
          </a:prstGeom>
        </p:spPr>
      </p:pic>
    </p:spTree>
    <p:extLst>
      <p:ext uri="{BB962C8B-B14F-4D97-AF65-F5344CB8AC3E}">
        <p14:creationId xmlns:p14="http://schemas.microsoft.com/office/powerpoint/2010/main" val="19177032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762000" y="0"/>
            <a:ext cx="10515600" cy="1030941"/>
          </a:xfrm>
          <a:solidFill>
            <a:srgbClr val="FF99FF"/>
          </a:solidFill>
        </p:spPr>
        <p:txBody>
          <a:bodyPr>
            <a:noAutofit/>
          </a:bodyPr>
          <a:lstStyle/>
          <a:p>
            <a:pPr algn="ctr"/>
            <a:r>
              <a:rPr lang="en-US" sz="4000" b="1" dirty="0" smtClean="0">
                <a:latin typeface="Garamond" panose="02020404030301010803" pitchFamily="18" charset="0"/>
              </a:rPr>
              <a:t>3. DESCRIPTIVE </a:t>
            </a:r>
            <a:r>
              <a:rPr lang="en-US" sz="4000" b="1" dirty="0">
                <a:latin typeface="Garamond" panose="02020404030301010803" pitchFamily="18" charset="0"/>
              </a:rPr>
              <a:t>ACCESS AND IMPORTANCE </a:t>
            </a:r>
            <a:r>
              <a:rPr lang="en-US" sz="4000" b="1" dirty="0" smtClean="0">
                <a:latin typeface="Garamond" panose="02020404030301010803" pitchFamily="18" charset="0"/>
              </a:rPr>
              <a:t>INFRASTRUCTURE</a:t>
            </a:r>
            <a:endParaRPr lang="es-ES" sz="4000" b="1" dirty="0">
              <a:latin typeface="Garamond" panose="02020404030301010803" pitchFamily="18" charset="0"/>
            </a:endParaRPr>
          </a:p>
        </p:txBody>
      </p:sp>
      <p:sp>
        <p:nvSpPr>
          <p:cNvPr id="2" name="Marcador de contenido 1"/>
          <p:cNvSpPr>
            <a:spLocks noGrp="1"/>
          </p:cNvSpPr>
          <p:nvPr>
            <p:ph sz="half" idx="1"/>
          </p:nvPr>
        </p:nvSpPr>
        <p:spPr>
          <a:xfrm>
            <a:off x="329184" y="1107140"/>
            <a:ext cx="5690616" cy="5668564"/>
          </a:xfrm>
          <a:solidFill>
            <a:schemeClr val="accent5">
              <a:lumMod val="20000"/>
              <a:lumOff val="80000"/>
            </a:schemeClr>
          </a:solidFill>
        </p:spPr>
        <p:txBody>
          <a:bodyPr>
            <a:normAutofit fontScale="55000" lnSpcReduction="20000"/>
          </a:bodyPr>
          <a:lstStyle/>
          <a:p>
            <a:pPr indent="0" algn="just">
              <a:lnSpc>
                <a:spcPct val="150000"/>
              </a:lnSpc>
              <a:spcAft>
                <a:spcPts val="0"/>
              </a:spcAft>
              <a:buNone/>
            </a:pPr>
            <a:r>
              <a:rPr lang="en-GB" sz="3600" dirty="0">
                <a:latin typeface="Garamond" panose="02020404030301010803" pitchFamily="18" charset="0"/>
                <a:ea typeface="Calibri" panose="020F0502020204030204" pitchFamily="34" charset="0"/>
                <a:cs typeface="Times New Roman" panose="02020603050405020304" pitchFamily="18" charset="0"/>
              </a:rPr>
              <a:t>ACCES</a:t>
            </a:r>
          </a:p>
          <a:p>
            <a:pPr marL="0" indent="-571500" algn="just">
              <a:lnSpc>
                <a:spcPct val="150000"/>
              </a:lnSpc>
            </a:pPr>
            <a:r>
              <a:rPr lang="en-GB" sz="3600" dirty="0">
                <a:latin typeface="Garamond" panose="02020404030301010803" pitchFamily="18" charset="0"/>
                <a:ea typeface="Calibri" panose="020F0502020204030204" pitchFamily="34" charset="0"/>
                <a:cs typeface="Times New Roman" panose="02020603050405020304" pitchFamily="18" charset="0"/>
              </a:rPr>
              <a:t>Women report higher levels of access across nearly all types of infrastructure.</a:t>
            </a:r>
          </a:p>
          <a:p>
            <a:pPr marL="0" indent="180340" algn="just">
              <a:lnSpc>
                <a:spcPct val="150000"/>
              </a:lnSpc>
              <a:spcAft>
                <a:spcPts val="0"/>
              </a:spcAft>
            </a:pPr>
            <a:r>
              <a:rPr lang="en-GB" sz="3600" dirty="0">
                <a:latin typeface="Garamond" panose="02020404030301010803" pitchFamily="18" charset="0"/>
                <a:ea typeface="Calibri" panose="020F0502020204030204" pitchFamily="34" charset="0"/>
                <a:cs typeface="Times New Roman" panose="02020603050405020304" pitchFamily="18" charset="0"/>
              </a:rPr>
              <a:t> </a:t>
            </a:r>
            <a:r>
              <a:rPr lang="en-GB" sz="3600" dirty="0" smtClean="0">
                <a:latin typeface="Garamond" panose="02020404030301010803" pitchFamily="18" charset="0"/>
                <a:ea typeface="Calibri" panose="020F0502020204030204" pitchFamily="34" charset="0"/>
                <a:cs typeface="Times New Roman" panose="02020603050405020304" pitchFamily="18" charset="0"/>
              </a:rPr>
              <a:t>Access </a:t>
            </a:r>
            <a:r>
              <a:rPr lang="en-GB" sz="3600" dirty="0">
                <a:latin typeface="Garamond" panose="02020404030301010803" pitchFamily="18" charset="0"/>
                <a:ea typeface="Calibri" panose="020F0502020204030204" pitchFamily="34" charset="0"/>
                <a:cs typeface="Times New Roman" panose="02020603050405020304" pitchFamily="18" charset="0"/>
              </a:rPr>
              <a:t>to childcare centres shows  high values for the mean, median, and mode (7, 8, and 10, respectively). A similar situation is observed for health centres and hospitals, sidewalks and public lighting, and markets and shopping centres.</a:t>
            </a:r>
            <a:endParaRPr lang="es-ES" sz="3600" dirty="0">
              <a:latin typeface="Garamond" panose="02020404030301010803" pitchFamily="18" charset="0"/>
              <a:ea typeface="Calibri" panose="020F0502020204030204" pitchFamily="34" charset="0"/>
              <a:cs typeface="Times New Roman" panose="02020603050405020304" pitchFamily="18" charset="0"/>
            </a:endParaRPr>
          </a:p>
          <a:p>
            <a:pPr marL="0" indent="-571500" algn="just">
              <a:lnSpc>
                <a:spcPct val="150000"/>
              </a:lnSpc>
              <a:spcAft>
                <a:spcPts val="0"/>
              </a:spcAft>
            </a:pPr>
            <a:r>
              <a:rPr lang="en-GB" sz="3600" dirty="0">
                <a:latin typeface="Garamond" panose="02020404030301010803" pitchFamily="18" charset="0"/>
                <a:ea typeface="Calibri" panose="020F0502020204030204" pitchFamily="34" charset="0"/>
                <a:cs typeface="Times New Roman" panose="02020603050405020304" pitchFamily="18" charset="0"/>
              </a:rPr>
              <a:t>By contrast, the mean value for public transportation care dependencies and to industrial parks. is lower, suggesting </a:t>
            </a:r>
            <a:r>
              <a:rPr lang="en-GB" sz="3600" dirty="0">
                <a:latin typeface="Garamond" panose="02020404030301010803" pitchFamily="18" charset="0"/>
                <a:ea typeface="Calibri" panose="020F0502020204030204" pitchFamily="34" charset="0"/>
              </a:rPr>
              <a:t>that access is less fluid. </a:t>
            </a:r>
            <a:endParaRPr lang="es-ES" sz="3600" dirty="0">
              <a:latin typeface="Garamond" panose="02020404030301010803" pitchFamily="18" charset="0"/>
              <a:ea typeface="Calibri" panose="020F0502020204030204" pitchFamily="34" charset="0"/>
            </a:endParaRPr>
          </a:p>
        </p:txBody>
      </p:sp>
      <p:sp>
        <p:nvSpPr>
          <p:cNvPr id="3" name="Marcador de contenido 2"/>
          <p:cNvSpPr>
            <a:spLocks noGrp="1"/>
          </p:cNvSpPr>
          <p:nvPr>
            <p:ph sz="half" idx="2"/>
          </p:nvPr>
        </p:nvSpPr>
        <p:spPr>
          <a:xfrm>
            <a:off x="6096000" y="1030941"/>
            <a:ext cx="5626608" cy="5744763"/>
          </a:xfrm>
          <a:solidFill>
            <a:schemeClr val="bg2"/>
          </a:solidFill>
        </p:spPr>
        <p:txBody>
          <a:bodyPr>
            <a:noAutofit/>
          </a:bodyPr>
          <a:lstStyle/>
          <a:p>
            <a:pPr indent="0" algn="just">
              <a:lnSpc>
                <a:spcPct val="150000"/>
              </a:lnSpc>
              <a:buFont typeface="Arial" panose="020B0604020202020204" pitchFamily="34" charset="0"/>
              <a:buNone/>
            </a:pPr>
            <a:r>
              <a:rPr lang="en-GB" sz="2000" dirty="0" smtClean="0">
                <a:latin typeface="Garamond" panose="02020404030301010803" pitchFamily="18" charset="0"/>
                <a:ea typeface="Calibri" panose="020F0502020204030204" pitchFamily="34" charset="0"/>
              </a:rPr>
              <a:t>IMPORTANCE</a:t>
            </a:r>
          </a:p>
          <a:p>
            <a:pPr marL="0" algn="just">
              <a:lnSpc>
                <a:spcPct val="130000"/>
              </a:lnSpc>
            </a:pPr>
            <a:r>
              <a:rPr lang="en-GB" sz="2000" dirty="0">
                <a:latin typeface="Garamond" panose="02020404030301010803" pitchFamily="18" charset="0"/>
                <a:ea typeface="Calibri" panose="020F0502020204030204" pitchFamily="34" charset="0"/>
                <a:cs typeface="Times New Roman" panose="02020603050405020304" pitchFamily="18" charset="0"/>
              </a:rPr>
              <a:t>W</a:t>
            </a:r>
            <a:r>
              <a:rPr lang="en-GB" sz="2000" dirty="0" smtClean="0">
                <a:latin typeface="Garamond" panose="02020404030301010803" pitchFamily="18" charset="0"/>
                <a:ea typeface="Calibri" panose="020F0502020204030204" pitchFamily="34" charset="0"/>
                <a:cs typeface="Times New Roman" panose="02020603050405020304" pitchFamily="18" charset="0"/>
              </a:rPr>
              <a:t>omen </a:t>
            </a:r>
            <a:r>
              <a:rPr lang="en-GB" sz="2000" dirty="0">
                <a:latin typeface="Garamond" panose="02020404030301010803" pitchFamily="18" charset="0"/>
                <a:ea typeface="Calibri" panose="020F0502020204030204" pitchFamily="34" charset="0"/>
                <a:cs typeface="Times New Roman" panose="02020603050405020304" pitchFamily="18" charset="0"/>
              </a:rPr>
              <a:t>assign substantially higher importance to almost all types of infrastructure considered, with the exception of industrial parks. </a:t>
            </a:r>
            <a:endParaRPr lang="en-GB" sz="2000" dirty="0" smtClean="0">
              <a:latin typeface="Garamond" panose="02020404030301010803" pitchFamily="18" charset="0"/>
              <a:ea typeface="Calibri" panose="020F0502020204030204" pitchFamily="34" charset="0"/>
              <a:cs typeface="Times New Roman" panose="02020603050405020304" pitchFamily="18" charset="0"/>
            </a:endParaRPr>
          </a:p>
          <a:p>
            <a:pPr marL="0" algn="just">
              <a:lnSpc>
                <a:spcPct val="130000"/>
              </a:lnSpc>
            </a:pPr>
            <a:r>
              <a:rPr lang="en-GB" sz="2000" dirty="0" smtClean="0">
                <a:latin typeface="Garamond" panose="02020404030301010803" pitchFamily="18" charset="0"/>
                <a:ea typeface="Calibri" panose="020F0502020204030204" pitchFamily="34" charset="0"/>
                <a:cs typeface="Times New Roman" panose="02020603050405020304" pitchFamily="18" charset="0"/>
              </a:rPr>
              <a:t>It </a:t>
            </a:r>
            <a:r>
              <a:rPr lang="en-GB" sz="2000" dirty="0">
                <a:latin typeface="Garamond" panose="02020404030301010803" pitchFamily="18" charset="0"/>
                <a:ea typeface="Calibri" panose="020F0502020204030204" pitchFamily="34" charset="0"/>
                <a:cs typeface="Times New Roman" panose="02020603050405020304" pitchFamily="18" charset="0"/>
              </a:rPr>
              <a:t>is common for women to assign the maximum score of 10, while very few women indicate that infrastructure is entirely unimportant.</a:t>
            </a:r>
          </a:p>
          <a:p>
            <a:pPr marL="0" indent="-342900" algn="just">
              <a:lnSpc>
                <a:spcPct val="130000"/>
              </a:lnSpc>
            </a:pPr>
            <a:r>
              <a:rPr lang="en-GB" sz="2000" dirty="0" smtClean="0">
                <a:latin typeface="Garamond" panose="02020404030301010803" pitchFamily="18" charset="0"/>
                <a:ea typeface="Calibri" panose="020F0502020204030204" pitchFamily="34" charset="0"/>
                <a:cs typeface="Times New Roman" panose="02020603050405020304" pitchFamily="18" charset="0"/>
              </a:rPr>
              <a:t>The </a:t>
            </a:r>
            <a:r>
              <a:rPr lang="en-GB" sz="2000" dirty="0">
                <a:latin typeface="Garamond" panose="02020404030301010803" pitchFamily="18" charset="0"/>
                <a:ea typeface="Calibri" panose="020F0502020204030204" pitchFamily="34" charset="0"/>
                <a:cs typeface="Times New Roman" panose="02020603050405020304" pitchFamily="18" charset="0"/>
              </a:rPr>
              <a:t>mean and the modal values are higher than those observed for the access variable, indicating that respondents generally assign greater importance to infrastructure than the level of access they actually experience.</a:t>
            </a:r>
            <a:endParaRPr lang="es-ES" sz="2000" dirty="0">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52942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365125"/>
            <a:ext cx="10515600" cy="814451"/>
          </a:xfrm>
          <a:solidFill>
            <a:srgbClr val="FF99FF"/>
          </a:solidFill>
        </p:spPr>
        <p:txBody>
          <a:bodyPr>
            <a:normAutofit fontScale="90000"/>
          </a:bodyPr>
          <a:lstStyle/>
          <a:p>
            <a:r>
              <a:rPr lang="es-ES" sz="3600" b="1" dirty="0" smtClean="0">
                <a:latin typeface="Garamond" panose="02020404030301010803" pitchFamily="18" charset="0"/>
              </a:rPr>
              <a:t>4. MODELO Y RESULTADOS. </a:t>
            </a:r>
            <a:r>
              <a:rPr lang="en-US" sz="3600" b="1" dirty="0">
                <a:latin typeface="Garamond" panose="02020404030301010803" pitchFamily="18" charset="0"/>
              </a:rPr>
              <a:t>M</a:t>
            </a:r>
            <a:r>
              <a:rPr lang="en-US" sz="3600" b="1" dirty="0" smtClean="0">
                <a:latin typeface="Garamond" panose="02020404030301010803" pitchFamily="18" charset="0"/>
                <a:ea typeface="Aptos"/>
              </a:rPr>
              <a:t>ultiple </a:t>
            </a:r>
            <a:r>
              <a:rPr lang="en-US" sz="3600" b="1" dirty="0">
                <a:latin typeface="Garamond" panose="02020404030301010803" pitchFamily="18" charset="0"/>
                <a:ea typeface="Aptos"/>
              </a:rPr>
              <a:t>linear regression model is estimated using ordinary least </a:t>
            </a:r>
            <a:r>
              <a:rPr lang="en-US" sz="3600" b="1" dirty="0" smtClean="0">
                <a:latin typeface="Garamond" panose="02020404030301010803" pitchFamily="18" charset="0"/>
                <a:ea typeface="Aptos"/>
              </a:rPr>
              <a:t>squares. 3 models </a:t>
            </a:r>
            <a:endParaRPr lang="es-ES" sz="3600" b="1" dirty="0">
              <a:latin typeface="Garamond" panose="02020404030301010803" pitchFamily="18" charset="0"/>
            </a:endParaRPr>
          </a:p>
        </p:txBody>
      </p:sp>
      <p:sp>
        <p:nvSpPr>
          <p:cNvPr id="2" name="Marcador de contenido 1"/>
          <p:cNvSpPr>
            <a:spLocks noGrp="1"/>
          </p:cNvSpPr>
          <p:nvPr>
            <p:ph sz="half" idx="1"/>
          </p:nvPr>
        </p:nvSpPr>
        <p:spPr>
          <a:xfrm>
            <a:off x="838200" y="1179576"/>
            <a:ext cx="5181600" cy="5980176"/>
          </a:xfrm>
          <a:solidFill>
            <a:schemeClr val="accent4">
              <a:lumMod val="20000"/>
              <a:lumOff val="80000"/>
            </a:schemeClr>
          </a:solidFill>
        </p:spPr>
        <p:txBody>
          <a:bodyPr>
            <a:normAutofit fontScale="40000" lnSpcReduction="20000"/>
          </a:bodyPr>
          <a:lstStyle/>
          <a:p>
            <a:pPr lvl="0"/>
            <a:r>
              <a:rPr lang="en-US" sz="5000" b="1" kern="100" dirty="0" smtClean="0">
                <a:latin typeface="Garamond" panose="02020404030301010803" pitchFamily="18" charset="0"/>
                <a:ea typeface="Aptos"/>
                <a:cs typeface="Times New Roman" panose="02020603050405020304" pitchFamily="18" charset="0"/>
              </a:rPr>
              <a:t>DEPENT</a:t>
            </a:r>
          </a:p>
          <a:p>
            <a:pPr marL="0" lvl="0" indent="0">
              <a:buNone/>
            </a:pPr>
            <a:r>
              <a:rPr lang="en-US" sz="5000" dirty="0" smtClean="0">
                <a:solidFill>
                  <a:prstClr val="black"/>
                </a:solidFill>
                <a:latin typeface="Garamond" panose="02020404030301010803" pitchFamily="18" charset="0"/>
                <a:ea typeface="Aptos"/>
              </a:rPr>
              <a:t>Variable </a:t>
            </a:r>
            <a:r>
              <a:rPr lang="en-US" sz="5000" b="1" dirty="0">
                <a:solidFill>
                  <a:prstClr val="black"/>
                </a:solidFill>
                <a:latin typeface="Garamond" panose="02020404030301010803" pitchFamily="18" charset="0"/>
                <a:ea typeface="Aptos"/>
              </a:rPr>
              <a:t>P12N_1</a:t>
            </a:r>
            <a:r>
              <a:rPr lang="en-US" sz="5000" dirty="0">
                <a:solidFill>
                  <a:prstClr val="black"/>
                </a:solidFill>
                <a:latin typeface="Garamond" panose="02020404030301010803" pitchFamily="18" charset="0"/>
                <a:ea typeface="Aptos"/>
              </a:rPr>
              <a:t> measures the level of satisfaction with physical and mental health on a scale from 1 to 10, where 1 indicates very low satisfaction and 10 very high satisfaction.</a:t>
            </a:r>
          </a:p>
          <a:p>
            <a:pPr marL="0" indent="0">
              <a:lnSpc>
                <a:spcPct val="120000"/>
              </a:lnSpc>
              <a:spcBef>
                <a:spcPts val="0"/>
              </a:spcBef>
              <a:buSzPts val="1000"/>
              <a:buNone/>
              <a:tabLst>
                <a:tab pos="457200" algn="l"/>
              </a:tabLst>
            </a:pPr>
            <a:r>
              <a:rPr lang="en-US" sz="5000" b="1" kern="100" dirty="0">
                <a:latin typeface="Garamond" panose="02020404030301010803" pitchFamily="18" charset="0"/>
                <a:ea typeface="Aptos"/>
                <a:cs typeface="Times New Roman" panose="02020603050405020304" pitchFamily="18" charset="0"/>
              </a:rPr>
              <a:t>Independent</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5000" kern="100" dirty="0" smtClean="0">
                <a:latin typeface="Garamond" panose="02020404030301010803" pitchFamily="18" charset="0"/>
                <a:ea typeface="Aptos"/>
                <a:cs typeface="Times New Roman" panose="02020603050405020304" pitchFamily="18" charset="0"/>
              </a:rPr>
              <a:t>Relationships </a:t>
            </a:r>
            <a:r>
              <a:rPr lang="en-US" sz="5000" kern="100" dirty="0">
                <a:latin typeface="Garamond" panose="02020404030301010803" pitchFamily="18" charset="0"/>
                <a:ea typeface="Aptos"/>
                <a:cs typeface="Times New Roman" panose="02020603050405020304" pitchFamily="18" charset="0"/>
              </a:rPr>
              <a:t>with close persons (P12N_2),</a:t>
            </a:r>
            <a:endParaRPr lang="es-ES" sz="5000" kern="100" dirty="0">
              <a:latin typeface="Garamond" panose="02020404030301010803" pitchFamily="18" charset="0"/>
              <a:ea typeface="Aptos"/>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s-ES" sz="5000" kern="100" dirty="0" err="1" smtClean="0">
                <a:latin typeface="Garamond" panose="02020404030301010803" pitchFamily="18" charset="0"/>
                <a:ea typeface="Aptos"/>
                <a:cs typeface="Times New Roman" panose="02020603050405020304" pitchFamily="18" charset="0"/>
              </a:rPr>
              <a:t>Education</a:t>
            </a:r>
            <a:r>
              <a:rPr lang="es-ES" sz="5000" kern="100" dirty="0" smtClean="0">
                <a:latin typeface="Garamond" panose="02020404030301010803" pitchFamily="18" charset="0"/>
                <a:ea typeface="Aptos"/>
                <a:cs typeface="Times New Roman" panose="02020603050405020304" pitchFamily="18" charset="0"/>
              </a:rPr>
              <a:t> </a:t>
            </a:r>
            <a:r>
              <a:rPr lang="es-ES" sz="5000" kern="100" dirty="0" err="1">
                <a:latin typeface="Garamond" panose="02020404030301010803" pitchFamily="18" charset="0"/>
                <a:ea typeface="Aptos"/>
                <a:cs typeface="Times New Roman" panose="02020603050405020304" pitchFamily="18" charset="0"/>
              </a:rPr>
              <a:t>received</a:t>
            </a:r>
            <a:r>
              <a:rPr lang="es-ES" sz="5000" kern="100" dirty="0">
                <a:latin typeface="Garamond" panose="02020404030301010803" pitchFamily="18" charset="0"/>
                <a:ea typeface="Aptos"/>
                <a:cs typeface="Times New Roman" panose="02020603050405020304" pitchFamily="18" charset="0"/>
              </a:rPr>
              <a:t> (P12N_3),</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5000" kern="100" dirty="0" smtClean="0">
                <a:latin typeface="Garamond" panose="02020404030301010803" pitchFamily="18" charset="0"/>
                <a:ea typeface="Aptos"/>
                <a:cs typeface="Times New Roman" panose="02020603050405020304" pitchFamily="18" charset="0"/>
              </a:rPr>
              <a:t>Time </a:t>
            </a:r>
            <a:r>
              <a:rPr lang="en-US" sz="5000" kern="100" dirty="0">
                <a:latin typeface="Garamond" panose="02020404030301010803" pitchFamily="18" charset="0"/>
                <a:ea typeface="Aptos"/>
                <a:cs typeface="Times New Roman" panose="02020603050405020304" pitchFamily="18" charset="0"/>
              </a:rPr>
              <a:t>devoted to domestic and care activities (P12N_4),</a:t>
            </a:r>
            <a:endParaRPr lang="es-ES" sz="5000" kern="100" dirty="0">
              <a:latin typeface="Garamond" panose="02020404030301010803" pitchFamily="18" charset="0"/>
              <a:ea typeface="Aptos"/>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5000" kern="100" dirty="0" smtClean="0">
                <a:latin typeface="Garamond" panose="02020404030301010803" pitchFamily="18" charset="0"/>
                <a:ea typeface="Aptos"/>
                <a:cs typeface="Times New Roman" panose="02020603050405020304" pitchFamily="18" charset="0"/>
              </a:rPr>
              <a:t>Paid </a:t>
            </a:r>
            <a:r>
              <a:rPr lang="en-US" sz="5000" kern="100" dirty="0">
                <a:latin typeface="Garamond" panose="02020404030301010803" pitchFamily="18" charset="0"/>
                <a:ea typeface="Aptos"/>
                <a:cs typeface="Times New Roman" panose="02020603050405020304" pitchFamily="18" charset="0"/>
              </a:rPr>
              <a:t>work and </a:t>
            </a:r>
            <a:r>
              <a:rPr lang="en-US" sz="5000" kern="100" dirty="0" err="1">
                <a:latin typeface="Garamond" panose="02020404030301010803" pitchFamily="18" charset="0"/>
                <a:ea typeface="Aptos"/>
                <a:cs typeface="Times New Roman" panose="02020603050405020304" pitchFamily="18" charset="0"/>
              </a:rPr>
              <a:t>labour</a:t>
            </a:r>
            <a:r>
              <a:rPr lang="en-US" sz="5000" kern="100" dirty="0">
                <a:latin typeface="Garamond" panose="02020404030301010803" pitchFamily="18" charset="0"/>
                <a:ea typeface="Aptos"/>
                <a:cs typeface="Times New Roman" panose="02020603050405020304" pitchFamily="18" charset="0"/>
              </a:rPr>
              <a:t> market participation (P12N_5),</a:t>
            </a:r>
            <a:endParaRPr lang="es-ES" sz="5000" kern="100" dirty="0">
              <a:latin typeface="Garamond" panose="02020404030301010803" pitchFamily="18" charset="0"/>
              <a:ea typeface="Aptos"/>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5000" kern="100" dirty="0" smtClean="0">
                <a:latin typeface="Garamond" panose="02020404030301010803" pitchFamily="18" charset="0"/>
                <a:ea typeface="Aptos"/>
                <a:cs typeface="Times New Roman" panose="02020603050405020304" pitchFamily="18" charset="0"/>
              </a:rPr>
              <a:t>The </a:t>
            </a:r>
            <a:r>
              <a:rPr lang="en-US" sz="5000" kern="100" dirty="0">
                <a:latin typeface="Garamond" panose="02020404030301010803" pitchFamily="18" charset="0"/>
                <a:ea typeface="Aptos"/>
                <a:cs typeface="Times New Roman" panose="02020603050405020304" pitchFamily="18" charset="0"/>
              </a:rPr>
              <a:t>economic situation of their household (P12N_6),</a:t>
            </a:r>
            <a:endParaRPr lang="es-ES" sz="5000" kern="100" dirty="0">
              <a:latin typeface="Garamond" panose="02020404030301010803" pitchFamily="18" charset="0"/>
              <a:ea typeface="Aptos"/>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s-ES" sz="5000" kern="100" dirty="0" err="1" smtClean="0">
                <a:latin typeface="Garamond" panose="02020404030301010803" pitchFamily="18" charset="0"/>
                <a:ea typeface="Aptos"/>
                <a:cs typeface="Times New Roman" panose="02020603050405020304" pitchFamily="18" charset="0"/>
              </a:rPr>
              <a:t>Public</a:t>
            </a:r>
            <a:r>
              <a:rPr lang="es-ES" sz="5000" kern="100" dirty="0" smtClean="0">
                <a:latin typeface="Garamond" panose="02020404030301010803" pitchFamily="18" charset="0"/>
                <a:ea typeface="Aptos"/>
                <a:cs typeface="Times New Roman" panose="02020603050405020304" pitchFamily="18" charset="0"/>
              </a:rPr>
              <a:t> </a:t>
            </a:r>
            <a:r>
              <a:rPr lang="es-ES" sz="5000" kern="100" dirty="0" err="1">
                <a:latin typeface="Garamond" panose="02020404030301010803" pitchFamily="18" charset="0"/>
                <a:ea typeface="Aptos"/>
                <a:cs typeface="Times New Roman" panose="02020603050405020304" pitchFamily="18" charset="0"/>
              </a:rPr>
              <a:t>transport</a:t>
            </a:r>
            <a:r>
              <a:rPr lang="es-ES" sz="5000" kern="100" dirty="0">
                <a:latin typeface="Garamond" panose="02020404030301010803" pitchFamily="18" charset="0"/>
                <a:ea typeface="Aptos"/>
                <a:cs typeface="Times New Roman" panose="02020603050405020304" pitchFamily="18" charset="0"/>
              </a:rPr>
              <a:t> </a:t>
            </a:r>
            <a:r>
              <a:rPr lang="es-ES" sz="5000" kern="100" dirty="0" err="1">
                <a:latin typeface="Garamond" panose="02020404030301010803" pitchFamily="18" charset="0"/>
                <a:ea typeface="Aptos"/>
                <a:cs typeface="Times New Roman" panose="02020603050405020304" pitchFamily="18" charset="0"/>
              </a:rPr>
              <a:t>services</a:t>
            </a:r>
            <a:r>
              <a:rPr lang="es-ES" sz="5000" kern="100" dirty="0">
                <a:latin typeface="Garamond" panose="02020404030301010803" pitchFamily="18" charset="0"/>
                <a:ea typeface="Aptos"/>
                <a:cs typeface="Times New Roman" panose="02020603050405020304" pitchFamily="18" charset="0"/>
              </a:rPr>
              <a:t> (P12N_7),</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5000" kern="100" dirty="0" smtClean="0">
                <a:latin typeface="Garamond" panose="02020404030301010803" pitchFamily="18" charset="0"/>
                <a:ea typeface="Aptos"/>
                <a:cs typeface="Times New Roman" panose="02020603050405020304" pitchFamily="18" charset="0"/>
              </a:rPr>
              <a:t>Leisure </a:t>
            </a:r>
            <a:r>
              <a:rPr lang="en-US" sz="5000" kern="100" dirty="0">
                <a:latin typeface="Garamond" panose="02020404030301010803" pitchFamily="18" charset="0"/>
                <a:ea typeface="Aptos"/>
                <a:cs typeface="Times New Roman" panose="02020603050405020304" pitchFamily="18" charset="0"/>
              </a:rPr>
              <a:t>time and personal development (P12N_8), and</a:t>
            </a:r>
            <a:endParaRPr lang="es-ES" sz="5000" kern="100" dirty="0">
              <a:latin typeface="Garamond" panose="02020404030301010803" pitchFamily="18" charset="0"/>
              <a:ea typeface="Aptos"/>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5000" kern="100" dirty="0" smtClean="0">
                <a:latin typeface="Garamond" panose="02020404030301010803" pitchFamily="18" charset="0"/>
                <a:ea typeface="Aptos"/>
                <a:cs typeface="Times New Roman" panose="02020603050405020304" pitchFamily="18" charset="0"/>
              </a:rPr>
              <a:t>The </a:t>
            </a:r>
            <a:r>
              <a:rPr lang="en-US" sz="5000" kern="100" dirty="0">
                <a:latin typeface="Garamond" panose="02020404030301010803" pitchFamily="18" charset="0"/>
                <a:ea typeface="Aptos"/>
                <a:cs typeface="Times New Roman" panose="02020603050405020304" pitchFamily="18" charset="0"/>
              </a:rPr>
              <a:t>expression of emotions and feelings (P12N_9).</a:t>
            </a:r>
            <a:endParaRPr lang="es-ES" sz="5000" kern="100" dirty="0">
              <a:latin typeface="Garamond" panose="02020404030301010803" pitchFamily="18" charset="0"/>
              <a:ea typeface="Aptos"/>
              <a:cs typeface="Times New Roman" panose="02020603050405020304" pitchFamily="18" charset="0"/>
            </a:endParaRPr>
          </a:p>
          <a:p>
            <a:endParaRPr lang="es-ES" dirty="0"/>
          </a:p>
        </p:txBody>
      </p:sp>
      <p:sp>
        <p:nvSpPr>
          <p:cNvPr id="3" name="Marcador de contenido 2"/>
          <p:cNvSpPr>
            <a:spLocks noGrp="1"/>
          </p:cNvSpPr>
          <p:nvPr>
            <p:ph sz="half" idx="2"/>
          </p:nvPr>
        </p:nvSpPr>
        <p:spPr>
          <a:xfrm>
            <a:off x="6172200" y="1179576"/>
            <a:ext cx="5181600" cy="5742432"/>
          </a:xfrm>
          <a:solidFill>
            <a:schemeClr val="accent6">
              <a:lumMod val="20000"/>
              <a:lumOff val="80000"/>
            </a:schemeClr>
          </a:solidFill>
        </p:spPr>
        <p:txBody>
          <a:bodyPr>
            <a:normAutofit fontScale="40000" lnSpcReduction="20000"/>
          </a:bodyPr>
          <a:lstStyle/>
          <a:p>
            <a:pPr marL="0" indent="0" algn="just">
              <a:lnSpc>
                <a:spcPct val="115000"/>
              </a:lnSpc>
              <a:spcAft>
                <a:spcPts val="600"/>
              </a:spcAft>
              <a:buNone/>
            </a:pPr>
            <a:r>
              <a:rPr lang="en-US" sz="5000" b="1" kern="100" dirty="0" smtClean="0">
                <a:latin typeface="Garamond" panose="02020404030301010803" pitchFamily="18" charset="0"/>
                <a:ea typeface="Aptos"/>
                <a:cs typeface="Times New Roman" panose="02020603050405020304" pitchFamily="18" charset="0"/>
              </a:rPr>
              <a:t>Independent variables: </a:t>
            </a:r>
            <a:r>
              <a:rPr lang="en-US" sz="5000" b="1" kern="100" dirty="0" err="1" smtClean="0">
                <a:latin typeface="Garamond" panose="02020404030301010803" pitchFamily="18" charset="0"/>
                <a:ea typeface="Aptos"/>
                <a:cs typeface="Times New Roman" panose="02020603050405020304" pitchFamily="18" charset="0"/>
              </a:rPr>
              <a:t>socioeconiomic</a:t>
            </a:r>
            <a:r>
              <a:rPr lang="en-US" sz="5000" b="1" kern="100" dirty="0" smtClean="0">
                <a:latin typeface="Garamond" panose="02020404030301010803" pitchFamily="18" charset="0"/>
                <a:ea typeface="Aptos"/>
                <a:cs typeface="Times New Roman" panose="02020603050405020304" pitchFamily="18" charset="0"/>
              </a:rPr>
              <a:t>, personal, </a:t>
            </a:r>
            <a:r>
              <a:rPr lang="en-US" sz="5000" b="1" kern="100" dirty="0" err="1" smtClean="0">
                <a:latin typeface="Garamond" panose="02020404030301010803" pitchFamily="18" charset="0"/>
                <a:ea typeface="Aptos"/>
                <a:cs typeface="Times New Roman" panose="02020603050405020304" pitchFamily="18" charset="0"/>
              </a:rPr>
              <a:t>labour</a:t>
            </a:r>
            <a:r>
              <a:rPr lang="en-US" sz="5000" b="1" kern="100" dirty="0" smtClean="0">
                <a:latin typeface="Garamond" panose="02020404030301010803" pitchFamily="18" charset="0"/>
                <a:ea typeface="Aptos"/>
                <a:cs typeface="Times New Roman" panose="02020603050405020304" pitchFamily="18" charset="0"/>
              </a:rPr>
              <a:t>, etc.</a:t>
            </a:r>
          </a:p>
          <a:p>
            <a:pPr algn="just">
              <a:lnSpc>
                <a:spcPct val="115000"/>
              </a:lnSpc>
              <a:spcAft>
                <a:spcPts val="600"/>
              </a:spcAft>
            </a:pPr>
            <a:r>
              <a:rPr lang="en-US" sz="5000" kern="100" dirty="0" smtClean="0">
                <a:latin typeface="Garamond" panose="02020404030301010803" pitchFamily="18" charset="0"/>
                <a:ea typeface="Aptos"/>
                <a:cs typeface="Times New Roman" panose="02020603050405020304" pitchFamily="18" charset="0"/>
              </a:rPr>
              <a:t>Socioeconomic </a:t>
            </a:r>
            <a:r>
              <a:rPr lang="en-US" sz="5000" kern="100" dirty="0">
                <a:latin typeface="Garamond" panose="02020404030301010803" pitchFamily="18" charset="0"/>
                <a:ea typeface="Aptos"/>
                <a:cs typeface="Times New Roman" panose="02020603050405020304" pitchFamily="18" charset="0"/>
              </a:rPr>
              <a:t>and demographic control variables is included, such as income, age, gender, occupation, education level, place of residence, and migrant status</a:t>
            </a:r>
            <a:r>
              <a:rPr lang="en-US" sz="5000" kern="100" dirty="0" smtClean="0">
                <a:latin typeface="Garamond" panose="02020404030301010803" pitchFamily="18" charset="0"/>
                <a:ea typeface="Aptos"/>
                <a:cs typeface="Times New Roman" panose="02020603050405020304" pitchFamily="18" charset="0"/>
              </a:rPr>
              <a:t>.</a:t>
            </a:r>
          </a:p>
          <a:p>
            <a:pPr marL="0" indent="0" algn="just">
              <a:lnSpc>
                <a:spcPct val="120000"/>
              </a:lnSpc>
              <a:spcAft>
                <a:spcPts val="600"/>
              </a:spcAft>
              <a:buNone/>
            </a:pPr>
            <a:endParaRPr lang="es-ES" sz="5000" kern="100" dirty="0">
              <a:latin typeface="Garamond" panose="02020404030301010803" pitchFamily="18" charset="0"/>
              <a:ea typeface="Aptos"/>
              <a:cs typeface="Times New Roman" panose="02020603050405020304" pitchFamily="18" charset="0"/>
            </a:endParaRPr>
          </a:p>
          <a:p>
            <a:pPr>
              <a:lnSpc>
                <a:spcPct val="120000"/>
              </a:lnSpc>
            </a:pPr>
            <a:r>
              <a:rPr lang="en-US" sz="5000" kern="100" dirty="0">
                <a:latin typeface="Garamond" panose="02020404030301010803" pitchFamily="18" charset="0"/>
                <a:ea typeface="Aptos"/>
                <a:cs typeface="Times New Roman" panose="02020603050405020304" pitchFamily="18" charset="0"/>
              </a:rPr>
              <a:t>Categorical variables are incorporated through dummy variables, with a reference category established in each </a:t>
            </a:r>
            <a:r>
              <a:rPr lang="en-US" sz="5000" kern="100" dirty="0">
                <a:latin typeface="Garamond" panose="02020404030301010803" pitchFamily="18" charset="0"/>
                <a:ea typeface="Aptos"/>
                <a:cs typeface="Times New Roman" panose="02020603050405020304" pitchFamily="18" charset="0"/>
              </a:rPr>
              <a:t>case.</a:t>
            </a:r>
            <a:endParaRPr lang="es-ES" sz="5000" kern="100" dirty="0">
              <a:latin typeface="Garamond" panose="02020404030301010803" pitchFamily="18" charset="0"/>
              <a:ea typeface="Aptos"/>
              <a:cs typeface="Times New Roman" panose="02020603050405020304" pitchFamily="18" charset="0"/>
            </a:endParaRPr>
          </a:p>
        </p:txBody>
      </p:sp>
    </p:spTree>
    <p:extLst>
      <p:ext uri="{BB962C8B-B14F-4D97-AF65-F5344CB8AC3E}">
        <p14:creationId xmlns:p14="http://schemas.microsoft.com/office/powerpoint/2010/main" val="3790942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00585"/>
            <a:ext cx="10515600" cy="758952"/>
          </a:xfrm>
          <a:solidFill>
            <a:srgbClr val="FF99FF"/>
          </a:solidFill>
        </p:spPr>
        <p:txBody>
          <a:bodyPr>
            <a:normAutofit/>
          </a:bodyPr>
          <a:lstStyle/>
          <a:p>
            <a:pPr algn="ctr"/>
            <a:r>
              <a:rPr lang="es-ES" sz="4000" b="1" dirty="0" smtClean="0">
                <a:latin typeface="Garamond" panose="02020404030301010803" pitchFamily="18" charset="0"/>
              </a:rPr>
              <a:t>4. GENERAL RESULTS</a:t>
            </a:r>
            <a:endParaRPr lang="es-ES" sz="4000" b="1" dirty="0">
              <a:latin typeface="Garamond" panose="02020404030301010803" pitchFamily="18" charset="0"/>
            </a:endParaRPr>
          </a:p>
        </p:txBody>
      </p:sp>
      <p:sp>
        <p:nvSpPr>
          <p:cNvPr id="3" name="Marcador de contenido 2"/>
          <p:cNvSpPr>
            <a:spLocks noGrp="1"/>
          </p:cNvSpPr>
          <p:nvPr>
            <p:ph sz="half" idx="1"/>
          </p:nvPr>
        </p:nvSpPr>
        <p:spPr>
          <a:xfrm>
            <a:off x="91440" y="859537"/>
            <a:ext cx="8769096" cy="6117335"/>
          </a:xfrm>
        </p:spPr>
        <p:txBody>
          <a:bodyPr>
            <a:noAutofit/>
          </a:bodyPr>
          <a:lstStyle/>
          <a:p>
            <a:pPr marL="0" indent="0" algn="just">
              <a:lnSpc>
                <a:spcPct val="120000"/>
              </a:lnSpc>
              <a:spcBef>
                <a:spcPts val="0"/>
              </a:spcBef>
              <a:buNone/>
            </a:pPr>
            <a:r>
              <a:rPr lang="en-US" sz="2000" b="1" kern="100" dirty="0" smtClean="0">
                <a:solidFill>
                  <a:schemeClr val="accent1"/>
                </a:solidFill>
                <a:latin typeface="Garamond" panose="02020404030301010803" pitchFamily="18" charset="0"/>
                <a:ea typeface="Aptos"/>
                <a:cs typeface="Times New Roman" panose="02020603050405020304" pitchFamily="18" charset="0"/>
              </a:rPr>
              <a:t>Highest</a:t>
            </a:r>
          </a:p>
          <a:p>
            <a:pPr algn="just">
              <a:lnSpc>
                <a:spcPct val="120000"/>
              </a:lnSpc>
              <a:spcBef>
                <a:spcPts val="0"/>
              </a:spcBef>
            </a:pPr>
            <a:r>
              <a:rPr lang="en-US" sz="2000" b="1" kern="100" dirty="0">
                <a:solidFill>
                  <a:schemeClr val="accent1"/>
                </a:solidFill>
                <a:latin typeface="Garamond" panose="02020404030301010803" pitchFamily="18" charset="0"/>
                <a:ea typeface="Aptos"/>
                <a:cs typeface="Times New Roman" panose="02020603050405020304" pitchFamily="18" charset="0"/>
              </a:rPr>
              <a:t>S</a:t>
            </a:r>
            <a:r>
              <a:rPr lang="en-US" sz="2000" b="1" kern="100" dirty="0" smtClean="0">
                <a:solidFill>
                  <a:schemeClr val="accent1"/>
                </a:solidFill>
                <a:latin typeface="Garamond" panose="02020404030301010803" pitchFamily="18" charset="0"/>
                <a:ea typeface="Aptos"/>
                <a:cs typeface="Times New Roman" panose="02020603050405020304" pitchFamily="18" charset="0"/>
              </a:rPr>
              <a:t>atisfaction </a:t>
            </a:r>
            <a:r>
              <a:rPr lang="en-US" sz="2000" b="1" kern="100" dirty="0">
                <a:solidFill>
                  <a:schemeClr val="accent1"/>
                </a:solidFill>
                <a:latin typeface="Garamond" panose="02020404030301010803" pitchFamily="18" charset="0"/>
                <a:ea typeface="Aptos"/>
                <a:cs typeface="Times New Roman" panose="02020603050405020304" pitchFamily="18" charset="0"/>
              </a:rPr>
              <a:t>with emotional expression (P12N_9</a:t>
            </a:r>
            <a:r>
              <a:rPr lang="en-US" sz="2000" b="1" kern="100" dirty="0" smtClean="0">
                <a:solidFill>
                  <a:schemeClr val="accent1"/>
                </a:solidFill>
                <a:latin typeface="Garamond" panose="02020404030301010803" pitchFamily="18" charset="0"/>
                <a:ea typeface="Aptos"/>
                <a:cs typeface="Times New Roman" panose="02020603050405020304" pitchFamily="18" charset="0"/>
              </a:rPr>
              <a:t>)</a:t>
            </a:r>
          </a:p>
          <a:p>
            <a:pPr algn="just">
              <a:lnSpc>
                <a:spcPct val="120000"/>
              </a:lnSpc>
              <a:spcBef>
                <a:spcPts val="0"/>
              </a:spcBef>
            </a:pPr>
            <a:r>
              <a:rPr lang="en-US" sz="2000" b="1" kern="100" dirty="0" smtClean="0">
                <a:solidFill>
                  <a:schemeClr val="accent1"/>
                </a:solidFill>
                <a:latin typeface="Garamond" panose="02020404030301010803" pitchFamily="18" charset="0"/>
                <a:ea typeface="Aptos"/>
                <a:cs typeface="Times New Roman" panose="02020603050405020304" pitchFamily="18" charset="0"/>
              </a:rPr>
              <a:t> </a:t>
            </a:r>
            <a:r>
              <a:rPr lang="en-US" sz="2000" b="1" kern="100" dirty="0" smtClean="0">
                <a:solidFill>
                  <a:schemeClr val="accent1"/>
                </a:solidFill>
                <a:latin typeface="Garamond" panose="02020404030301010803" pitchFamily="18" charset="0"/>
                <a:ea typeface="Aptos"/>
                <a:cs typeface="Times New Roman" panose="02020603050405020304" pitchFamily="18" charset="0"/>
              </a:rPr>
              <a:t>Relationships </a:t>
            </a:r>
            <a:r>
              <a:rPr lang="en-US" sz="2000" b="1" kern="100" dirty="0">
                <a:solidFill>
                  <a:schemeClr val="accent1"/>
                </a:solidFill>
                <a:latin typeface="Garamond" panose="02020404030301010803" pitchFamily="18" charset="0"/>
                <a:ea typeface="Aptos"/>
                <a:cs typeface="Times New Roman" panose="02020603050405020304" pitchFamily="18" charset="0"/>
              </a:rPr>
              <a:t>with close individuals (P12N_2) show the largest coefficients, </a:t>
            </a:r>
            <a:endParaRPr lang="en-US" sz="2000" b="1" kern="100" dirty="0" smtClean="0">
              <a:solidFill>
                <a:schemeClr val="accent1"/>
              </a:solidFill>
              <a:latin typeface="Garamond" panose="02020404030301010803" pitchFamily="18" charset="0"/>
              <a:ea typeface="Aptos"/>
              <a:cs typeface="Times New Roman" panose="02020603050405020304" pitchFamily="18" charset="0"/>
            </a:endParaRPr>
          </a:p>
          <a:p>
            <a:pPr marL="0" indent="0" algn="just">
              <a:lnSpc>
                <a:spcPct val="120000"/>
              </a:lnSpc>
              <a:spcBef>
                <a:spcPts val="0"/>
              </a:spcBef>
              <a:buNone/>
            </a:pPr>
            <a:r>
              <a:rPr lang="en-US" sz="2000" b="1" i="1" kern="100" dirty="0">
                <a:solidFill>
                  <a:schemeClr val="accent1"/>
                </a:solidFill>
                <a:latin typeface="Garamond" panose="02020404030301010803" pitchFamily="18" charset="0"/>
                <a:ea typeface="Aptos"/>
                <a:cs typeface="Times New Roman" panose="02020603050405020304" pitchFamily="18" charset="0"/>
              </a:rPr>
              <a:t>C</a:t>
            </a:r>
            <a:r>
              <a:rPr lang="en-US" sz="2000" b="1" i="1" kern="100" dirty="0" smtClean="0">
                <a:solidFill>
                  <a:schemeClr val="accent1"/>
                </a:solidFill>
                <a:latin typeface="Garamond" panose="02020404030301010803" pitchFamily="18" charset="0"/>
                <a:ea typeface="Aptos"/>
                <a:cs typeface="Times New Roman" panose="02020603050405020304" pitchFamily="18" charset="0"/>
              </a:rPr>
              <a:t>entral </a:t>
            </a:r>
            <a:r>
              <a:rPr lang="en-US" sz="2000" b="1" i="1" kern="100" dirty="0">
                <a:solidFill>
                  <a:schemeClr val="accent1"/>
                </a:solidFill>
                <a:latin typeface="Garamond" panose="02020404030301010803" pitchFamily="18" charset="0"/>
                <a:ea typeface="Aptos"/>
                <a:cs typeface="Times New Roman" panose="02020603050405020304" pitchFamily="18" charset="0"/>
              </a:rPr>
              <a:t>role of relational and emotional dimensions in shaping perceived health</a:t>
            </a:r>
            <a:r>
              <a:rPr lang="en-US" sz="2000" b="1" i="1" kern="100" dirty="0" smtClean="0">
                <a:solidFill>
                  <a:schemeClr val="accent1"/>
                </a:solidFill>
                <a:latin typeface="Garamond" panose="02020404030301010803" pitchFamily="18" charset="0"/>
                <a:ea typeface="Aptos"/>
                <a:cs typeface="Times New Roman" panose="02020603050405020304" pitchFamily="18" charset="0"/>
              </a:rPr>
              <a:t>.</a:t>
            </a:r>
          </a:p>
          <a:p>
            <a:pPr marL="0" indent="0" algn="just">
              <a:lnSpc>
                <a:spcPct val="120000"/>
              </a:lnSpc>
              <a:spcBef>
                <a:spcPts val="0"/>
              </a:spcBef>
              <a:buNone/>
            </a:pPr>
            <a:r>
              <a:rPr lang="en-US" sz="2000" b="1" i="1" kern="100" dirty="0" smtClean="0">
                <a:solidFill>
                  <a:schemeClr val="accent6"/>
                </a:solidFill>
                <a:latin typeface="Garamond" panose="02020404030301010803" pitchFamily="18" charset="0"/>
                <a:ea typeface="Aptos"/>
                <a:cs typeface="Times New Roman" panose="02020603050405020304" pitchFamily="18" charset="0"/>
              </a:rPr>
              <a:t>Notable</a:t>
            </a:r>
          </a:p>
          <a:p>
            <a:pPr marL="0" indent="0" algn="just">
              <a:lnSpc>
                <a:spcPct val="120000"/>
              </a:lnSpc>
              <a:spcBef>
                <a:spcPts val="0"/>
              </a:spcBef>
              <a:buNone/>
            </a:pPr>
            <a:r>
              <a:rPr lang="en-US" sz="2000" b="1" kern="100" dirty="0">
                <a:solidFill>
                  <a:schemeClr val="accent6"/>
                </a:solidFill>
                <a:latin typeface="Garamond" panose="02020404030301010803" pitchFamily="18" charset="0"/>
                <a:ea typeface="Aptos"/>
                <a:cs typeface="Times New Roman" panose="02020603050405020304" pitchFamily="18" charset="0"/>
              </a:rPr>
              <a:t>H</a:t>
            </a:r>
            <a:r>
              <a:rPr lang="en-US" sz="2000" b="1" kern="100" dirty="0" smtClean="0">
                <a:solidFill>
                  <a:schemeClr val="accent6"/>
                </a:solidFill>
                <a:latin typeface="Garamond" panose="02020404030301010803" pitchFamily="18" charset="0"/>
                <a:ea typeface="Aptos"/>
                <a:cs typeface="Times New Roman" panose="02020603050405020304" pitchFamily="18" charset="0"/>
              </a:rPr>
              <a:t>ousehold </a:t>
            </a:r>
            <a:r>
              <a:rPr lang="en-US" sz="2000" b="1" kern="100" dirty="0">
                <a:solidFill>
                  <a:schemeClr val="accent6"/>
                </a:solidFill>
                <a:latin typeface="Garamond" panose="02020404030301010803" pitchFamily="18" charset="0"/>
                <a:ea typeface="Aptos"/>
                <a:cs typeface="Times New Roman" panose="02020603050405020304" pitchFamily="18" charset="0"/>
              </a:rPr>
              <a:t>economic situation (P12N_6) exhibits a positive and significant effect, suggesting that perceived economic security contributes to better health </a:t>
            </a:r>
            <a:r>
              <a:rPr lang="en-US" sz="2000" b="1" kern="100" dirty="0" smtClean="0">
                <a:solidFill>
                  <a:schemeClr val="accent6"/>
                </a:solidFill>
                <a:latin typeface="Garamond" panose="02020404030301010803" pitchFamily="18" charset="0"/>
                <a:ea typeface="Aptos"/>
                <a:cs typeface="Times New Roman" panose="02020603050405020304" pitchFamily="18" charset="0"/>
              </a:rPr>
              <a:t>perception</a:t>
            </a:r>
            <a:r>
              <a:rPr lang="en-US" sz="2000" b="1" kern="100" dirty="0">
                <a:solidFill>
                  <a:schemeClr val="accent6"/>
                </a:solidFill>
                <a:latin typeface="Garamond" panose="02020404030301010803" pitchFamily="18" charset="0"/>
                <a:ea typeface="Aptos"/>
                <a:cs typeface="Times New Roman" panose="02020603050405020304" pitchFamily="18" charset="0"/>
              </a:rPr>
              <a:t>.</a:t>
            </a:r>
            <a:endParaRPr lang="en-US" sz="2000" b="1" kern="100" dirty="0" smtClean="0">
              <a:solidFill>
                <a:schemeClr val="accent6"/>
              </a:solidFill>
              <a:latin typeface="Garamond" panose="02020404030301010803" pitchFamily="18" charset="0"/>
              <a:ea typeface="Aptos"/>
              <a:cs typeface="Times New Roman" panose="02020603050405020304" pitchFamily="18" charset="0"/>
            </a:endParaRPr>
          </a:p>
          <a:p>
            <a:pPr marL="0" indent="0" algn="just">
              <a:lnSpc>
                <a:spcPct val="120000"/>
              </a:lnSpc>
              <a:spcBef>
                <a:spcPts val="0"/>
              </a:spcBef>
              <a:buNone/>
            </a:pPr>
            <a:r>
              <a:rPr lang="en-US" sz="2000" b="1" kern="100" dirty="0" smtClean="0">
                <a:solidFill>
                  <a:srgbClr val="C00000"/>
                </a:solidFill>
                <a:latin typeface="Garamond" panose="02020404030301010803" pitchFamily="18" charset="0"/>
                <a:ea typeface="Aptos"/>
                <a:cs typeface="Times New Roman" panose="02020603050405020304" pitchFamily="18" charset="0"/>
              </a:rPr>
              <a:t>Smaller</a:t>
            </a:r>
          </a:p>
          <a:p>
            <a:pPr algn="just">
              <a:lnSpc>
                <a:spcPct val="120000"/>
              </a:lnSpc>
              <a:spcBef>
                <a:spcPts val="0"/>
              </a:spcBef>
            </a:pPr>
            <a:r>
              <a:rPr lang="en-US" sz="2000" b="1" kern="100" dirty="0" smtClean="0">
                <a:solidFill>
                  <a:srgbClr val="C00000"/>
                </a:solidFill>
                <a:latin typeface="Garamond" panose="02020404030301010803" pitchFamily="18" charset="0"/>
                <a:ea typeface="Aptos"/>
                <a:cs typeface="Times New Roman" panose="02020603050405020304" pitchFamily="18" charset="0"/>
              </a:rPr>
              <a:t>Satisfaction </a:t>
            </a:r>
            <a:r>
              <a:rPr lang="en-US" sz="2000" b="1" kern="100" dirty="0">
                <a:solidFill>
                  <a:srgbClr val="C00000"/>
                </a:solidFill>
                <a:latin typeface="Garamond" panose="02020404030301010803" pitchFamily="18" charset="0"/>
                <a:ea typeface="Aptos"/>
                <a:cs typeface="Times New Roman" panose="02020603050405020304" pitchFamily="18" charset="0"/>
              </a:rPr>
              <a:t>with public transport (P12N_7</a:t>
            </a:r>
            <a:r>
              <a:rPr lang="en-US" sz="2000" b="1" kern="100" dirty="0" smtClean="0">
                <a:solidFill>
                  <a:srgbClr val="C00000"/>
                </a:solidFill>
                <a:latin typeface="Garamond" panose="02020404030301010803" pitchFamily="18" charset="0"/>
                <a:ea typeface="Aptos"/>
                <a:cs typeface="Times New Roman" panose="02020603050405020304" pitchFamily="18" charset="0"/>
              </a:rPr>
              <a:t>).</a:t>
            </a:r>
          </a:p>
          <a:p>
            <a:pPr algn="just">
              <a:lnSpc>
                <a:spcPct val="120000"/>
              </a:lnSpc>
              <a:spcBef>
                <a:spcPts val="0"/>
              </a:spcBef>
            </a:pPr>
            <a:r>
              <a:rPr lang="en-US" sz="2000" b="1" dirty="0" smtClean="0">
                <a:solidFill>
                  <a:srgbClr val="C00000"/>
                </a:solidFill>
                <a:latin typeface="Garamond" panose="02020404030301010803" pitchFamily="18" charset="0"/>
                <a:ea typeface="Aptos"/>
              </a:rPr>
              <a:t> Satisfaction </a:t>
            </a:r>
            <a:r>
              <a:rPr lang="en-US" sz="2000" b="1" dirty="0">
                <a:solidFill>
                  <a:srgbClr val="C00000"/>
                </a:solidFill>
                <a:latin typeface="Garamond" panose="02020404030301010803" pitchFamily="18" charset="0"/>
                <a:ea typeface="Aptos"/>
              </a:rPr>
              <a:t>with education (P12N_3) </a:t>
            </a:r>
            <a:endParaRPr lang="en-US" sz="2000" b="1" dirty="0" smtClean="0">
              <a:solidFill>
                <a:srgbClr val="C00000"/>
              </a:solidFill>
              <a:latin typeface="Garamond" panose="02020404030301010803" pitchFamily="18" charset="0"/>
              <a:ea typeface="Aptos"/>
            </a:endParaRPr>
          </a:p>
          <a:p>
            <a:pPr>
              <a:lnSpc>
                <a:spcPct val="120000"/>
              </a:lnSpc>
              <a:spcBef>
                <a:spcPts val="0"/>
              </a:spcBef>
            </a:pPr>
            <a:r>
              <a:rPr lang="en-US" sz="2000" b="1" dirty="0" smtClean="0">
                <a:solidFill>
                  <a:srgbClr val="C00000"/>
                </a:solidFill>
                <a:latin typeface="Garamond" panose="02020404030301010803" pitchFamily="18" charset="0"/>
                <a:ea typeface="Aptos"/>
              </a:rPr>
              <a:t>time </a:t>
            </a:r>
            <a:r>
              <a:rPr lang="en-US" sz="2000" b="1" dirty="0">
                <a:solidFill>
                  <a:srgbClr val="C00000"/>
                </a:solidFill>
                <a:latin typeface="Garamond" panose="02020404030301010803" pitchFamily="18" charset="0"/>
                <a:ea typeface="Aptos"/>
              </a:rPr>
              <a:t>devoted to care (P12N_4</a:t>
            </a:r>
            <a:r>
              <a:rPr lang="en-US" sz="2000" b="1" dirty="0" smtClean="0">
                <a:solidFill>
                  <a:srgbClr val="C00000"/>
                </a:solidFill>
                <a:latin typeface="Garamond" panose="02020404030301010803" pitchFamily="18" charset="0"/>
                <a:ea typeface="Aptos"/>
              </a:rPr>
              <a:t>)</a:t>
            </a:r>
          </a:p>
          <a:p>
            <a:pPr>
              <a:lnSpc>
                <a:spcPct val="120000"/>
              </a:lnSpc>
              <a:spcBef>
                <a:spcPts val="0"/>
              </a:spcBef>
            </a:pPr>
            <a:r>
              <a:rPr lang="en-US" sz="2000" b="1" kern="100" dirty="0" smtClean="0">
                <a:solidFill>
                  <a:srgbClr val="C00000"/>
                </a:solidFill>
                <a:effectLst/>
                <a:latin typeface="Garamond" panose="02020404030301010803" pitchFamily="18" charset="0"/>
                <a:ea typeface="Aptos"/>
                <a:cs typeface="Times New Roman" panose="02020603050405020304" pitchFamily="18" charset="0"/>
              </a:rPr>
              <a:t>Gender  women (negative effect)</a:t>
            </a:r>
          </a:p>
          <a:p>
            <a:pPr>
              <a:lnSpc>
                <a:spcPct val="120000"/>
              </a:lnSpc>
              <a:spcBef>
                <a:spcPts val="0"/>
              </a:spcBef>
            </a:pPr>
            <a:r>
              <a:rPr lang="en-US" sz="2000" b="1" kern="100" dirty="0" smtClean="0">
                <a:solidFill>
                  <a:srgbClr val="C00000"/>
                </a:solidFill>
                <a:latin typeface="Garamond" panose="02020404030301010803" pitchFamily="18" charset="0"/>
                <a:ea typeface="Aptos"/>
                <a:cs typeface="Times New Roman" panose="02020603050405020304" pitchFamily="18" charset="0"/>
              </a:rPr>
              <a:t>Age( older positive effect)</a:t>
            </a:r>
            <a:endParaRPr lang="es-ES" sz="2000" kern="100" dirty="0">
              <a:effectLst/>
              <a:latin typeface="Garamond" panose="02020404030301010803" pitchFamily="18" charset="0"/>
              <a:ea typeface="Aptos"/>
              <a:cs typeface="Times New Roman" panose="02020603050405020304" pitchFamily="18" charset="0"/>
            </a:endParaRPr>
          </a:p>
        </p:txBody>
      </p:sp>
      <p:sp>
        <p:nvSpPr>
          <p:cNvPr id="4" name="Marcador de contenido 3"/>
          <p:cNvSpPr>
            <a:spLocks noGrp="1"/>
          </p:cNvSpPr>
          <p:nvPr>
            <p:ph sz="half" idx="2"/>
          </p:nvPr>
        </p:nvSpPr>
        <p:spPr>
          <a:xfrm>
            <a:off x="8860536" y="1124712"/>
            <a:ext cx="3154680" cy="5422392"/>
          </a:xfrm>
        </p:spPr>
        <p:txBody>
          <a:bodyPr>
            <a:normAutofit/>
          </a:bodyPr>
          <a:lstStyle/>
          <a:p>
            <a:pPr marL="0" indent="0">
              <a:buNone/>
            </a:pPr>
            <a:r>
              <a:rPr lang="es-ES" b="1" dirty="0" smtClean="0">
                <a:latin typeface="Garamond" panose="02020404030301010803" pitchFamily="18" charset="0"/>
              </a:rPr>
              <a:t>No </a:t>
            </a:r>
            <a:r>
              <a:rPr lang="es-ES" b="1" dirty="0" err="1" smtClean="0">
                <a:latin typeface="Garamond" panose="02020404030301010803" pitchFamily="18" charset="0"/>
              </a:rPr>
              <a:t>efects</a:t>
            </a:r>
            <a:endParaRPr lang="es-ES" b="1" dirty="0" smtClean="0">
              <a:latin typeface="Garamond" panose="02020404030301010803" pitchFamily="18" charset="0"/>
            </a:endParaRPr>
          </a:p>
          <a:p>
            <a:endParaRPr lang="es-ES" dirty="0">
              <a:latin typeface="Garamond" panose="02020404030301010803" pitchFamily="18" charset="0"/>
            </a:endParaRPr>
          </a:p>
          <a:p>
            <a:r>
              <a:rPr lang="en-US" dirty="0" smtClean="0">
                <a:latin typeface="Garamond" panose="02020404030301010803" pitchFamily="18" charset="0"/>
                <a:ea typeface="Aptos"/>
              </a:rPr>
              <a:t>Paid employment </a:t>
            </a:r>
            <a:r>
              <a:rPr lang="en-US" dirty="0">
                <a:latin typeface="Garamond" panose="02020404030301010803" pitchFamily="18" charset="0"/>
                <a:ea typeface="Aptos"/>
              </a:rPr>
              <a:t>(P12N_5) or leisure time (P12N_8</a:t>
            </a:r>
            <a:r>
              <a:rPr lang="en-US" dirty="0" smtClean="0">
                <a:latin typeface="Garamond" panose="02020404030301010803" pitchFamily="18" charset="0"/>
                <a:ea typeface="Aptos"/>
              </a:rPr>
              <a:t>)</a:t>
            </a:r>
          </a:p>
          <a:p>
            <a:r>
              <a:rPr lang="en-US" dirty="0" smtClean="0">
                <a:latin typeface="Garamond" panose="02020404030301010803" pitchFamily="18" charset="0"/>
              </a:rPr>
              <a:t>Access </a:t>
            </a:r>
            <a:r>
              <a:rPr lang="en-US" dirty="0" smtClean="0">
                <a:latin typeface="Garamond" panose="02020404030301010803" pitchFamily="18" charset="0"/>
              </a:rPr>
              <a:t>e importance infrastructures</a:t>
            </a:r>
          </a:p>
          <a:p>
            <a:r>
              <a:rPr lang="en-US" dirty="0" smtClean="0">
                <a:latin typeface="Garamond" panose="02020404030301010803" pitchFamily="18" charset="0"/>
                <a:ea typeface="Aptos"/>
              </a:rPr>
              <a:t>Residential categories no </a:t>
            </a:r>
            <a:r>
              <a:rPr lang="en-US" dirty="0" smtClean="0">
                <a:latin typeface="Garamond" panose="02020404030301010803" pitchFamily="18" charset="0"/>
                <a:ea typeface="Aptos"/>
              </a:rPr>
              <a:t> </a:t>
            </a:r>
            <a:r>
              <a:rPr lang="en-US" dirty="0" smtClean="0">
                <a:latin typeface="Garamond" panose="02020404030301010803" pitchFamily="18" charset="0"/>
                <a:ea typeface="Aptos"/>
              </a:rPr>
              <a:t>effect.</a:t>
            </a:r>
            <a:endParaRPr lang="en-US" dirty="0" smtClean="0">
              <a:latin typeface="Garamond" panose="02020404030301010803" pitchFamily="18" charset="0"/>
            </a:endParaRPr>
          </a:p>
          <a:p>
            <a:endParaRPr lang="es-ES" dirty="0"/>
          </a:p>
        </p:txBody>
      </p:sp>
    </p:spTree>
    <p:extLst>
      <p:ext uri="{BB962C8B-B14F-4D97-AF65-F5344CB8AC3E}">
        <p14:creationId xmlns:p14="http://schemas.microsoft.com/office/powerpoint/2010/main" val="2244464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38200" y="365126"/>
            <a:ext cx="10515600" cy="863040"/>
          </a:xfrm>
          <a:solidFill>
            <a:srgbClr val="FF99FF"/>
          </a:solidFill>
        </p:spPr>
        <p:txBody>
          <a:bodyPr>
            <a:normAutofit/>
          </a:bodyPr>
          <a:lstStyle/>
          <a:p>
            <a:pPr algn="ctr"/>
            <a:r>
              <a:rPr lang="es-ES" sz="4000" b="1" dirty="0" smtClean="0">
                <a:latin typeface="Garamond" panose="02020404030301010803" pitchFamily="18" charset="0"/>
              </a:rPr>
              <a:t>4. SEX RESULTS</a:t>
            </a:r>
            <a:endParaRPr lang="es-ES" sz="4000" b="1" dirty="0">
              <a:latin typeface="Garamond" panose="02020404030301010803" pitchFamily="18" charset="0"/>
            </a:endParaRPr>
          </a:p>
        </p:txBody>
      </p:sp>
      <p:sp>
        <p:nvSpPr>
          <p:cNvPr id="3" name="Marcador de contenido 2"/>
          <p:cNvSpPr>
            <a:spLocks noGrp="1"/>
          </p:cNvSpPr>
          <p:nvPr>
            <p:ph sz="half" idx="4294967295"/>
          </p:nvPr>
        </p:nvSpPr>
        <p:spPr>
          <a:xfrm>
            <a:off x="80682" y="1721224"/>
            <a:ext cx="11614494" cy="4491318"/>
          </a:xfrm>
        </p:spPr>
        <p:txBody>
          <a:bodyPr>
            <a:noAutofit/>
          </a:bodyPr>
          <a:lstStyle/>
          <a:p>
            <a:r>
              <a:rPr lang="en-US" dirty="0" smtClean="0">
                <a:latin typeface="Garamond" panose="02020404030301010803" pitchFamily="18" charset="0"/>
                <a:ea typeface="Aptos"/>
              </a:rPr>
              <a:t>Emotions (P12N_9) </a:t>
            </a:r>
            <a:r>
              <a:rPr lang="en-US" dirty="0">
                <a:latin typeface="Garamond" panose="02020404030301010803" pitchFamily="18" charset="0"/>
                <a:ea typeface="Aptos"/>
              </a:rPr>
              <a:t>and relationships with close individuals (P12N_2) display positive and highly significant coefficients for both men and women. However, their impact is notably stronger for women, especially in the emotional domain. </a:t>
            </a:r>
            <a:endParaRPr lang="en-US" dirty="0" smtClean="0">
              <a:latin typeface="Garamond" panose="02020404030301010803" pitchFamily="18" charset="0"/>
              <a:ea typeface="Aptos"/>
            </a:endParaRPr>
          </a:p>
          <a:p>
            <a:r>
              <a:rPr lang="en-US" dirty="0">
                <a:latin typeface="Garamond" panose="02020404030301010803" pitchFamily="18" charset="0"/>
                <a:ea typeface="Aptos"/>
              </a:rPr>
              <a:t>F</a:t>
            </a:r>
            <a:r>
              <a:rPr lang="en-US" dirty="0" smtClean="0">
                <a:latin typeface="Garamond" panose="02020404030301010803" pitchFamily="18" charset="0"/>
                <a:ea typeface="Aptos"/>
              </a:rPr>
              <a:t>or </a:t>
            </a:r>
            <a:r>
              <a:rPr lang="en-US" dirty="0">
                <a:latin typeface="Garamond" panose="02020404030301010803" pitchFamily="18" charset="0"/>
                <a:ea typeface="Aptos"/>
              </a:rPr>
              <a:t>women, household economic </a:t>
            </a:r>
            <a:r>
              <a:rPr lang="en-US" dirty="0" smtClean="0">
                <a:latin typeface="Garamond" panose="02020404030301010803" pitchFamily="18" charset="0"/>
                <a:ea typeface="Aptos"/>
              </a:rPr>
              <a:t> </a:t>
            </a:r>
            <a:r>
              <a:rPr lang="en-US" dirty="0">
                <a:latin typeface="Garamond" panose="02020404030301010803" pitchFamily="18" charset="0"/>
                <a:ea typeface="Aptos"/>
              </a:rPr>
              <a:t>(P12N_6) and access to </a:t>
            </a:r>
            <a:r>
              <a:rPr lang="en-US" dirty="0" smtClean="0">
                <a:latin typeface="Garamond" panose="02020404030301010803" pitchFamily="18" charset="0"/>
                <a:ea typeface="Aptos"/>
              </a:rPr>
              <a:t>public transport</a:t>
            </a:r>
            <a:endParaRPr lang="en-US" dirty="0" smtClean="0">
              <a:latin typeface="Garamond" panose="02020404030301010803" pitchFamily="18" charset="0"/>
              <a:ea typeface="Aptos"/>
            </a:endParaRPr>
          </a:p>
          <a:p>
            <a:r>
              <a:rPr lang="en-US" dirty="0" smtClean="0">
                <a:latin typeface="Garamond" panose="02020404030301010803" pitchFamily="18" charset="0"/>
                <a:ea typeface="Aptos"/>
              </a:rPr>
              <a:t>Income </a:t>
            </a:r>
            <a:r>
              <a:rPr lang="en-US" dirty="0">
                <a:latin typeface="Garamond" panose="02020404030301010803" pitchFamily="18" charset="0"/>
                <a:ea typeface="Aptos"/>
              </a:rPr>
              <a:t>is statistically significant only for </a:t>
            </a:r>
            <a:r>
              <a:rPr lang="en-US" dirty="0" smtClean="0">
                <a:latin typeface="Garamond" panose="02020404030301010803" pitchFamily="18" charset="0"/>
                <a:ea typeface="Aptos"/>
              </a:rPr>
              <a:t>women. </a:t>
            </a:r>
            <a:endParaRPr lang="en-US" dirty="0" smtClean="0">
              <a:latin typeface="Garamond" panose="02020404030301010803" pitchFamily="18" charset="0"/>
              <a:ea typeface="Aptos"/>
            </a:endParaRPr>
          </a:p>
          <a:p>
            <a:r>
              <a:rPr lang="en-US" dirty="0" smtClean="0">
                <a:latin typeface="Garamond" panose="02020404030301010803" pitchFamily="18" charset="0"/>
                <a:ea typeface="Aptos"/>
              </a:rPr>
              <a:t>Among </a:t>
            </a:r>
            <a:r>
              <a:rPr lang="en-US" dirty="0">
                <a:latin typeface="Garamond" panose="02020404030301010803" pitchFamily="18" charset="0"/>
                <a:ea typeface="Aptos"/>
              </a:rPr>
              <a:t>men, several occupational categories (such as unemployed, retired, or public-sector workers) display statistically significant effects, indicating a stronger dependence of male </a:t>
            </a:r>
            <a:r>
              <a:rPr lang="en-US" dirty="0" smtClean="0">
                <a:latin typeface="Garamond" panose="02020404030301010803" pitchFamily="18" charset="0"/>
                <a:ea typeface="Aptos"/>
              </a:rPr>
              <a:t>health perception on </a:t>
            </a:r>
            <a:r>
              <a:rPr lang="en-US" dirty="0" err="1">
                <a:latin typeface="Garamond" panose="02020404030301010803" pitchFamily="18" charset="0"/>
                <a:ea typeface="Aptos"/>
              </a:rPr>
              <a:t>labour</a:t>
            </a:r>
            <a:r>
              <a:rPr lang="en-US" dirty="0">
                <a:latin typeface="Garamond" panose="02020404030301010803" pitchFamily="18" charset="0"/>
                <a:ea typeface="Aptos"/>
              </a:rPr>
              <a:t> market status. </a:t>
            </a:r>
            <a:r>
              <a:rPr lang="en-US" dirty="0" err="1" smtClean="0">
                <a:latin typeface="Garamond" panose="02020404030301010803" pitchFamily="18" charset="0"/>
                <a:ea typeface="Aptos"/>
              </a:rPr>
              <a:t>ransport</a:t>
            </a:r>
            <a:r>
              <a:rPr lang="en-US" dirty="0" smtClean="0">
                <a:latin typeface="Garamond" panose="02020404030301010803" pitchFamily="18" charset="0"/>
                <a:ea typeface="Aptos"/>
              </a:rPr>
              <a:t> </a:t>
            </a:r>
            <a:r>
              <a:rPr lang="en-US" dirty="0">
                <a:latin typeface="Garamond" panose="02020404030301010803" pitchFamily="18" charset="0"/>
                <a:ea typeface="Aptos"/>
              </a:rPr>
              <a:t>(P12N_7) emerge as more relevant determinants</a:t>
            </a:r>
            <a:r>
              <a:rPr lang="en-US" dirty="0" smtClean="0">
                <a:latin typeface="Garamond" panose="02020404030301010803" pitchFamily="18" charset="0"/>
                <a:ea typeface="Aptos"/>
              </a:rPr>
              <a:t>.</a:t>
            </a:r>
            <a:r>
              <a:rPr lang="en-US" dirty="0">
                <a:latin typeface="Garamond" panose="02020404030301010803" pitchFamily="18" charset="0"/>
                <a:ea typeface="Aptos"/>
              </a:rPr>
              <a:t> </a:t>
            </a:r>
            <a:endParaRPr lang="en-US" dirty="0" smtClean="0">
              <a:latin typeface="Garamond" panose="02020404030301010803" pitchFamily="18" charset="0"/>
              <a:ea typeface="Aptos"/>
            </a:endParaRPr>
          </a:p>
          <a:p>
            <a:r>
              <a:rPr lang="en-US" dirty="0" smtClean="0">
                <a:latin typeface="Garamond" panose="02020404030301010803" pitchFamily="18" charset="0"/>
                <a:ea typeface="Aptos"/>
              </a:rPr>
              <a:t> </a:t>
            </a:r>
            <a:r>
              <a:rPr lang="en-US" dirty="0">
                <a:latin typeface="Garamond" panose="02020404030301010803" pitchFamily="18" charset="0"/>
                <a:ea typeface="Aptos"/>
              </a:rPr>
              <a:t>For men, primary education shows a positive and </a:t>
            </a:r>
            <a:r>
              <a:rPr lang="en-US" dirty="0" smtClean="0">
                <a:latin typeface="Garamond" panose="02020404030301010803" pitchFamily="18" charset="0"/>
                <a:ea typeface="Aptos"/>
              </a:rPr>
              <a:t>significant. </a:t>
            </a:r>
            <a:endParaRPr lang="en-US" dirty="0" smtClean="0">
              <a:latin typeface="Garamond" panose="02020404030301010803" pitchFamily="18" charset="0"/>
              <a:ea typeface="Aptos"/>
            </a:endParaRPr>
          </a:p>
          <a:p>
            <a:r>
              <a:rPr lang="en-US" dirty="0">
                <a:latin typeface="Garamond" panose="02020404030301010803" pitchFamily="18" charset="0"/>
                <a:ea typeface="Aptos"/>
              </a:rPr>
              <a:t> F</a:t>
            </a:r>
            <a:r>
              <a:rPr lang="en-US" dirty="0" smtClean="0">
                <a:latin typeface="Garamond" panose="02020404030301010803" pitchFamily="18" charset="0"/>
                <a:ea typeface="Aptos"/>
              </a:rPr>
              <a:t>or </a:t>
            </a:r>
            <a:r>
              <a:rPr lang="en-US" dirty="0">
                <a:latin typeface="Garamond" panose="02020404030301010803" pitchFamily="18" charset="0"/>
                <a:ea typeface="Aptos"/>
              </a:rPr>
              <a:t>women, vocational training presents a negative and significant </a:t>
            </a:r>
            <a:r>
              <a:rPr lang="en-US" dirty="0" err="1" smtClean="0">
                <a:latin typeface="Garamond" panose="02020404030301010803" pitchFamily="18" charset="0"/>
                <a:ea typeface="Aptos"/>
              </a:rPr>
              <a:t>efects</a:t>
            </a:r>
            <a:endParaRPr lang="es-ES" dirty="0">
              <a:latin typeface="Garamond" panose="02020404030301010803" pitchFamily="18" charset="0"/>
            </a:endParaRPr>
          </a:p>
        </p:txBody>
      </p:sp>
    </p:spTree>
    <p:extLst>
      <p:ext uri="{BB962C8B-B14F-4D97-AF65-F5344CB8AC3E}">
        <p14:creationId xmlns:p14="http://schemas.microsoft.com/office/powerpoint/2010/main" val="3232753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728569"/>
          </a:xfrm>
          <a:solidFill>
            <a:srgbClr val="FF99FF"/>
          </a:solidFill>
        </p:spPr>
        <p:txBody>
          <a:bodyPr/>
          <a:lstStyle/>
          <a:p>
            <a:pPr algn="ctr"/>
            <a:r>
              <a:rPr lang="en-US" b="1" dirty="0">
                <a:latin typeface="Times New Roman" panose="02020603050405020304" pitchFamily="18" charset="0"/>
                <a:ea typeface="Aptos"/>
              </a:rPr>
              <a:t> </a:t>
            </a:r>
            <a:r>
              <a:rPr lang="en-US" b="1" dirty="0" smtClean="0">
                <a:latin typeface="Times New Roman" panose="02020603050405020304" pitchFamily="18" charset="0"/>
                <a:ea typeface="Aptos"/>
              </a:rPr>
              <a:t>5. </a:t>
            </a:r>
            <a:r>
              <a:rPr lang="en-US" sz="4000" b="1" dirty="0" smtClean="0">
                <a:latin typeface="Garamond" panose="02020404030301010803" pitchFamily="18" charset="0"/>
                <a:ea typeface="Aptos"/>
              </a:rPr>
              <a:t>CONCLUSIONS</a:t>
            </a:r>
            <a:endParaRPr lang="es-ES" sz="4000" dirty="0">
              <a:latin typeface="Garamond" panose="02020404030301010803" pitchFamily="18" charset="0"/>
            </a:endParaRPr>
          </a:p>
        </p:txBody>
      </p:sp>
      <p:sp>
        <p:nvSpPr>
          <p:cNvPr id="3" name="Marcador de contenido 2"/>
          <p:cNvSpPr>
            <a:spLocks noGrp="1"/>
          </p:cNvSpPr>
          <p:nvPr>
            <p:ph idx="1"/>
          </p:nvPr>
        </p:nvSpPr>
        <p:spPr>
          <a:xfrm>
            <a:off x="838200" y="1404284"/>
            <a:ext cx="10515600" cy="4799292"/>
          </a:xfrm>
        </p:spPr>
        <p:txBody>
          <a:bodyPr>
            <a:normAutofit lnSpcReduction="10000"/>
          </a:bodyPr>
          <a:lstStyle/>
          <a:p>
            <a:pPr marL="0" indent="0">
              <a:buNone/>
            </a:pPr>
            <a:r>
              <a:rPr lang="en-US" i="1" dirty="0" smtClean="0">
                <a:latin typeface="Garamond" panose="02020404030301010803" pitchFamily="18" charset="0"/>
              </a:rPr>
              <a:t>Contributions</a:t>
            </a:r>
          </a:p>
          <a:p>
            <a:r>
              <a:rPr lang="en-US" dirty="0" smtClean="0">
                <a:latin typeface="Garamond" panose="02020404030301010803" pitchFamily="18" charset="0"/>
              </a:rPr>
              <a:t>The </a:t>
            </a:r>
            <a:r>
              <a:rPr lang="en-US" dirty="0">
                <a:latin typeface="Garamond" panose="02020404030301010803" pitchFamily="18" charset="0"/>
              </a:rPr>
              <a:t>analysis is based on original data drawn from the Survey on Infrastructure for Everyday Life, conducted within the WIGI conceptual framework and as part of the PID 2022-141305OB-100 research project</a:t>
            </a:r>
            <a:r>
              <a:rPr lang="en-US" dirty="0" smtClean="0">
                <a:latin typeface="Garamond" panose="02020404030301010803" pitchFamily="18" charset="0"/>
              </a:rPr>
              <a:t>.</a:t>
            </a:r>
          </a:p>
          <a:p>
            <a:r>
              <a:rPr lang="en-US" dirty="0" smtClean="0">
                <a:latin typeface="Garamond" panose="02020404030301010803" pitchFamily="18" charset="0"/>
              </a:rPr>
              <a:t>Methodological </a:t>
            </a:r>
            <a:r>
              <a:rPr lang="en-US" dirty="0">
                <a:latin typeface="Garamond" panose="02020404030301010803" pitchFamily="18" charset="0"/>
              </a:rPr>
              <a:t>framework: a novel hybrid metric derived from the WIGI CA–SWB framework is employed. The empirical analysis thus identifies which dimensions of everyday life explain satisfaction with physical and mental health, </a:t>
            </a:r>
            <a:r>
              <a:rPr lang="en-US" dirty="0" err="1">
                <a:latin typeface="Garamond" panose="02020404030301010803" pitchFamily="18" charset="0"/>
              </a:rPr>
              <a:t>conceptualised</a:t>
            </a:r>
            <a:r>
              <a:rPr lang="en-US" dirty="0">
                <a:latin typeface="Garamond" panose="02020404030301010803" pitchFamily="18" charset="0"/>
              </a:rPr>
              <a:t> as a catalytic capacity that </a:t>
            </a:r>
            <a:r>
              <a:rPr lang="en-US" dirty="0" err="1">
                <a:latin typeface="Garamond" panose="02020404030301010803" pitchFamily="18" charset="0"/>
              </a:rPr>
              <a:t>synthesises</a:t>
            </a:r>
            <a:r>
              <a:rPr lang="en-US" dirty="0">
                <a:latin typeface="Garamond" panose="02020404030301010803" pitchFamily="18" charset="0"/>
              </a:rPr>
              <a:t> the cumulative effects of other capacities and determines their effective </a:t>
            </a:r>
            <a:r>
              <a:rPr lang="en-US" dirty="0" smtClean="0">
                <a:latin typeface="Garamond" panose="02020404030301010803" pitchFamily="18" charset="0"/>
              </a:rPr>
              <a:t>realization.</a:t>
            </a:r>
            <a:endParaRPr lang="es-ES" dirty="0" smtClean="0">
              <a:latin typeface="Garamond" panose="02020404030301010803" pitchFamily="18" charset="0"/>
            </a:endParaRPr>
          </a:p>
          <a:p>
            <a:r>
              <a:rPr lang="en-GB" dirty="0" smtClean="0">
                <a:latin typeface="Garamond" panose="02020404030301010803" pitchFamily="18" charset="0"/>
                <a:ea typeface="Calibri" panose="020F0502020204030204" pitchFamily="34" charset="0"/>
                <a:cs typeface="Times New Roman" panose="02020603050405020304" pitchFamily="18" charset="0"/>
              </a:rPr>
              <a:t>Structural </a:t>
            </a:r>
            <a:r>
              <a:rPr lang="en-GB" dirty="0">
                <a:latin typeface="Garamond" panose="02020404030301010803" pitchFamily="18" charset="0"/>
                <a:ea typeface="Calibri" panose="020F0502020204030204" pitchFamily="34" charset="0"/>
                <a:cs typeface="Times New Roman" panose="02020603050405020304" pitchFamily="18" charset="0"/>
              </a:rPr>
              <a:t>Equation Modelling (SEM) </a:t>
            </a:r>
            <a:r>
              <a:rPr lang="en-GB" dirty="0" smtClean="0">
                <a:latin typeface="Garamond" panose="02020404030301010803" pitchFamily="18" charset="0"/>
                <a:ea typeface="Calibri" panose="020F0502020204030204" pitchFamily="34" charset="0"/>
                <a:cs typeface="Times New Roman" panose="02020603050405020304" pitchFamily="18" charset="0"/>
              </a:rPr>
              <a:t>enables </a:t>
            </a:r>
            <a:r>
              <a:rPr lang="en-GB" dirty="0">
                <a:latin typeface="Garamond" panose="02020404030301010803" pitchFamily="18" charset="0"/>
                <a:ea typeface="Calibri" panose="020F0502020204030204" pitchFamily="34" charset="0"/>
                <a:cs typeface="Times New Roman" panose="02020603050405020304" pitchFamily="18" charset="0"/>
              </a:rPr>
              <a:t>the analysis of relationships between </a:t>
            </a:r>
            <a:r>
              <a:rPr lang="en-GB" b="1" dirty="0">
                <a:latin typeface="Garamond" panose="02020404030301010803" pitchFamily="18" charset="0"/>
                <a:ea typeface="Calibri" panose="020F0502020204030204" pitchFamily="34" charset="0"/>
                <a:cs typeface="Times New Roman" panose="02020603050405020304" pitchFamily="18" charset="0"/>
              </a:rPr>
              <a:t>latent variables </a:t>
            </a:r>
            <a:r>
              <a:rPr lang="en-GB" dirty="0">
                <a:latin typeface="Garamond" panose="02020404030301010803" pitchFamily="18" charset="0"/>
                <a:ea typeface="Calibri" panose="020F0502020204030204" pitchFamily="34" charset="0"/>
                <a:cs typeface="Times New Roman" panose="02020603050405020304" pitchFamily="18" charset="0"/>
              </a:rPr>
              <a:t>and</a:t>
            </a:r>
            <a:r>
              <a:rPr lang="en-GB" b="1" dirty="0">
                <a:latin typeface="Garamond" panose="02020404030301010803" pitchFamily="18" charset="0"/>
                <a:ea typeface="Calibri" panose="020F0502020204030204" pitchFamily="34" charset="0"/>
                <a:cs typeface="Times New Roman" panose="02020603050405020304" pitchFamily="18" charset="0"/>
              </a:rPr>
              <a:t> observed variables.</a:t>
            </a:r>
            <a:endParaRPr lang="es-ES" dirty="0" smtClean="0">
              <a:latin typeface="Garamond" panose="02020404030301010803" pitchFamily="18" charset="0"/>
            </a:endParaRPr>
          </a:p>
          <a:p>
            <a:endParaRPr lang="es-ES" dirty="0"/>
          </a:p>
          <a:p>
            <a:endParaRPr lang="es-ES" dirty="0"/>
          </a:p>
        </p:txBody>
      </p:sp>
    </p:spTree>
    <p:extLst>
      <p:ext uri="{BB962C8B-B14F-4D97-AF65-F5344CB8AC3E}">
        <p14:creationId xmlns:p14="http://schemas.microsoft.com/office/powerpoint/2010/main" val="601237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mnt/data/extracted_docx/word/media/image1.jpeg"/>
          <p:cNvPicPr>
            <a:picLocks noChangeAspect="1"/>
          </p:cNvPicPr>
          <p:nvPr/>
        </p:nvPicPr>
        <p:blipFill>
          <a:blip r:embed="rId3"/>
          <a:stretch>
            <a:fillRect/>
          </a:stretch>
        </p:blipFill>
        <p:spPr>
          <a:xfrm>
            <a:off x="2005418" y="320040"/>
            <a:ext cx="884255" cy="402336"/>
          </a:xfrm>
          <a:prstGeom prst="rect">
            <a:avLst/>
          </a:prstGeom>
        </p:spPr>
      </p:pic>
      <p:pic>
        <p:nvPicPr>
          <p:cNvPr id="3" name="Image 1" descr="/mnt/data/ppt_building_crop.png"/>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9113236" y="320040"/>
            <a:ext cx="884255" cy="1051560"/>
          </a:xfrm>
          <a:prstGeom prst="rect">
            <a:avLst/>
          </a:prstGeom>
        </p:spPr>
      </p:pic>
      <p:sp>
        <p:nvSpPr>
          <p:cNvPr id="4" name="Text 0"/>
          <p:cNvSpPr/>
          <p:nvPr/>
        </p:nvSpPr>
        <p:spPr>
          <a:xfrm>
            <a:off x="1201271" y="887729"/>
            <a:ext cx="8722658" cy="859535"/>
          </a:xfrm>
          <a:prstGeom prst="rect">
            <a:avLst/>
          </a:prstGeom>
          <a:solidFill>
            <a:srgbClr val="FF99FF"/>
          </a:solidFill>
          <a:ln/>
        </p:spPr>
        <p:txBody>
          <a:bodyPr wrap="square" lIns="0" tIns="0" rIns="0" bIns="0" rtlCol="0" anchor="ctr">
            <a:normAutofit/>
          </a:bodyPr>
          <a:lstStyle/>
          <a:p>
            <a:pPr algn="ctr"/>
            <a:r>
              <a:rPr lang="en-US" sz="4000" b="1" dirty="0">
                <a:solidFill>
                  <a:prstClr val="black"/>
                </a:solidFill>
                <a:latin typeface="Garamond" panose="02020404030301010803" pitchFamily="18" charset="0"/>
              </a:rPr>
              <a:t>OBJECTIVE</a:t>
            </a:r>
          </a:p>
        </p:txBody>
      </p:sp>
      <p:sp>
        <p:nvSpPr>
          <p:cNvPr id="5" name="Shape 1"/>
          <p:cNvSpPr/>
          <p:nvPr/>
        </p:nvSpPr>
        <p:spPr>
          <a:xfrm>
            <a:off x="2346960" y="1700784"/>
            <a:ext cx="438912" cy="0"/>
          </a:xfrm>
          <a:prstGeom prst="line">
            <a:avLst/>
          </a:prstGeom>
          <a:noFill/>
          <a:ln w="25400">
            <a:solidFill>
              <a:srgbClr val="C763BD"/>
            </a:solidFill>
            <a:prstDash val="solid"/>
          </a:ln>
        </p:spPr>
        <p:txBody>
          <a:bodyPr/>
          <a:lstStyle/>
          <a:p>
            <a:endParaRPr lang="es-ES">
              <a:solidFill>
                <a:prstClr val="black"/>
              </a:solidFill>
            </a:endParaRPr>
          </a:p>
        </p:txBody>
      </p:sp>
      <p:sp>
        <p:nvSpPr>
          <p:cNvPr id="6" name="Text 2"/>
          <p:cNvSpPr/>
          <p:nvPr/>
        </p:nvSpPr>
        <p:spPr>
          <a:xfrm>
            <a:off x="3219954" y="3678822"/>
            <a:ext cx="4937760" cy="1828800"/>
          </a:xfrm>
          <a:prstGeom prst="rect">
            <a:avLst/>
          </a:prstGeom>
          <a:noFill/>
          <a:ln/>
        </p:spPr>
        <p:txBody>
          <a:bodyPr wrap="square" lIns="381" tIns="381" rIns="381" bIns="381" rtlCol="0" anchor="t">
            <a:normAutofit/>
          </a:bodyPr>
          <a:lstStyle/>
          <a:p>
            <a:endParaRPr lang="en-US" sz="1500" dirty="0">
              <a:solidFill>
                <a:prstClr val="black"/>
              </a:solidFill>
            </a:endParaRPr>
          </a:p>
        </p:txBody>
      </p:sp>
      <p:pic>
        <p:nvPicPr>
          <p:cNvPr id="7" name="Image 2" descr="/mnt/data/ppt_lower_band_clean.png"/>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8959970" y="4994699"/>
            <a:ext cx="1639019" cy="1524973"/>
          </a:xfrm>
          <a:prstGeom prst="rect">
            <a:avLst/>
          </a:prstGeom>
        </p:spPr>
      </p:pic>
      <p:sp>
        <p:nvSpPr>
          <p:cNvPr id="8" name="Shape 3"/>
          <p:cNvSpPr/>
          <p:nvPr/>
        </p:nvSpPr>
        <p:spPr>
          <a:xfrm>
            <a:off x="1908048" y="6665976"/>
            <a:ext cx="640080" cy="0"/>
          </a:xfrm>
          <a:prstGeom prst="line">
            <a:avLst/>
          </a:prstGeom>
          <a:noFill/>
          <a:ln w="12700">
            <a:solidFill>
              <a:srgbClr val="D69AD3"/>
            </a:solidFill>
            <a:prstDash val="solid"/>
          </a:ln>
        </p:spPr>
        <p:txBody>
          <a:bodyPr/>
          <a:lstStyle/>
          <a:p>
            <a:endParaRPr lang="es-ES">
              <a:solidFill>
                <a:prstClr val="black"/>
              </a:solidFill>
            </a:endParaRPr>
          </a:p>
        </p:txBody>
      </p:sp>
      <p:sp>
        <p:nvSpPr>
          <p:cNvPr id="9" name="Text 4"/>
          <p:cNvSpPr/>
          <p:nvPr/>
        </p:nvSpPr>
        <p:spPr>
          <a:xfrm>
            <a:off x="2709097" y="6367157"/>
            <a:ext cx="5448617" cy="597638"/>
          </a:xfrm>
          <a:prstGeom prst="rect">
            <a:avLst/>
          </a:prstGeom>
          <a:noFill/>
          <a:ln/>
        </p:spPr>
        <p:txBody>
          <a:bodyPr wrap="square" lIns="0" tIns="0" rIns="0" bIns="0" rtlCol="0" anchor="ctr">
            <a:normAutofit/>
          </a:bodyPr>
          <a:lstStyle/>
          <a:p>
            <a:r>
              <a:rPr lang="en-US" sz="850" dirty="0">
                <a:solidFill>
                  <a:srgbClr val="10202A"/>
                </a:solidFill>
                <a:ea typeface="Arial Narrow" pitchFamily="34" charset="-122"/>
                <a:cs typeface="Arial Narrow" pitchFamily="34" charset="-120"/>
              </a:rPr>
              <a:t>1st International Symposium “Infrastructures for Everyday Life, Social Well-being and New Metrics for Public Decision-Making”</a:t>
            </a:r>
            <a:endParaRPr lang="en-US" sz="850" dirty="0">
              <a:solidFill>
                <a:prstClr val="black"/>
              </a:solidFill>
            </a:endParaRPr>
          </a:p>
        </p:txBody>
      </p:sp>
      <p:sp>
        <p:nvSpPr>
          <p:cNvPr id="10" name="Shape 5"/>
          <p:cNvSpPr/>
          <p:nvPr/>
        </p:nvSpPr>
        <p:spPr>
          <a:xfrm>
            <a:off x="7855790" y="6665976"/>
            <a:ext cx="2377439" cy="0"/>
          </a:xfrm>
          <a:prstGeom prst="line">
            <a:avLst/>
          </a:prstGeom>
          <a:noFill/>
          <a:ln w="12700">
            <a:solidFill>
              <a:srgbClr val="D69AD3"/>
            </a:solidFill>
            <a:prstDash val="solid"/>
          </a:ln>
        </p:spPr>
        <p:txBody>
          <a:bodyPr/>
          <a:lstStyle/>
          <a:p>
            <a:endParaRPr lang="es-ES">
              <a:solidFill>
                <a:prstClr val="black"/>
              </a:solidFill>
            </a:endParaRPr>
          </a:p>
        </p:txBody>
      </p:sp>
      <p:pic>
        <p:nvPicPr>
          <p:cNvPr id="11" name="Image 2" descr="/mnt/data/ppt_lower_band_clean.png">
            <a:extLst>
              <a:ext uri="{FF2B5EF4-FFF2-40B4-BE49-F238E27FC236}">
                <a16:creationId xmlns:a16="http://schemas.microsoft.com/office/drawing/2014/main" xmlns="" id="{A84CD9AB-1F0F-AFA2-D998-BA769C2F86E9}"/>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1593012" y="5806440"/>
            <a:ext cx="4201064" cy="684938"/>
          </a:xfrm>
          <a:prstGeom prst="rect">
            <a:avLst/>
          </a:prstGeom>
        </p:spPr>
      </p:pic>
      <p:sp>
        <p:nvSpPr>
          <p:cNvPr id="14" name="Rectángulo 13"/>
          <p:cNvSpPr/>
          <p:nvPr/>
        </p:nvSpPr>
        <p:spPr>
          <a:xfrm>
            <a:off x="2505456" y="2121229"/>
            <a:ext cx="7322014" cy="3012428"/>
          </a:xfrm>
          <a:prstGeom prst="rect">
            <a:avLst/>
          </a:prstGeom>
        </p:spPr>
        <p:txBody>
          <a:bodyPr wrap="square">
            <a:spAutoFit/>
          </a:bodyPr>
          <a:lstStyle/>
          <a:p>
            <a:pPr algn="just">
              <a:lnSpc>
                <a:spcPct val="107000"/>
              </a:lnSpc>
              <a:spcAft>
                <a:spcPts val="600"/>
              </a:spcAft>
            </a:pPr>
            <a:r>
              <a:rPr lang="en-US" sz="2400" kern="100" dirty="0">
                <a:solidFill>
                  <a:prstClr val="black"/>
                </a:solidFill>
                <a:latin typeface="Garamond" panose="02020404030301010803" pitchFamily="18" charset="0"/>
                <a:ea typeface="Aptos"/>
                <a:cs typeface="Times New Roman" panose="02020603050405020304" pitchFamily="18" charset="0"/>
              </a:rPr>
              <a:t>The objective:  to examine subjectively assessed capabilities are associated with satisfaction with physical and mental health. T</a:t>
            </a:r>
          </a:p>
          <a:p>
            <a:pPr algn="just">
              <a:lnSpc>
                <a:spcPct val="107000"/>
              </a:lnSpc>
              <a:spcAft>
                <a:spcPts val="600"/>
              </a:spcAft>
            </a:pPr>
            <a:r>
              <a:rPr lang="en-US" sz="2400" kern="100" dirty="0">
                <a:solidFill>
                  <a:prstClr val="black"/>
                </a:solidFill>
                <a:latin typeface="Garamond" panose="02020404030301010803" pitchFamily="18" charset="0"/>
                <a:ea typeface="Aptos"/>
                <a:cs typeface="Times New Roman" panose="02020603050405020304" pitchFamily="18" charset="0"/>
              </a:rPr>
              <a:t>The analysis employs a hybrid metric-question derived from the WIGI CA–SWB framework </a:t>
            </a:r>
          </a:p>
          <a:p>
            <a:pPr algn="just">
              <a:lnSpc>
                <a:spcPct val="107000"/>
              </a:lnSpc>
              <a:spcAft>
                <a:spcPts val="600"/>
              </a:spcAft>
            </a:pPr>
            <a:r>
              <a:rPr lang="en-US" sz="2400" kern="100" dirty="0">
                <a:solidFill>
                  <a:prstClr val="black"/>
                </a:solidFill>
                <a:latin typeface="Garamond" panose="02020404030301010803" pitchFamily="18" charset="0"/>
                <a:ea typeface="Aptos"/>
                <a:cs typeface="Times New Roman" panose="02020603050405020304" pitchFamily="18" charset="0"/>
              </a:rPr>
              <a:t>(</a:t>
            </a:r>
            <a:r>
              <a:rPr lang="en-US" sz="2400" dirty="0">
                <a:solidFill>
                  <a:prstClr val="black"/>
                </a:solidFill>
                <a:latin typeface="Garamond" panose="02020404030301010803" pitchFamily="18" charset="0"/>
                <a:ea typeface="Calibri" panose="020F0502020204030204" pitchFamily="34" charset="0"/>
                <a:cs typeface="Times New Roman" panose="02020603050405020304" pitchFamily="18" charset="0"/>
              </a:rPr>
              <a:t>“Survey on Infrastructure for Everyday Life”, conducted as part of research project PID 2022-141305OB-100,  </a:t>
            </a:r>
            <a:r>
              <a:rPr lang="en-US" sz="2400" kern="100" dirty="0">
                <a:solidFill>
                  <a:prstClr val="black"/>
                </a:solidFill>
                <a:latin typeface="Garamond" panose="02020404030301010803" pitchFamily="18" charset="0"/>
                <a:ea typeface="Aptos"/>
                <a:cs typeface="Times New Roman" panose="02020603050405020304" pitchFamily="18" charset="0"/>
              </a:rPr>
              <a:t>P12</a:t>
            </a:r>
            <a:r>
              <a:rPr lang="en-US" kern="100" dirty="0">
                <a:solidFill>
                  <a:prstClr val="black"/>
                </a:solidFill>
                <a:latin typeface="Garamond" panose="02020404030301010803" pitchFamily="18" charset="0"/>
                <a:ea typeface="Aptos"/>
                <a:cs typeface="Times New Roman" panose="02020603050405020304" pitchFamily="18" charset="0"/>
              </a:rPr>
              <a:t>).</a:t>
            </a:r>
          </a:p>
        </p:txBody>
      </p:sp>
    </p:spTree>
    <p:extLst>
      <p:ext uri="{BB962C8B-B14F-4D97-AF65-F5344CB8AC3E}">
        <p14:creationId xmlns:p14="http://schemas.microsoft.com/office/powerpoint/2010/main" val="1338845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
            <a:ext cx="10515600" cy="694944"/>
          </a:xfrm>
          <a:solidFill>
            <a:srgbClr val="FF99FF"/>
          </a:solidFill>
        </p:spPr>
        <p:txBody>
          <a:bodyPr>
            <a:normAutofit/>
          </a:bodyPr>
          <a:lstStyle/>
          <a:p>
            <a:pPr algn="ctr"/>
            <a:r>
              <a:rPr lang="en-US" b="1" dirty="0">
                <a:solidFill>
                  <a:prstClr val="black"/>
                </a:solidFill>
                <a:latin typeface="Times New Roman" panose="02020603050405020304" pitchFamily="18" charset="0"/>
                <a:ea typeface="Aptos"/>
              </a:rPr>
              <a:t> </a:t>
            </a:r>
            <a:r>
              <a:rPr lang="en-US" b="1" dirty="0" smtClean="0">
                <a:solidFill>
                  <a:prstClr val="black"/>
                </a:solidFill>
                <a:latin typeface="Times New Roman" panose="02020603050405020304" pitchFamily="18" charset="0"/>
                <a:ea typeface="Aptos"/>
              </a:rPr>
              <a:t>5. </a:t>
            </a:r>
            <a:r>
              <a:rPr lang="en-US" b="1" dirty="0" smtClean="0">
                <a:solidFill>
                  <a:prstClr val="black"/>
                </a:solidFill>
                <a:latin typeface="Garamond" panose="02020404030301010803" pitchFamily="18" charset="0"/>
                <a:ea typeface="Aptos"/>
              </a:rPr>
              <a:t>CONCLUSIONS</a:t>
            </a:r>
            <a:endParaRPr lang="es-ES" dirty="0">
              <a:latin typeface="Garamond" panose="02020404030301010803" pitchFamily="18" charset="0"/>
            </a:endParaRPr>
          </a:p>
        </p:txBody>
      </p:sp>
      <p:sp>
        <p:nvSpPr>
          <p:cNvPr id="3" name="Marcador de contenido 2"/>
          <p:cNvSpPr>
            <a:spLocks noGrp="1"/>
          </p:cNvSpPr>
          <p:nvPr>
            <p:ph idx="1"/>
          </p:nvPr>
        </p:nvSpPr>
        <p:spPr>
          <a:xfrm>
            <a:off x="438912" y="914400"/>
            <a:ext cx="11612880" cy="6089904"/>
          </a:xfrm>
        </p:spPr>
        <p:txBody>
          <a:bodyPr>
            <a:noAutofit/>
          </a:bodyPr>
          <a:lstStyle/>
          <a:p>
            <a:pPr lvl="0">
              <a:lnSpc>
                <a:spcPct val="100000"/>
              </a:lnSpc>
              <a:spcBef>
                <a:spcPts val="0"/>
              </a:spcBef>
              <a:buSzPts val="1000"/>
              <a:tabLst>
                <a:tab pos="457200" algn="l"/>
              </a:tabLst>
            </a:pPr>
            <a:r>
              <a:rPr lang="en-US" sz="2400" dirty="0" smtClean="0">
                <a:latin typeface="Garamond" panose="02020404030301010803" pitchFamily="18" charset="0"/>
                <a:ea typeface="Aptos"/>
              </a:rPr>
              <a:t>Our work </a:t>
            </a:r>
            <a:r>
              <a:rPr lang="en-US" sz="2400" dirty="0">
                <a:latin typeface="Garamond" panose="02020404030301010803" pitchFamily="18" charset="0"/>
                <a:ea typeface="Aptos"/>
              </a:rPr>
              <a:t>population exhibits high levels of satisfaction with physical and mental </a:t>
            </a:r>
            <a:r>
              <a:rPr lang="en-US" sz="2400" dirty="0" smtClean="0">
                <a:latin typeface="Garamond" panose="02020404030301010803" pitchFamily="18" charset="0"/>
                <a:ea typeface="Aptos"/>
              </a:rPr>
              <a:t>health, some higher for men.</a:t>
            </a:r>
          </a:p>
          <a:p>
            <a:pPr lvl="0">
              <a:lnSpc>
                <a:spcPct val="100000"/>
              </a:lnSpc>
              <a:spcBef>
                <a:spcPts val="0"/>
              </a:spcBef>
              <a:buSzPts val="1000"/>
              <a:tabLst>
                <a:tab pos="457200" algn="l"/>
              </a:tabLst>
            </a:pPr>
            <a:r>
              <a:rPr lang="en-US" sz="2400" dirty="0" smtClean="0">
                <a:latin typeface="Garamond" panose="02020404030301010803" pitchFamily="18" charset="0"/>
                <a:ea typeface="Aptos"/>
              </a:rPr>
              <a:t>The </a:t>
            </a:r>
            <a:r>
              <a:rPr lang="en-US" sz="2400" dirty="0">
                <a:latin typeface="Garamond" panose="02020404030301010803" pitchFamily="18" charset="0"/>
                <a:ea typeface="Aptos"/>
              </a:rPr>
              <a:t>satisfaction with health is not uniformly determined across all capabilities, Relational and emotional capabilities emerge as the most influential determinants. Other factors play a significant role, though with lower intensity. </a:t>
            </a:r>
            <a:r>
              <a:rPr lang="en-US" sz="2400" dirty="0" smtClean="0">
                <a:latin typeface="Garamond" panose="02020404030301010803" pitchFamily="18" charset="0"/>
                <a:ea typeface="Aptos"/>
              </a:rPr>
              <a:t>Satisfaction </a:t>
            </a:r>
            <a:r>
              <a:rPr lang="en-US" sz="2400" dirty="0">
                <a:latin typeface="Garamond" panose="02020404030301010803" pitchFamily="18" charset="0"/>
                <a:ea typeface="Aptos"/>
              </a:rPr>
              <a:t>with household economic situation,  public transport, education, and with time devoted to domestic and care activities all exhibit positive effects.</a:t>
            </a:r>
          </a:p>
          <a:p>
            <a:pPr lvl="0">
              <a:lnSpc>
                <a:spcPct val="100000"/>
              </a:lnSpc>
              <a:spcBef>
                <a:spcPts val="0"/>
              </a:spcBef>
              <a:buSzPts val="1000"/>
              <a:tabLst>
                <a:tab pos="457200" algn="l"/>
              </a:tabLst>
            </a:pPr>
            <a:r>
              <a:rPr lang="en-US" sz="2400" dirty="0">
                <a:latin typeface="Garamond" panose="02020404030301010803" pitchFamily="18" charset="0"/>
                <a:ea typeface="Aptos"/>
              </a:rPr>
              <a:t>Leisure time does not show a significant effect once other capabilities are taken into account</a:t>
            </a:r>
            <a:r>
              <a:rPr lang="en-US" sz="2400" dirty="0" smtClean="0">
                <a:latin typeface="Garamond" panose="02020404030301010803" pitchFamily="18" charset="0"/>
                <a:ea typeface="Aptos"/>
              </a:rPr>
              <a:t>.</a:t>
            </a:r>
            <a:r>
              <a:rPr lang="en-US" sz="2400" dirty="0">
                <a:solidFill>
                  <a:prstClr val="black"/>
                </a:solidFill>
                <a:latin typeface="Garamond" panose="02020404030301010803" pitchFamily="18" charset="0"/>
                <a:ea typeface="Aptos"/>
              </a:rPr>
              <a:t> Regarding socioeconomic factors, income does not display a significant effect in the aggregate model, suggesting that health </a:t>
            </a:r>
            <a:r>
              <a:rPr lang="en-US" sz="2400" dirty="0" smtClean="0">
                <a:solidFill>
                  <a:prstClr val="black"/>
                </a:solidFill>
                <a:latin typeface="Garamond" panose="02020404030301010803" pitchFamily="18" charset="0"/>
                <a:ea typeface="Aptos"/>
              </a:rPr>
              <a:t>satisfaction </a:t>
            </a:r>
            <a:r>
              <a:rPr lang="en-US" sz="2400" dirty="0">
                <a:solidFill>
                  <a:prstClr val="black"/>
                </a:solidFill>
                <a:latin typeface="Garamond" panose="02020404030301010803" pitchFamily="18" charset="0"/>
                <a:ea typeface="Aptos"/>
              </a:rPr>
              <a:t>may depend more on perceived economic conditions than on absolute income levels. Age shows a weak positive effect, indicating a slight improvement in well-being over the life course.</a:t>
            </a:r>
            <a:endParaRPr lang="es-ES" sz="2400" dirty="0">
              <a:solidFill>
                <a:prstClr val="black"/>
              </a:solidFill>
              <a:latin typeface="Garamond" panose="02020404030301010803" pitchFamily="18" charset="0"/>
              <a:ea typeface="Aptos"/>
            </a:endParaRPr>
          </a:p>
          <a:p>
            <a:pPr>
              <a:lnSpc>
                <a:spcPct val="100000"/>
              </a:lnSpc>
              <a:spcBef>
                <a:spcPts val="0"/>
              </a:spcBef>
              <a:buSzPts val="1000"/>
              <a:buFont typeface="Wingdings" panose="05000000000000000000" pitchFamily="2" charset="2"/>
              <a:buChar char="q"/>
              <a:tabLst>
                <a:tab pos="457200" algn="l"/>
              </a:tabLst>
            </a:pPr>
            <a:r>
              <a:rPr lang="en-US" sz="2400" dirty="0" smtClean="0">
                <a:solidFill>
                  <a:prstClr val="black"/>
                </a:solidFill>
                <a:latin typeface="Garamond" panose="02020404030301010803" pitchFamily="18" charset="0"/>
                <a:ea typeface="Aptos"/>
              </a:rPr>
              <a:t>The </a:t>
            </a:r>
            <a:r>
              <a:rPr lang="en-US" sz="2400" dirty="0">
                <a:solidFill>
                  <a:prstClr val="black"/>
                </a:solidFill>
                <a:latin typeface="Garamond" panose="02020404030301010803" pitchFamily="18" charset="0"/>
                <a:ea typeface="Aptos"/>
              </a:rPr>
              <a:t>gender-disaggregated analysis confirms differ between men and women. While relational dimensions remain central in both groups, women’s health perception  is more strongly influenced by emotional factors, economic conditions, and accessibility (particularly transport). In contrast, for men, education and especially </a:t>
            </a:r>
            <a:r>
              <a:rPr lang="en-US" sz="2400" dirty="0" err="1">
                <a:solidFill>
                  <a:prstClr val="black"/>
                </a:solidFill>
                <a:latin typeface="Garamond" panose="02020404030301010803" pitchFamily="18" charset="0"/>
                <a:ea typeface="Aptos"/>
              </a:rPr>
              <a:t>labour</a:t>
            </a:r>
            <a:r>
              <a:rPr lang="en-US" sz="2400" dirty="0">
                <a:solidFill>
                  <a:prstClr val="black"/>
                </a:solidFill>
                <a:latin typeface="Garamond" panose="02020404030301010803" pitchFamily="18" charset="0"/>
                <a:ea typeface="Aptos"/>
              </a:rPr>
              <a:t> market status play a more </a:t>
            </a:r>
            <a:r>
              <a:rPr lang="en-US" sz="2400" dirty="0">
                <a:latin typeface="Garamond" panose="02020404030301010803" pitchFamily="18" charset="0"/>
              </a:rPr>
              <a:t>prominent</a:t>
            </a:r>
            <a:r>
              <a:rPr lang="en-US" sz="2400" dirty="0">
                <a:solidFill>
                  <a:prstClr val="black"/>
                </a:solidFill>
                <a:latin typeface="Garamond" panose="02020404030301010803" pitchFamily="18" charset="0"/>
                <a:ea typeface="Aptos"/>
              </a:rPr>
              <a:t> role.</a:t>
            </a:r>
            <a:endParaRPr lang="es-ES" sz="2400" dirty="0">
              <a:solidFill>
                <a:prstClr val="black"/>
              </a:solidFill>
              <a:latin typeface="Garamond" panose="02020404030301010803" pitchFamily="18" charset="0"/>
              <a:ea typeface="Aptos"/>
            </a:endParaRPr>
          </a:p>
          <a:p>
            <a:pPr lvl="0">
              <a:lnSpc>
                <a:spcPct val="100000"/>
              </a:lnSpc>
              <a:spcBef>
                <a:spcPts val="0"/>
              </a:spcBef>
              <a:buSzPts val="1000"/>
              <a:tabLst>
                <a:tab pos="457200" algn="l"/>
              </a:tabLst>
            </a:pPr>
            <a:endParaRPr lang="en-US" sz="2400" dirty="0" smtClean="0">
              <a:latin typeface="Garamond" panose="02020404030301010803" pitchFamily="18" charset="0"/>
              <a:ea typeface="Aptos"/>
            </a:endParaRPr>
          </a:p>
          <a:p>
            <a:pPr lvl="0">
              <a:lnSpc>
                <a:spcPct val="100000"/>
              </a:lnSpc>
              <a:spcBef>
                <a:spcPts val="0"/>
              </a:spcBef>
              <a:buSzPts val="1000"/>
              <a:tabLst>
                <a:tab pos="457200" algn="l"/>
              </a:tabLst>
            </a:pPr>
            <a:endParaRPr lang="es-ES" sz="2400" dirty="0">
              <a:latin typeface="Garamond" panose="02020404030301010803" pitchFamily="18" charset="0"/>
              <a:ea typeface="Aptos"/>
            </a:endParaRPr>
          </a:p>
          <a:p>
            <a:pPr lvl="0">
              <a:lnSpc>
                <a:spcPct val="100000"/>
              </a:lnSpc>
              <a:spcAft>
                <a:spcPts val="600"/>
              </a:spcAft>
              <a:buSzPts val="1000"/>
              <a:tabLst>
                <a:tab pos="457200" algn="l"/>
              </a:tabLst>
            </a:pPr>
            <a:endParaRPr lang="es-ES" sz="2600" dirty="0">
              <a:latin typeface="Times New Roman" panose="02020603050405020304" pitchFamily="18" charset="0"/>
              <a:ea typeface="Aptos"/>
            </a:endParaRPr>
          </a:p>
        </p:txBody>
      </p:sp>
    </p:spTree>
    <p:extLst>
      <p:ext uri="{BB962C8B-B14F-4D97-AF65-F5344CB8AC3E}">
        <p14:creationId xmlns:p14="http://schemas.microsoft.com/office/powerpoint/2010/main" val="822906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2318" y="347195"/>
            <a:ext cx="10515600" cy="970618"/>
          </a:xfrm>
          <a:solidFill>
            <a:srgbClr val="FF99FF"/>
          </a:solidFill>
        </p:spPr>
        <p:txBody>
          <a:bodyPr/>
          <a:lstStyle/>
          <a:p>
            <a:pPr algn="ctr"/>
            <a:r>
              <a:rPr lang="en-US" b="1" dirty="0" smtClean="0">
                <a:solidFill>
                  <a:prstClr val="black"/>
                </a:solidFill>
                <a:latin typeface="Times New Roman" panose="02020603050405020304" pitchFamily="18" charset="0"/>
                <a:ea typeface="Aptos"/>
              </a:rPr>
              <a:t>5. CONCLUSIONS</a:t>
            </a:r>
            <a:endParaRPr lang="es-ES" dirty="0"/>
          </a:p>
        </p:txBody>
      </p:sp>
      <p:sp>
        <p:nvSpPr>
          <p:cNvPr id="3" name="Marcador de contenido 2"/>
          <p:cNvSpPr>
            <a:spLocks noGrp="1"/>
          </p:cNvSpPr>
          <p:nvPr>
            <p:ph idx="1"/>
          </p:nvPr>
        </p:nvSpPr>
        <p:spPr/>
        <p:txBody>
          <a:bodyPr>
            <a:normAutofit fontScale="92500"/>
          </a:bodyPr>
          <a:lstStyle/>
          <a:p>
            <a:pPr>
              <a:lnSpc>
                <a:spcPct val="100000"/>
              </a:lnSpc>
              <a:spcAft>
                <a:spcPts val="600"/>
              </a:spcAft>
              <a:buSzPts val="1000"/>
              <a:tabLst>
                <a:tab pos="457200" algn="l"/>
              </a:tabLst>
            </a:pPr>
            <a:r>
              <a:rPr lang="en-US" sz="2600" dirty="0">
                <a:solidFill>
                  <a:prstClr val="black"/>
                </a:solidFill>
                <a:latin typeface="Garamond" panose="02020404030301010803" pitchFamily="18" charset="0"/>
                <a:ea typeface="Aptos"/>
              </a:rPr>
              <a:t>Regarding socioeconomic factors, income does not display a significant effect in the aggregate model, suggesting that </a:t>
            </a:r>
            <a:r>
              <a:rPr lang="en-US" sz="2600">
                <a:solidFill>
                  <a:prstClr val="black"/>
                </a:solidFill>
                <a:latin typeface="Garamond" panose="02020404030301010803" pitchFamily="18" charset="0"/>
                <a:ea typeface="Aptos"/>
              </a:rPr>
              <a:t>health </a:t>
            </a:r>
            <a:r>
              <a:rPr lang="en-US" sz="2600" smtClean="0">
                <a:solidFill>
                  <a:prstClr val="black"/>
                </a:solidFill>
                <a:latin typeface="Garamond" panose="02020404030301010803" pitchFamily="18" charset="0"/>
                <a:ea typeface="Aptos"/>
              </a:rPr>
              <a:t>satisfaction </a:t>
            </a:r>
            <a:r>
              <a:rPr lang="en-US" sz="2600" dirty="0">
                <a:solidFill>
                  <a:prstClr val="black"/>
                </a:solidFill>
                <a:latin typeface="Garamond" panose="02020404030301010803" pitchFamily="18" charset="0"/>
                <a:ea typeface="Aptos"/>
              </a:rPr>
              <a:t>may depend more on perceived economic conditions than on absolute income levels. Age shows a weak positive effect, indicating a slight improvement in well-being over the life course.</a:t>
            </a:r>
            <a:endParaRPr lang="es-ES" sz="2600" dirty="0">
              <a:solidFill>
                <a:prstClr val="black"/>
              </a:solidFill>
              <a:latin typeface="Garamond" panose="02020404030301010803" pitchFamily="18" charset="0"/>
              <a:ea typeface="Aptos"/>
            </a:endParaRPr>
          </a:p>
          <a:p>
            <a:pPr>
              <a:lnSpc>
                <a:spcPct val="100000"/>
              </a:lnSpc>
              <a:spcAft>
                <a:spcPts val="600"/>
              </a:spcAft>
              <a:buSzPts val="1000"/>
              <a:tabLst>
                <a:tab pos="457200" algn="l"/>
              </a:tabLst>
            </a:pPr>
            <a:endParaRPr lang="es-ES" sz="2600" dirty="0">
              <a:solidFill>
                <a:prstClr val="black"/>
              </a:solidFill>
              <a:latin typeface="Garamond" panose="02020404030301010803" pitchFamily="18" charset="0"/>
              <a:ea typeface="Aptos"/>
            </a:endParaRPr>
          </a:p>
          <a:p>
            <a:pPr>
              <a:lnSpc>
                <a:spcPct val="100000"/>
              </a:lnSpc>
              <a:spcAft>
                <a:spcPts val="600"/>
              </a:spcAft>
              <a:buSzPts val="1000"/>
              <a:tabLst>
                <a:tab pos="457200" algn="l"/>
              </a:tabLst>
            </a:pPr>
            <a:r>
              <a:rPr lang="en-US" sz="2600" dirty="0">
                <a:solidFill>
                  <a:prstClr val="black"/>
                </a:solidFill>
                <a:latin typeface="Garamond" panose="02020404030301010803" pitchFamily="18" charset="0"/>
                <a:ea typeface="Aptos"/>
              </a:rPr>
              <a:t>The gender-disaggregated analysis confirms differ between men and women. While relational dimensions remain central in both groups, women’s health perception  is more strongly influenced by emotional factors, economic conditions, and accessibility (particularly transport). In contrast, for men, education and especially </a:t>
            </a:r>
            <a:r>
              <a:rPr lang="en-US" sz="2600" dirty="0" err="1">
                <a:solidFill>
                  <a:prstClr val="black"/>
                </a:solidFill>
                <a:latin typeface="Garamond" panose="02020404030301010803" pitchFamily="18" charset="0"/>
                <a:ea typeface="Aptos"/>
              </a:rPr>
              <a:t>labour</a:t>
            </a:r>
            <a:r>
              <a:rPr lang="en-US" sz="2600" dirty="0">
                <a:solidFill>
                  <a:prstClr val="black"/>
                </a:solidFill>
                <a:latin typeface="Garamond" panose="02020404030301010803" pitchFamily="18" charset="0"/>
                <a:ea typeface="Aptos"/>
              </a:rPr>
              <a:t> market status play a more prominent role.</a:t>
            </a:r>
          </a:p>
          <a:p>
            <a:pPr lvl="0">
              <a:lnSpc>
                <a:spcPct val="100000"/>
              </a:lnSpc>
              <a:spcAft>
                <a:spcPts val="600"/>
              </a:spcAft>
            </a:pPr>
            <a:endParaRPr lang="es-ES" dirty="0"/>
          </a:p>
        </p:txBody>
      </p:sp>
    </p:spTree>
    <p:extLst>
      <p:ext uri="{BB962C8B-B14F-4D97-AF65-F5344CB8AC3E}">
        <p14:creationId xmlns:p14="http://schemas.microsoft.com/office/powerpoint/2010/main" val="3151370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38327" y="0"/>
            <a:ext cx="11005947" cy="978408"/>
          </a:xfrm>
          <a:solidFill>
            <a:srgbClr val="FF99FF"/>
          </a:solidFill>
        </p:spPr>
        <p:txBody>
          <a:bodyPr>
            <a:noAutofit/>
          </a:bodyPr>
          <a:lstStyle/>
          <a:p>
            <a:pPr algn="ctr"/>
            <a:r>
              <a:rPr lang="es-ES" sz="4000" b="1" dirty="0" smtClean="0">
                <a:latin typeface="Garamond" panose="02020404030301010803" pitchFamily="18" charset="0"/>
              </a:rPr>
              <a:t>CONCEPTUAL FRAMEWORK</a:t>
            </a:r>
            <a:endParaRPr lang="es-ES" sz="4000" b="1" dirty="0">
              <a:latin typeface="Garamond" panose="02020404030301010803" pitchFamily="18" charset="0"/>
            </a:endParaRPr>
          </a:p>
        </p:txBody>
      </p:sp>
      <p:sp>
        <p:nvSpPr>
          <p:cNvPr id="3" name="Marcador de contenido 2"/>
          <p:cNvSpPr>
            <a:spLocks noGrp="1"/>
          </p:cNvSpPr>
          <p:nvPr>
            <p:ph idx="1"/>
          </p:nvPr>
        </p:nvSpPr>
        <p:spPr>
          <a:xfrm>
            <a:off x="338327" y="978408"/>
            <a:ext cx="11005947" cy="6327648"/>
          </a:xfrm>
          <a:solidFill>
            <a:schemeClr val="accent1">
              <a:lumMod val="20000"/>
              <a:lumOff val="80000"/>
            </a:schemeClr>
          </a:solidFill>
        </p:spPr>
        <p:txBody>
          <a:bodyPr>
            <a:normAutofit fontScale="70000" lnSpcReduction="20000"/>
          </a:bodyPr>
          <a:lstStyle/>
          <a:p>
            <a:pPr lvl="0" algn="just">
              <a:lnSpc>
                <a:spcPct val="115000"/>
              </a:lnSpc>
              <a:spcAft>
                <a:spcPts val="600"/>
              </a:spcAft>
            </a:pPr>
            <a:r>
              <a:rPr lang="en-US" sz="4400" kern="100" dirty="0" smtClean="0">
                <a:latin typeface="Garamond" panose="02020404030301010803" pitchFamily="18" charset="0"/>
                <a:ea typeface="Aptos"/>
                <a:cs typeface="Times New Roman" panose="02020603050405020304" pitchFamily="18" charset="0"/>
              </a:rPr>
              <a:t>Well-being </a:t>
            </a:r>
            <a:r>
              <a:rPr lang="en-US" sz="4400" kern="100" dirty="0">
                <a:latin typeface="Garamond" panose="02020404030301010803" pitchFamily="18" charset="0"/>
                <a:ea typeface="Aptos"/>
                <a:cs typeface="Times New Roman" panose="02020603050405020304" pitchFamily="18" charset="0"/>
              </a:rPr>
              <a:t>must be understood as a relationship across three levels: </a:t>
            </a:r>
            <a:endParaRPr lang="en-US" sz="4400" kern="100" dirty="0" smtClean="0">
              <a:latin typeface="Garamond" panose="02020404030301010803" pitchFamily="18" charset="0"/>
              <a:ea typeface="Aptos"/>
              <a:cs typeface="Times New Roman" panose="02020603050405020304" pitchFamily="18" charset="0"/>
            </a:endParaRPr>
          </a:p>
          <a:p>
            <a:pPr marL="914400" lvl="2" indent="0" algn="just">
              <a:lnSpc>
                <a:spcPct val="115000"/>
              </a:lnSpc>
              <a:spcAft>
                <a:spcPts val="600"/>
              </a:spcAft>
              <a:buNone/>
            </a:pPr>
            <a:r>
              <a:rPr lang="en-US" sz="4400" kern="100" dirty="0">
                <a:latin typeface="Garamond" panose="02020404030301010803" pitchFamily="18" charset="0"/>
                <a:ea typeface="Aptos"/>
                <a:cs typeface="Times New Roman" panose="02020603050405020304" pitchFamily="18" charset="0"/>
              </a:rPr>
              <a:t> </a:t>
            </a:r>
            <a:r>
              <a:rPr lang="en-US" sz="4400" i="1" kern="100" dirty="0" smtClean="0">
                <a:latin typeface="Garamond" panose="02020404030301010803" pitchFamily="18" charset="0"/>
                <a:ea typeface="Aptos"/>
                <a:cs typeface="Times New Roman" panose="02020603050405020304" pitchFamily="18" charset="0"/>
              </a:rPr>
              <a:t>The </a:t>
            </a:r>
            <a:r>
              <a:rPr lang="en-US" sz="4400" i="1" kern="100" dirty="0">
                <a:latin typeface="Garamond" panose="02020404030301010803" pitchFamily="18" charset="0"/>
                <a:ea typeface="Aptos"/>
                <a:cs typeface="Times New Roman" panose="02020603050405020304" pitchFamily="18" charset="0"/>
              </a:rPr>
              <a:t>material conditions that sustain everyday life, </a:t>
            </a:r>
            <a:endParaRPr lang="en-US" sz="4400" i="1" kern="100" dirty="0" smtClean="0">
              <a:latin typeface="Garamond" panose="02020404030301010803" pitchFamily="18" charset="0"/>
              <a:ea typeface="Aptos"/>
              <a:cs typeface="Times New Roman" panose="02020603050405020304" pitchFamily="18" charset="0"/>
            </a:endParaRPr>
          </a:p>
          <a:p>
            <a:pPr marL="914400" lvl="2" indent="0" algn="just">
              <a:lnSpc>
                <a:spcPct val="115000"/>
              </a:lnSpc>
              <a:spcAft>
                <a:spcPts val="600"/>
              </a:spcAft>
              <a:buNone/>
            </a:pPr>
            <a:r>
              <a:rPr lang="en-US" sz="4400" i="1" kern="100" dirty="0">
                <a:latin typeface="Garamond" panose="02020404030301010803" pitchFamily="18" charset="0"/>
                <a:ea typeface="Aptos"/>
                <a:cs typeface="Times New Roman" panose="02020603050405020304" pitchFamily="18" charset="0"/>
              </a:rPr>
              <a:t> </a:t>
            </a:r>
            <a:r>
              <a:rPr lang="en-US" sz="4400" i="1" kern="100" dirty="0" smtClean="0">
                <a:latin typeface="Garamond" panose="02020404030301010803" pitchFamily="18" charset="0"/>
                <a:ea typeface="Aptos"/>
                <a:cs typeface="Times New Roman" panose="02020603050405020304" pitchFamily="18" charset="0"/>
              </a:rPr>
              <a:t>The </a:t>
            </a:r>
            <a:r>
              <a:rPr lang="en-US" sz="4400" i="1" kern="100" dirty="0">
                <a:latin typeface="Garamond" panose="02020404030301010803" pitchFamily="18" charset="0"/>
                <a:ea typeface="Aptos"/>
                <a:cs typeface="Times New Roman" panose="02020603050405020304" pitchFamily="18" charset="0"/>
              </a:rPr>
              <a:t>substantive capabilities that these conditions enable, </a:t>
            </a:r>
            <a:endParaRPr lang="en-US" sz="4400" i="1" kern="100" dirty="0" smtClean="0">
              <a:latin typeface="Garamond" panose="02020404030301010803" pitchFamily="18" charset="0"/>
              <a:ea typeface="Aptos"/>
              <a:cs typeface="Times New Roman" panose="02020603050405020304" pitchFamily="18" charset="0"/>
            </a:endParaRPr>
          </a:p>
          <a:p>
            <a:pPr marL="914400" lvl="2" indent="0" algn="just">
              <a:lnSpc>
                <a:spcPct val="115000"/>
              </a:lnSpc>
              <a:spcAft>
                <a:spcPts val="600"/>
              </a:spcAft>
              <a:buNone/>
            </a:pPr>
            <a:r>
              <a:rPr lang="en-US" sz="4400" i="1" kern="100" dirty="0">
                <a:latin typeface="Garamond" panose="02020404030301010803" pitchFamily="18" charset="0"/>
                <a:ea typeface="Aptos"/>
                <a:cs typeface="Times New Roman" panose="02020603050405020304" pitchFamily="18" charset="0"/>
              </a:rPr>
              <a:t> </a:t>
            </a:r>
            <a:r>
              <a:rPr lang="en-US" sz="4400" i="1" kern="100" dirty="0" smtClean="0">
                <a:latin typeface="Garamond" panose="02020404030301010803" pitchFamily="18" charset="0"/>
                <a:ea typeface="Aptos"/>
                <a:cs typeface="Times New Roman" panose="02020603050405020304" pitchFamily="18" charset="0"/>
              </a:rPr>
              <a:t>The </a:t>
            </a:r>
            <a:r>
              <a:rPr lang="en-US" sz="4400" i="1" kern="100" dirty="0">
                <a:latin typeface="Garamond" panose="02020404030301010803" pitchFamily="18" charset="0"/>
                <a:ea typeface="Aptos"/>
                <a:cs typeface="Times New Roman" panose="02020603050405020304" pitchFamily="18" charset="0"/>
              </a:rPr>
              <a:t>subjective evaluation individuals make regarding the extent to which such capabilities are effectively </a:t>
            </a:r>
            <a:r>
              <a:rPr lang="en-US" sz="4400" i="1" kern="100" dirty="0" err="1">
                <a:latin typeface="Garamond" panose="02020404030301010803" pitchFamily="18" charset="0"/>
                <a:ea typeface="Aptos"/>
                <a:cs typeface="Times New Roman" panose="02020603050405020304" pitchFamily="18" charset="0"/>
              </a:rPr>
              <a:t>realised</a:t>
            </a:r>
            <a:r>
              <a:rPr lang="en-US" sz="4400" i="1" kern="100" dirty="0">
                <a:latin typeface="Garamond" panose="02020404030301010803" pitchFamily="18" charset="0"/>
                <a:ea typeface="Aptos"/>
                <a:cs typeface="Times New Roman" panose="02020603050405020304" pitchFamily="18" charset="0"/>
              </a:rPr>
              <a:t> in their </a:t>
            </a:r>
            <a:endParaRPr lang="en-US" sz="4400" i="1" kern="100" dirty="0" smtClean="0">
              <a:latin typeface="Garamond" panose="02020404030301010803" pitchFamily="18" charset="0"/>
              <a:ea typeface="Aptos"/>
              <a:cs typeface="Times New Roman" panose="02020603050405020304" pitchFamily="18" charset="0"/>
            </a:endParaRPr>
          </a:p>
          <a:p>
            <a:pPr algn="just">
              <a:lnSpc>
                <a:spcPct val="115000"/>
              </a:lnSpc>
              <a:spcAft>
                <a:spcPts val="600"/>
              </a:spcAft>
            </a:pPr>
            <a:r>
              <a:rPr lang="en-US" sz="4400" kern="100" dirty="0">
                <a:latin typeface="Garamond" panose="02020404030301010803" pitchFamily="18" charset="0"/>
                <a:ea typeface="Aptos"/>
                <a:cs typeface="Times New Roman" panose="02020603050405020304" pitchFamily="18" charset="0"/>
              </a:rPr>
              <a:t>Physical and mental health isn´t considered as a purely medical variable, nor as a simple dimension of individual satisfaction. </a:t>
            </a:r>
          </a:p>
          <a:p>
            <a:pPr lvl="0" algn="just">
              <a:lnSpc>
                <a:spcPct val="115000"/>
              </a:lnSpc>
              <a:spcAft>
                <a:spcPts val="600"/>
              </a:spcAft>
            </a:pPr>
            <a:r>
              <a:rPr lang="en-US" sz="4400" kern="100" dirty="0">
                <a:latin typeface="Garamond" panose="02020404030301010803" pitchFamily="18" charset="0"/>
                <a:ea typeface="Aptos"/>
                <a:cs typeface="Times New Roman" panose="02020603050405020304" pitchFamily="18" charset="0"/>
              </a:rPr>
              <a:t>Neither does it seek to demonstrate that infrastructures directly determine physical and mental health outcomes. </a:t>
            </a:r>
          </a:p>
          <a:p>
            <a:pPr algn="just">
              <a:spcBef>
                <a:spcPct val="0"/>
              </a:spcBef>
            </a:pPr>
            <a:r>
              <a:rPr lang="en-US" sz="4400" kern="100" dirty="0">
                <a:latin typeface="Garamond" panose="02020404030301010803" pitchFamily="18" charset="0"/>
                <a:ea typeface="Aptos"/>
                <a:cs typeface="Times New Roman" panose="02020603050405020304" pitchFamily="18" charset="0"/>
              </a:rPr>
              <a:t> Mental and physical health, conceptualized as a catalytic capability within the WIGI Capability–Subjective Well-Being (CA–SWB) framewor</a:t>
            </a:r>
            <a:r>
              <a:rPr lang="en-US" sz="4400" dirty="0">
                <a:latin typeface="Garamond" panose="02020404030301010803" pitchFamily="18" charset="0"/>
                <a:ea typeface="Aptos"/>
              </a:rPr>
              <a:t>k.</a:t>
            </a:r>
            <a:endParaRPr lang="es-ES" sz="4400" b="1" dirty="0">
              <a:latin typeface="Garamond" panose="02020404030301010803" pitchFamily="18" charset="0"/>
              <a:ea typeface="+mj-ea"/>
              <a:cs typeface="+mj-cs"/>
            </a:endParaRPr>
          </a:p>
        </p:txBody>
      </p:sp>
    </p:spTree>
    <p:extLst>
      <p:ext uri="{BB962C8B-B14F-4D97-AF65-F5344CB8AC3E}">
        <p14:creationId xmlns:p14="http://schemas.microsoft.com/office/powerpoint/2010/main" val="1515685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787400"/>
          </a:xfrm>
          <a:solidFill>
            <a:srgbClr val="FF99FF"/>
          </a:solidFill>
        </p:spPr>
        <p:txBody>
          <a:bodyPr>
            <a:normAutofit/>
          </a:bodyPr>
          <a:lstStyle/>
          <a:p>
            <a:pPr algn="ctr"/>
            <a:r>
              <a:rPr lang="es-ES" sz="4000" b="1" dirty="0" smtClean="0">
                <a:latin typeface="Garamond" panose="02020404030301010803" pitchFamily="18" charset="0"/>
              </a:rPr>
              <a:t>STRUCTURE OF THE INTERVENTION</a:t>
            </a:r>
            <a:endParaRPr lang="es-ES" sz="4000" b="1" dirty="0">
              <a:latin typeface="Garamond" panose="02020404030301010803" pitchFamily="18" charset="0"/>
            </a:endParaRPr>
          </a:p>
        </p:txBody>
      </p:sp>
      <p:sp>
        <p:nvSpPr>
          <p:cNvPr id="3" name="Marcador de contenido 2"/>
          <p:cNvSpPr>
            <a:spLocks noGrp="1"/>
          </p:cNvSpPr>
          <p:nvPr>
            <p:ph idx="1"/>
          </p:nvPr>
        </p:nvSpPr>
        <p:spPr>
          <a:xfrm>
            <a:off x="838200" y="1619250"/>
            <a:ext cx="10515600" cy="4614863"/>
          </a:xfrm>
        </p:spPr>
        <p:txBody>
          <a:bodyPr>
            <a:normAutofit/>
          </a:bodyPr>
          <a:lstStyle/>
          <a:p>
            <a:r>
              <a:rPr lang="en-US" sz="3200" b="1" dirty="0">
                <a:solidFill>
                  <a:schemeClr val="accent1"/>
                </a:solidFill>
                <a:latin typeface="Garamond" panose="02020404030301010803" pitchFamily="18" charset="0"/>
                <a:ea typeface="+mj-ea"/>
                <a:cs typeface="+mj-cs"/>
              </a:rPr>
              <a:t>LITERATURE </a:t>
            </a:r>
            <a:r>
              <a:rPr lang="en-US" sz="3200" b="1" dirty="0" smtClean="0">
                <a:solidFill>
                  <a:schemeClr val="accent1"/>
                </a:solidFill>
                <a:latin typeface="Garamond" panose="02020404030301010803" pitchFamily="18" charset="0"/>
                <a:ea typeface="+mj-ea"/>
                <a:cs typeface="+mj-cs"/>
              </a:rPr>
              <a:t>REVIEW</a:t>
            </a:r>
          </a:p>
          <a:p>
            <a:r>
              <a:rPr lang="en-US" sz="3200" b="1" dirty="0" smtClean="0">
                <a:solidFill>
                  <a:schemeClr val="accent1"/>
                </a:solidFill>
                <a:latin typeface="Garamond" panose="02020404030301010803" pitchFamily="18" charset="0"/>
                <a:ea typeface="+mj-ea"/>
                <a:cs typeface="+mj-cs"/>
              </a:rPr>
              <a:t>METHODOLOGY </a:t>
            </a:r>
            <a:r>
              <a:rPr lang="en-US" sz="3200" b="1" dirty="0">
                <a:solidFill>
                  <a:schemeClr val="accent1"/>
                </a:solidFill>
                <a:latin typeface="Garamond" panose="02020404030301010803" pitchFamily="18" charset="0"/>
                <a:ea typeface="+mj-ea"/>
                <a:cs typeface="+mj-cs"/>
              </a:rPr>
              <a:t>AND </a:t>
            </a:r>
            <a:r>
              <a:rPr lang="en-US" sz="3200" b="1" dirty="0" smtClean="0">
                <a:solidFill>
                  <a:schemeClr val="accent1"/>
                </a:solidFill>
                <a:latin typeface="Garamond" panose="02020404030301010803" pitchFamily="18" charset="0"/>
                <a:ea typeface="+mj-ea"/>
                <a:cs typeface="+mj-cs"/>
              </a:rPr>
              <a:t>DATA</a:t>
            </a:r>
          </a:p>
          <a:p>
            <a:r>
              <a:rPr lang="en-US" sz="3200" b="1" dirty="0" smtClean="0">
                <a:solidFill>
                  <a:schemeClr val="accent1"/>
                </a:solidFill>
                <a:latin typeface="Garamond" panose="02020404030301010803" pitchFamily="18" charset="0"/>
                <a:ea typeface="+mj-ea"/>
                <a:cs typeface="+mj-cs"/>
              </a:rPr>
              <a:t>DESCRIPTIVE </a:t>
            </a:r>
            <a:r>
              <a:rPr lang="en-US" sz="3200" b="1" dirty="0">
                <a:solidFill>
                  <a:schemeClr val="accent1"/>
                </a:solidFill>
                <a:latin typeface="Garamond" panose="02020404030301010803" pitchFamily="18" charset="0"/>
                <a:ea typeface="+mj-ea"/>
                <a:cs typeface="+mj-cs"/>
              </a:rPr>
              <a:t>ANALYSIS OF OBSERVED AND LATENT </a:t>
            </a:r>
            <a:r>
              <a:rPr lang="en-US" sz="3200" b="1" dirty="0" smtClean="0">
                <a:solidFill>
                  <a:schemeClr val="accent1"/>
                </a:solidFill>
                <a:latin typeface="Garamond" panose="02020404030301010803" pitchFamily="18" charset="0"/>
                <a:ea typeface="+mj-ea"/>
                <a:cs typeface="+mj-cs"/>
              </a:rPr>
              <a:t>VARIABLES</a:t>
            </a:r>
          </a:p>
          <a:p>
            <a:r>
              <a:rPr lang="en-US" sz="3200" b="1" dirty="0" smtClean="0">
                <a:solidFill>
                  <a:schemeClr val="accent1"/>
                </a:solidFill>
                <a:latin typeface="Garamond" panose="02020404030301010803" pitchFamily="18" charset="0"/>
                <a:ea typeface="+mj-ea"/>
                <a:cs typeface="+mj-cs"/>
              </a:rPr>
              <a:t>MODELS </a:t>
            </a:r>
            <a:r>
              <a:rPr lang="en-US" sz="3200" b="1" dirty="0">
                <a:solidFill>
                  <a:schemeClr val="accent1"/>
                </a:solidFill>
                <a:latin typeface="Garamond" panose="02020404030301010803" pitchFamily="18" charset="0"/>
                <a:ea typeface="+mj-ea"/>
                <a:cs typeface="+mj-cs"/>
              </a:rPr>
              <a:t>AND </a:t>
            </a:r>
            <a:r>
              <a:rPr lang="en-US" sz="3200" b="1" dirty="0" smtClean="0">
                <a:solidFill>
                  <a:schemeClr val="accent1"/>
                </a:solidFill>
                <a:latin typeface="Garamond" panose="02020404030301010803" pitchFamily="18" charset="0"/>
                <a:ea typeface="+mj-ea"/>
                <a:cs typeface="+mj-cs"/>
              </a:rPr>
              <a:t>RESULTS</a:t>
            </a:r>
            <a:endParaRPr lang="es-ES" sz="3200" b="1" dirty="0" smtClean="0">
              <a:solidFill>
                <a:schemeClr val="accent1"/>
              </a:solidFill>
              <a:latin typeface="Garamond" panose="02020404030301010803" pitchFamily="18" charset="0"/>
              <a:ea typeface="+mj-ea"/>
              <a:cs typeface="+mj-cs"/>
            </a:endParaRPr>
          </a:p>
        </p:txBody>
      </p:sp>
    </p:spTree>
    <p:extLst>
      <p:ext uri="{BB962C8B-B14F-4D97-AF65-F5344CB8AC3E}">
        <p14:creationId xmlns:p14="http://schemas.microsoft.com/office/powerpoint/2010/main" val="3757019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9551126" cy="679904"/>
          </a:xfrm>
          <a:solidFill>
            <a:srgbClr val="FF99FF"/>
          </a:solidFill>
        </p:spPr>
        <p:txBody>
          <a:bodyPr>
            <a:normAutofit fontScale="90000"/>
          </a:bodyPr>
          <a:lstStyle/>
          <a:p>
            <a:pPr algn="ctr"/>
            <a:r>
              <a:rPr lang="es-ES" b="1" dirty="0" smtClean="0">
                <a:latin typeface="Garamond" panose="02020404030301010803" pitchFamily="18" charset="0"/>
              </a:rPr>
              <a:t>1. REVIEW (</a:t>
            </a:r>
            <a:r>
              <a:rPr lang="es-ES" b="1" dirty="0" err="1" smtClean="0">
                <a:latin typeface="Garamond" panose="02020404030301010803" pitchFamily="18" charset="0"/>
              </a:rPr>
              <a:t>Gender</a:t>
            </a:r>
            <a:r>
              <a:rPr lang="es-ES" b="1" dirty="0" smtClean="0">
                <a:latin typeface="Garamond" panose="02020404030301010803" pitchFamily="18" charset="0"/>
              </a:rPr>
              <a:t> </a:t>
            </a:r>
            <a:r>
              <a:rPr lang="es-ES" b="1" dirty="0" err="1" smtClean="0">
                <a:latin typeface="Garamond" panose="02020404030301010803" pitchFamily="18" charset="0"/>
              </a:rPr>
              <a:t>perspective</a:t>
            </a:r>
            <a:r>
              <a:rPr lang="es-ES" b="1" dirty="0" smtClean="0">
                <a:latin typeface="Garamond" panose="02020404030301010803" pitchFamily="18" charset="0"/>
              </a:rPr>
              <a:t>)</a:t>
            </a:r>
            <a:endParaRPr lang="es-ES" b="1" dirty="0">
              <a:latin typeface="Garamond" panose="02020404030301010803" pitchFamily="18" charset="0"/>
            </a:endParaRPr>
          </a:p>
        </p:txBody>
      </p:sp>
      <p:pic>
        <p:nvPicPr>
          <p:cNvPr id="6" name="Marcador de contenido 5"/>
          <p:cNvPicPr>
            <a:picLocks noGrp="1" noChangeAspect="1"/>
          </p:cNvPicPr>
          <p:nvPr>
            <p:ph idx="1"/>
          </p:nvPr>
        </p:nvPicPr>
        <p:blipFill>
          <a:blip r:embed="rId2"/>
          <a:stretch>
            <a:fillRect/>
          </a:stretch>
        </p:blipFill>
        <p:spPr>
          <a:xfrm>
            <a:off x="816039" y="1748118"/>
            <a:ext cx="9807137" cy="4894729"/>
          </a:xfrm>
          <a:prstGeom prst="rect">
            <a:avLst/>
          </a:prstGeom>
        </p:spPr>
      </p:pic>
    </p:spTree>
    <p:extLst>
      <p:ext uri="{BB962C8B-B14F-4D97-AF65-F5344CB8AC3E}">
        <p14:creationId xmlns:p14="http://schemas.microsoft.com/office/powerpoint/2010/main" val="784126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930275"/>
          </a:xfrm>
          <a:solidFill>
            <a:srgbClr val="FF99FF"/>
          </a:solidFill>
        </p:spPr>
        <p:txBody>
          <a:bodyPr/>
          <a:lstStyle/>
          <a:p>
            <a:pPr algn="ctr"/>
            <a:r>
              <a:rPr lang="es-ES" sz="4000" b="1" dirty="0">
                <a:solidFill>
                  <a:prstClr val="black"/>
                </a:solidFill>
                <a:latin typeface="Garamond" panose="02020404030301010803" pitchFamily="18" charset="0"/>
              </a:rPr>
              <a:t>1. </a:t>
            </a:r>
            <a:r>
              <a:rPr lang="es-ES" sz="4000" b="1" dirty="0" smtClean="0">
                <a:solidFill>
                  <a:prstClr val="black"/>
                </a:solidFill>
                <a:latin typeface="Garamond" panose="02020404030301010803" pitchFamily="18" charset="0"/>
              </a:rPr>
              <a:t>REVIEW</a:t>
            </a:r>
            <a:r>
              <a:rPr lang="es-ES" sz="4000" b="1" dirty="0">
                <a:solidFill>
                  <a:prstClr val="black"/>
                </a:solidFill>
                <a:latin typeface="Garamond" panose="02020404030301010803" pitchFamily="18" charset="0"/>
              </a:rPr>
              <a:t>(</a:t>
            </a:r>
            <a:r>
              <a:rPr lang="es-ES" sz="4000" b="1" dirty="0" err="1">
                <a:solidFill>
                  <a:prstClr val="black"/>
                </a:solidFill>
                <a:latin typeface="Garamond" panose="02020404030301010803" pitchFamily="18" charset="0"/>
              </a:rPr>
              <a:t>Gender</a:t>
            </a:r>
            <a:r>
              <a:rPr lang="es-ES" sz="4000" b="1" dirty="0">
                <a:solidFill>
                  <a:prstClr val="black"/>
                </a:solidFill>
                <a:latin typeface="Garamond" panose="02020404030301010803" pitchFamily="18" charset="0"/>
              </a:rPr>
              <a:t> </a:t>
            </a:r>
            <a:r>
              <a:rPr lang="es-ES" sz="4000" b="1" dirty="0" err="1">
                <a:solidFill>
                  <a:prstClr val="black"/>
                </a:solidFill>
                <a:latin typeface="Garamond" panose="02020404030301010803" pitchFamily="18" charset="0"/>
              </a:rPr>
              <a:t>perspective</a:t>
            </a:r>
            <a:r>
              <a:rPr lang="es-ES" sz="4000" b="1" dirty="0">
                <a:solidFill>
                  <a:prstClr val="black"/>
                </a:solidFill>
                <a:latin typeface="Garamond" panose="02020404030301010803" pitchFamily="18" charset="0"/>
              </a:rPr>
              <a:t>)</a:t>
            </a:r>
            <a:endParaRPr lang="es-ES" dirty="0"/>
          </a:p>
        </p:txBody>
      </p:sp>
      <p:pic>
        <p:nvPicPr>
          <p:cNvPr id="5" name="Marcador de contenido 4"/>
          <p:cNvPicPr>
            <a:picLocks noGrp="1" noChangeAspect="1"/>
          </p:cNvPicPr>
          <p:nvPr>
            <p:ph idx="1"/>
          </p:nvPr>
        </p:nvPicPr>
        <p:blipFill>
          <a:blip r:embed="rId2"/>
          <a:stretch>
            <a:fillRect/>
          </a:stretch>
        </p:blipFill>
        <p:spPr>
          <a:xfrm>
            <a:off x="1515035" y="2133600"/>
            <a:ext cx="9959789" cy="4464424"/>
          </a:xfrm>
          <a:prstGeom prst="rect">
            <a:avLst/>
          </a:prstGeom>
        </p:spPr>
      </p:pic>
    </p:spTree>
    <p:extLst>
      <p:ext uri="{BB962C8B-B14F-4D97-AF65-F5344CB8AC3E}">
        <p14:creationId xmlns:p14="http://schemas.microsoft.com/office/powerpoint/2010/main" val="1154966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rgbClr val="FF99FF"/>
          </a:solidFill>
        </p:spPr>
        <p:txBody>
          <a:bodyPr/>
          <a:lstStyle/>
          <a:p>
            <a:pPr algn="ctr"/>
            <a:r>
              <a:rPr lang="es-ES" sz="4000" b="1" dirty="0">
                <a:solidFill>
                  <a:prstClr val="black"/>
                </a:solidFill>
                <a:latin typeface="Garamond" panose="02020404030301010803" pitchFamily="18" charset="0"/>
              </a:rPr>
              <a:t>1. REVIEW(</a:t>
            </a:r>
            <a:r>
              <a:rPr lang="es-ES" sz="4000" b="1" dirty="0" err="1">
                <a:solidFill>
                  <a:prstClr val="black"/>
                </a:solidFill>
                <a:latin typeface="Garamond" panose="02020404030301010803" pitchFamily="18" charset="0"/>
              </a:rPr>
              <a:t>Gender</a:t>
            </a:r>
            <a:r>
              <a:rPr lang="es-ES" sz="4000" b="1" dirty="0">
                <a:solidFill>
                  <a:prstClr val="black"/>
                </a:solidFill>
                <a:latin typeface="Garamond" panose="02020404030301010803" pitchFamily="18" charset="0"/>
              </a:rPr>
              <a:t> </a:t>
            </a:r>
            <a:r>
              <a:rPr lang="es-ES" sz="4000" b="1" dirty="0" err="1" smtClean="0">
                <a:solidFill>
                  <a:prstClr val="black"/>
                </a:solidFill>
                <a:latin typeface="Garamond" panose="02020404030301010803" pitchFamily="18" charset="0"/>
              </a:rPr>
              <a:t>perspective</a:t>
            </a:r>
            <a:r>
              <a:rPr lang="es-ES" sz="4000" b="1" dirty="0" smtClean="0">
                <a:solidFill>
                  <a:prstClr val="black"/>
                </a:solidFill>
                <a:latin typeface="Garamond" panose="02020404030301010803" pitchFamily="18" charset="0"/>
              </a:rPr>
              <a:t>)</a:t>
            </a:r>
            <a:endParaRPr lang="es-ES" dirty="0"/>
          </a:p>
        </p:txBody>
      </p:sp>
      <p:sp>
        <p:nvSpPr>
          <p:cNvPr id="3" name="Marcador de contenido 2"/>
          <p:cNvSpPr>
            <a:spLocks noGrp="1"/>
          </p:cNvSpPr>
          <p:nvPr>
            <p:ph idx="1"/>
          </p:nvPr>
        </p:nvSpPr>
        <p:spPr>
          <a:xfrm>
            <a:off x="838200" y="1843554"/>
            <a:ext cx="10515600" cy="4351338"/>
          </a:xfrm>
        </p:spPr>
        <p:txBody>
          <a:bodyPr/>
          <a:lstStyle/>
          <a:p>
            <a:pPr marL="0" indent="0">
              <a:buNone/>
            </a:pPr>
            <a:endParaRPr lang="en-US" dirty="0" smtClean="0">
              <a:latin typeface="Times New Roman" panose="02020603050405020304" pitchFamily="18" charset="0"/>
              <a:ea typeface="Aptos"/>
            </a:endParaRPr>
          </a:p>
          <a:p>
            <a:pPr marL="0" indent="0">
              <a:buNone/>
            </a:pPr>
            <a:endParaRPr lang="en-US" dirty="0">
              <a:latin typeface="Times New Roman" panose="02020603050405020304" pitchFamily="18" charset="0"/>
              <a:ea typeface="Aptos"/>
            </a:endParaRPr>
          </a:p>
          <a:p>
            <a:r>
              <a:rPr lang="en-US" sz="3200" dirty="0" smtClean="0">
                <a:latin typeface="Garamond" panose="02020404030301010803" pitchFamily="18" charset="0"/>
                <a:ea typeface="Aptos"/>
              </a:rPr>
              <a:t>This is a relevant </a:t>
            </a:r>
            <a:r>
              <a:rPr lang="en-US" sz="3200" dirty="0">
                <a:latin typeface="Garamond" panose="02020404030301010803" pitchFamily="18" charset="0"/>
                <a:ea typeface="Aptos"/>
              </a:rPr>
              <a:t>background supporting the objective of this </a:t>
            </a:r>
            <a:r>
              <a:rPr lang="en-US" sz="3200" dirty="0" smtClean="0">
                <a:latin typeface="Garamond" panose="02020404030301010803" pitchFamily="18" charset="0"/>
                <a:ea typeface="Aptos"/>
              </a:rPr>
              <a:t>paper.</a:t>
            </a:r>
          </a:p>
          <a:p>
            <a:endParaRPr lang="en-US" sz="3200" dirty="0" smtClean="0">
              <a:latin typeface="Garamond" panose="02020404030301010803" pitchFamily="18" charset="0"/>
              <a:ea typeface="Aptos"/>
            </a:endParaRPr>
          </a:p>
          <a:p>
            <a:r>
              <a:rPr lang="en-US" sz="3200" dirty="0" smtClean="0">
                <a:latin typeface="Garamond" panose="02020404030301010803" pitchFamily="18" charset="0"/>
                <a:ea typeface="Aptos"/>
              </a:rPr>
              <a:t>The </a:t>
            </a:r>
            <a:r>
              <a:rPr lang="en-US" sz="3200" dirty="0">
                <a:latin typeface="Garamond" panose="02020404030301010803" pitchFamily="18" charset="0"/>
                <a:ea typeface="Aptos"/>
              </a:rPr>
              <a:t>present work </a:t>
            </a:r>
            <a:r>
              <a:rPr lang="en-US" sz="3200" dirty="0" smtClean="0">
                <a:latin typeface="Garamond" panose="02020404030301010803" pitchFamily="18" charset="0"/>
                <a:ea typeface="Aptos"/>
              </a:rPr>
              <a:t>try to advance. </a:t>
            </a:r>
            <a:r>
              <a:rPr lang="en-US" sz="3200" dirty="0">
                <a:latin typeface="Garamond" panose="02020404030301010803" pitchFamily="18" charset="0"/>
                <a:ea typeface="Aptos"/>
              </a:rPr>
              <a:t>Specifically, it aims to empirically assess the extent to which the </a:t>
            </a:r>
            <a:r>
              <a:rPr lang="en-US" sz="3200" b="1" dirty="0">
                <a:latin typeface="Garamond" panose="02020404030301010803" pitchFamily="18" charset="0"/>
                <a:ea typeface="Aptos"/>
              </a:rPr>
              <a:t>subjective perception of different capabilities</a:t>
            </a:r>
            <a:r>
              <a:rPr lang="en-US" sz="3200" dirty="0">
                <a:latin typeface="Garamond" panose="02020404030301010803" pitchFamily="18" charset="0"/>
                <a:ea typeface="Aptos"/>
              </a:rPr>
              <a:t> </a:t>
            </a:r>
            <a:endParaRPr lang="es-ES" sz="3200" dirty="0">
              <a:latin typeface="Garamond" panose="02020404030301010803" pitchFamily="18" charset="0"/>
            </a:endParaRPr>
          </a:p>
        </p:txBody>
      </p:sp>
    </p:spTree>
    <p:extLst>
      <p:ext uri="{BB962C8B-B14F-4D97-AF65-F5344CB8AC3E}">
        <p14:creationId xmlns:p14="http://schemas.microsoft.com/office/powerpoint/2010/main" val="1420610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4393" y="361316"/>
            <a:ext cx="10515600" cy="802640"/>
          </a:xfrm>
          <a:solidFill>
            <a:srgbClr val="FF99FF"/>
          </a:solidFill>
        </p:spPr>
        <p:txBody>
          <a:bodyPr>
            <a:normAutofit/>
          </a:bodyPr>
          <a:lstStyle/>
          <a:p>
            <a:pPr algn="ctr"/>
            <a:r>
              <a:rPr lang="es-ES" sz="4000" b="1" dirty="0" smtClean="0">
                <a:latin typeface="Garamond" panose="02020404030301010803" pitchFamily="18" charset="0"/>
              </a:rPr>
              <a:t>2. DATEBASE AND METHODOLOGY</a:t>
            </a:r>
            <a:endParaRPr lang="es-ES" sz="4000" b="1" dirty="0">
              <a:latin typeface="Garamond" panose="02020404030301010803" pitchFamily="18" charset="0"/>
            </a:endParaRPr>
          </a:p>
        </p:txBody>
      </p:sp>
      <p:sp>
        <p:nvSpPr>
          <p:cNvPr id="3" name="Marcador de texto 2"/>
          <p:cNvSpPr>
            <a:spLocks noGrp="1"/>
          </p:cNvSpPr>
          <p:nvPr>
            <p:ph type="body" idx="1"/>
          </p:nvPr>
        </p:nvSpPr>
        <p:spPr>
          <a:xfrm>
            <a:off x="839788" y="1163956"/>
            <a:ext cx="5157787" cy="630010"/>
          </a:xfrm>
        </p:spPr>
        <p:txBody>
          <a:bodyPr/>
          <a:lstStyle/>
          <a:p>
            <a:pPr algn="ctr"/>
            <a:r>
              <a:rPr lang="es-ES" dirty="0" err="1">
                <a:latin typeface="Garamond" panose="02020404030301010803" pitchFamily="18" charset="0"/>
              </a:rPr>
              <a:t>D</a:t>
            </a:r>
            <a:r>
              <a:rPr lang="es-ES" dirty="0" err="1" smtClean="0">
                <a:latin typeface="Garamond" panose="02020404030301010803" pitchFamily="18" charset="0"/>
              </a:rPr>
              <a:t>atebase</a:t>
            </a:r>
            <a:endParaRPr lang="es-ES" dirty="0">
              <a:latin typeface="Garamond" panose="02020404030301010803" pitchFamily="18" charset="0"/>
            </a:endParaRPr>
          </a:p>
        </p:txBody>
      </p:sp>
      <p:sp>
        <p:nvSpPr>
          <p:cNvPr id="4" name="Marcador de contenido 3"/>
          <p:cNvSpPr>
            <a:spLocks noGrp="1"/>
          </p:cNvSpPr>
          <p:nvPr>
            <p:ph sz="half" idx="2"/>
          </p:nvPr>
        </p:nvSpPr>
        <p:spPr>
          <a:xfrm>
            <a:off x="914400" y="1793966"/>
            <a:ext cx="5083175" cy="5064034"/>
          </a:xfrm>
          <a:solidFill>
            <a:schemeClr val="accent5">
              <a:lumMod val="20000"/>
              <a:lumOff val="80000"/>
            </a:schemeClr>
          </a:solidFill>
          <a:ln>
            <a:solidFill>
              <a:srgbClr val="FFC000"/>
            </a:solidFill>
          </a:ln>
        </p:spPr>
        <p:txBody>
          <a:bodyPr>
            <a:normAutofit fontScale="85000" lnSpcReduction="20000"/>
          </a:bodyPr>
          <a:lstStyle/>
          <a:p>
            <a:pPr algn="just">
              <a:lnSpc>
                <a:spcPct val="107000"/>
              </a:lnSpc>
              <a:spcAft>
                <a:spcPts val="600"/>
              </a:spcAft>
            </a:pPr>
            <a:r>
              <a:rPr lang="es-ES"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r>
              <a:rPr lang="en-US" dirty="0">
                <a:latin typeface="Garamond" panose="02020404030301010803" pitchFamily="18" charset="0"/>
                <a:ea typeface="Calibri" panose="020F0502020204030204" pitchFamily="34" charset="0"/>
                <a:cs typeface="Times New Roman" panose="02020603050405020304" pitchFamily="18" charset="0"/>
              </a:rPr>
              <a:t>“Survey on Infrastructure for Everyday Life”, conducted as part of research project PID 2022-141305OB-100. </a:t>
            </a:r>
            <a:endParaRPr lang="en-US" dirty="0" smtClean="0">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dirty="0" smtClean="0">
                <a:latin typeface="Garamond" panose="02020404030301010803" pitchFamily="18" charset="0"/>
                <a:ea typeface="Calibri" panose="020F0502020204030204" pitchFamily="34" charset="0"/>
                <a:cs typeface="Times New Roman" panose="02020603050405020304" pitchFamily="18" charset="0"/>
              </a:rPr>
              <a:t>The </a:t>
            </a:r>
            <a:r>
              <a:rPr lang="en-US" dirty="0">
                <a:latin typeface="Garamond" panose="02020404030301010803" pitchFamily="18" charset="0"/>
                <a:ea typeface="Calibri" panose="020F0502020204030204" pitchFamily="34" charset="0"/>
                <a:cs typeface="Times New Roman" panose="02020603050405020304" pitchFamily="18" charset="0"/>
              </a:rPr>
              <a:t>target population for this study is the general population of both sexes, aged 18 and over, residing in Spain. </a:t>
            </a:r>
            <a:endParaRPr lang="en-US" dirty="0" smtClean="0">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dirty="0" smtClean="0">
                <a:latin typeface="Garamond" panose="02020404030301010803" pitchFamily="18" charset="0"/>
                <a:ea typeface="Calibri" panose="020F0502020204030204" pitchFamily="34" charset="0"/>
                <a:cs typeface="Times New Roman" panose="02020603050405020304" pitchFamily="18" charset="0"/>
              </a:rPr>
              <a:t>The </a:t>
            </a:r>
            <a:r>
              <a:rPr lang="en-US" dirty="0">
                <a:latin typeface="Garamond" panose="02020404030301010803" pitchFamily="18" charset="0"/>
                <a:ea typeface="Calibri" panose="020F0502020204030204" pitchFamily="34" charset="0"/>
                <a:cs typeface="Times New Roman" panose="02020603050405020304" pitchFamily="18" charset="0"/>
              </a:rPr>
              <a:t>strata are formed according to the size of the municipalities’ population, divided into three categories: 5,000 inhabitants or fewer; between 5,001 and 400,000 inhabitants; and more than 400,000 inhabitants. </a:t>
            </a:r>
            <a:endParaRPr lang="es-ES" dirty="0">
              <a:effectLst/>
              <a:latin typeface="Garamond" panose="02020404030301010803" pitchFamily="18" charset="0"/>
              <a:ea typeface="Calibri" panose="020F0502020204030204" pitchFamily="34" charset="0"/>
              <a:cs typeface="Times New Roman" panose="02020603050405020304" pitchFamily="18" charset="0"/>
            </a:endParaRPr>
          </a:p>
        </p:txBody>
      </p:sp>
      <p:sp>
        <p:nvSpPr>
          <p:cNvPr id="5" name="Marcador de texto 4"/>
          <p:cNvSpPr>
            <a:spLocks noGrp="1"/>
          </p:cNvSpPr>
          <p:nvPr>
            <p:ph type="body" sz="quarter" idx="3"/>
          </p:nvPr>
        </p:nvSpPr>
        <p:spPr>
          <a:xfrm>
            <a:off x="6122193" y="1314995"/>
            <a:ext cx="5183188" cy="399302"/>
          </a:xfrm>
        </p:spPr>
        <p:txBody>
          <a:bodyPr>
            <a:normAutofit lnSpcReduction="10000"/>
          </a:bodyPr>
          <a:lstStyle/>
          <a:p>
            <a:pPr algn="ctr"/>
            <a:r>
              <a:rPr lang="es-ES" dirty="0" err="1" smtClean="0">
                <a:latin typeface="Garamond" panose="02020404030301010803" pitchFamily="18" charset="0"/>
              </a:rPr>
              <a:t>Methodology</a:t>
            </a:r>
            <a:endParaRPr lang="es-ES" dirty="0">
              <a:latin typeface="Garamond" panose="02020404030301010803" pitchFamily="18" charset="0"/>
            </a:endParaRPr>
          </a:p>
        </p:txBody>
      </p:sp>
      <p:sp>
        <p:nvSpPr>
          <p:cNvPr id="6" name="Marcador de contenido 5"/>
          <p:cNvSpPr>
            <a:spLocks noGrp="1"/>
          </p:cNvSpPr>
          <p:nvPr>
            <p:ph sz="quarter" idx="4"/>
          </p:nvPr>
        </p:nvSpPr>
        <p:spPr>
          <a:xfrm>
            <a:off x="6200502" y="1714297"/>
            <a:ext cx="5154885" cy="5060972"/>
          </a:xfrm>
          <a:solidFill>
            <a:schemeClr val="bg2"/>
          </a:solidFill>
        </p:spPr>
        <p:txBody>
          <a:bodyPr>
            <a:noAutofit/>
          </a:bodyPr>
          <a:lstStyle/>
          <a:p>
            <a:pPr algn="just">
              <a:lnSpc>
                <a:spcPct val="107000"/>
              </a:lnSpc>
              <a:spcAft>
                <a:spcPts val="600"/>
              </a:spcAft>
            </a:pPr>
            <a:r>
              <a:rPr lang="en-US" sz="2400" dirty="0">
                <a:latin typeface="Garamond" panose="02020404030301010803" pitchFamily="18" charset="0"/>
                <a:ea typeface="Calibri" panose="020F0502020204030204" pitchFamily="34" charset="0"/>
                <a:cs typeface="Times New Roman" panose="02020603050405020304" pitchFamily="18" charset="0"/>
              </a:rPr>
              <a:t>Structural equation </a:t>
            </a:r>
            <a:r>
              <a:rPr lang="en-US" sz="2400" dirty="0" smtClean="0">
                <a:latin typeface="Garamond" panose="02020404030301010803" pitchFamily="18" charset="0"/>
                <a:ea typeface="Calibri" panose="020F0502020204030204" pitchFamily="34" charset="0"/>
                <a:cs typeface="Times New Roman" panose="02020603050405020304" pitchFamily="18" charset="0"/>
              </a:rPr>
              <a:t>modelling</a:t>
            </a:r>
            <a:r>
              <a:rPr lang="en-US" sz="2400" dirty="0">
                <a:latin typeface="Garamond" panose="02020404030301010803" pitchFamily="18" charset="0"/>
                <a:ea typeface="Calibri" panose="020F0502020204030204" pitchFamily="34" charset="0"/>
                <a:cs typeface="Times New Roman" panose="02020603050405020304" pitchFamily="18" charset="0"/>
              </a:rPr>
              <a:t>:</a:t>
            </a:r>
            <a:r>
              <a:rPr lang="en-US" sz="2400" dirty="0" smtClean="0">
                <a:latin typeface="Garamond" panose="02020404030301010803" pitchFamily="18" charset="0"/>
                <a:ea typeface="Calibri" panose="020F0502020204030204" pitchFamily="34" charset="0"/>
                <a:cs typeface="Times New Roman" panose="02020603050405020304" pitchFamily="18" charset="0"/>
              </a:rPr>
              <a:t> </a:t>
            </a:r>
            <a:r>
              <a:rPr lang="en-US" sz="2400" dirty="0">
                <a:latin typeface="Garamond" panose="02020404030301010803" pitchFamily="18" charset="0"/>
                <a:ea typeface="Calibri" panose="020F0502020204030204" pitchFamily="34" charset="0"/>
                <a:cs typeface="Times New Roman" panose="02020603050405020304" pitchFamily="18" charset="0"/>
              </a:rPr>
              <a:t>multivariate statistical technique that combines multiple linear regression models with factor analysis. It enables the study of the relationship between latent variables and observed variables. It is a multivariate statistical tool that uses covariance structure analysis to test for the existence of causality between observed and latent variables</a:t>
            </a:r>
            <a:r>
              <a:rPr lang="en-US" sz="2400" dirty="0" smtClean="0">
                <a:latin typeface="Garamond" panose="02020404030301010803" pitchFamily="18" charset="0"/>
                <a:ea typeface="Calibri" panose="020F0502020204030204" pitchFamily="34" charset="0"/>
                <a:cs typeface="Times New Roman" panose="02020603050405020304" pitchFamily="18" charset="0"/>
              </a:rPr>
              <a:t>.</a:t>
            </a:r>
          </a:p>
          <a:p>
            <a:pPr algn="just">
              <a:lnSpc>
                <a:spcPct val="107000"/>
              </a:lnSpc>
              <a:spcAft>
                <a:spcPts val="600"/>
              </a:spcAft>
            </a:pPr>
            <a:r>
              <a:rPr lang="en-US" sz="2400" dirty="0">
                <a:latin typeface="Garamond" panose="02020404030301010803" pitchFamily="18" charset="0"/>
                <a:ea typeface="Calibri" panose="020F0502020204030204" pitchFamily="34" charset="0"/>
                <a:cs typeface="Times New Roman" panose="02020603050405020304" pitchFamily="18" charset="0"/>
              </a:rPr>
              <a:t>A multiple linear regression model</a:t>
            </a:r>
          </a:p>
        </p:txBody>
      </p:sp>
    </p:spTree>
    <p:extLst>
      <p:ext uri="{BB962C8B-B14F-4D97-AF65-F5344CB8AC3E}">
        <p14:creationId xmlns:p14="http://schemas.microsoft.com/office/powerpoint/2010/main" val="3201676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805307"/>
          </a:xfrm>
          <a:solidFill>
            <a:srgbClr val="FF99FF"/>
          </a:solidFill>
        </p:spPr>
        <p:txBody>
          <a:bodyPr>
            <a:normAutofit/>
          </a:bodyPr>
          <a:lstStyle/>
          <a:p>
            <a:pPr algn="ctr"/>
            <a:r>
              <a:rPr lang="es-ES" sz="4000" b="1" dirty="0" smtClean="0">
                <a:latin typeface="Garamond" panose="02020404030301010803" pitchFamily="18" charset="0"/>
              </a:rPr>
              <a:t>3.  DEPENDENT VARIABLE</a:t>
            </a:r>
            <a:endParaRPr lang="es-ES" sz="4000" b="1" dirty="0">
              <a:latin typeface="Garamond" panose="02020404030301010803" pitchFamily="18" charset="0"/>
            </a:endParaRPr>
          </a:p>
        </p:txBody>
      </p:sp>
      <p:sp>
        <p:nvSpPr>
          <p:cNvPr id="3" name="Marcador de contenido 2"/>
          <p:cNvSpPr>
            <a:spLocks noGrp="1"/>
          </p:cNvSpPr>
          <p:nvPr>
            <p:ph sz="half" idx="1"/>
          </p:nvPr>
        </p:nvSpPr>
        <p:spPr>
          <a:xfrm>
            <a:off x="838200" y="1261872"/>
            <a:ext cx="5181600" cy="5596128"/>
          </a:xfrm>
          <a:solidFill>
            <a:schemeClr val="accent1">
              <a:lumMod val="20000"/>
              <a:lumOff val="80000"/>
            </a:schemeClr>
          </a:solidFill>
        </p:spPr>
        <p:txBody>
          <a:bodyPr>
            <a:normAutofit fontScale="85000" lnSpcReduction="20000"/>
          </a:bodyPr>
          <a:lstStyle/>
          <a:p>
            <a:pPr algn="just"/>
            <a:r>
              <a:rPr lang="en-US" dirty="0" smtClean="0">
                <a:latin typeface="Garamond" panose="02020404030301010803" pitchFamily="18" charset="0"/>
                <a:ea typeface="Aptos"/>
              </a:rPr>
              <a:t>The </a:t>
            </a:r>
            <a:r>
              <a:rPr lang="en-US" dirty="0">
                <a:latin typeface="Garamond" panose="02020404030301010803" pitchFamily="18" charset="0"/>
                <a:ea typeface="Aptos"/>
              </a:rPr>
              <a:t>variable </a:t>
            </a:r>
            <a:r>
              <a:rPr lang="en-US" b="1" dirty="0">
                <a:latin typeface="Garamond" panose="02020404030301010803" pitchFamily="18" charset="0"/>
                <a:ea typeface="Aptos"/>
              </a:rPr>
              <a:t>P12N_1</a:t>
            </a:r>
            <a:r>
              <a:rPr lang="en-US" dirty="0">
                <a:latin typeface="Garamond" panose="02020404030301010803" pitchFamily="18" charset="0"/>
                <a:ea typeface="Aptos"/>
              </a:rPr>
              <a:t> measures the level of satisfaction with physical and mental health on a scale from 1 to 10, where 1 indicates very low satisfaction and 10 very high satisfaction.</a:t>
            </a:r>
          </a:p>
          <a:p>
            <a:pPr algn="just"/>
            <a:endParaRPr lang="en-US" dirty="0" smtClean="0">
              <a:latin typeface="Garamond" panose="02020404030301010803" pitchFamily="18" charset="0"/>
              <a:ea typeface="Aptos"/>
            </a:endParaRPr>
          </a:p>
          <a:p>
            <a:pPr algn="just"/>
            <a:r>
              <a:rPr lang="en-US" dirty="0" smtClean="0">
                <a:latin typeface="Garamond" panose="02020404030301010803" pitchFamily="18" charset="0"/>
                <a:ea typeface="Aptos"/>
              </a:rPr>
              <a:t> </a:t>
            </a:r>
            <a:r>
              <a:rPr lang="en-US" dirty="0">
                <a:latin typeface="Garamond" panose="02020404030301010803" pitchFamily="18" charset="0"/>
                <a:ea typeface="Aptos"/>
              </a:rPr>
              <a:t>This variable should not be interpreted as a measure of clinical health or as an indicator </a:t>
            </a:r>
            <a:r>
              <a:rPr lang="en-US" dirty="0" smtClean="0">
                <a:latin typeface="Garamond" panose="02020404030301010803" pitchFamily="18" charset="0"/>
                <a:ea typeface="Aptos"/>
              </a:rPr>
              <a:t>of </a:t>
            </a:r>
            <a:r>
              <a:rPr lang="en-US" dirty="0">
                <a:latin typeface="Garamond" panose="02020404030301010803" pitchFamily="18" charset="0"/>
                <a:ea typeface="Aptos"/>
              </a:rPr>
              <a:t>general subjective </a:t>
            </a:r>
            <a:r>
              <a:rPr lang="en-US" dirty="0" smtClean="0">
                <a:latin typeface="Garamond" panose="02020404030301010803" pitchFamily="18" charset="0"/>
                <a:ea typeface="Aptos"/>
              </a:rPr>
              <a:t>well-being</a:t>
            </a:r>
          </a:p>
          <a:p>
            <a:pPr algn="just"/>
            <a:endParaRPr lang="en-US" dirty="0">
              <a:latin typeface="Garamond" panose="02020404030301010803" pitchFamily="18" charset="0"/>
            </a:endParaRPr>
          </a:p>
          <a:p>
            <a:pPr algn="just"/>
            <a:r>
              <a:rPr lang="en-US" dirty="0">
                <a:latin typeface="Garamond" panose="02020404030301010803" pitchFamily="18" charset="0"/>
                <a:ea typeface="Aptos"/>
              </a:rPr>
              <a:t>P12 does not measure “subjective well-being” </a:t>
            </a:r>
            <a:r>
              <a:rPr lang="en-US" dirty="0" smtClean="0">
                <a:latin typeface="Garamond" panose="02020404030301010803" pitchFamily="18" charset="0"/>
                <a:ea typeface="Aptos"/>
              </a:rPr>
              <a:t>Instead</a:t>
            </a:r>
            <a:r>
              <a:rPr lang="en-US" dirty="0">
                <a:latin typeface="Garamond" panose="02020404030301010803" pitchFamily="18" charset="0"/>
                <a:ea typeface="Aptos"/>
              </a:rPr>
              <a:t>, it measures subjective satisfaction with substantive capabilities. </a:t>
            </a:r>
            <a:endParaRPr lang="en-US" dirty="0" smtClean="0">
              <a:latin typeface="Garamond" panose="02020404030301010803" pitchFamily="18" charset="0"/>
              <a:ea typeface="Aptos"/>
            </a:endParaRPr>
          </a:p>
          <a:p>
            <a:pPr algn="just"/>
            <a:r>
              <a:rPr lang="en-US" dirty="0" smtClean="0">
                <a:latin typeface="Garamond" panose="02020404030301010803" pitchFamily="18" charset="0"/>
                <a:ea typeface="Aptos"/>
              </a:rPr>
              <a:t>The </a:t>
            </a:r>
            <a:r>
              <a:rPr lang="en-US" dirty="0">
                <a:latin typeface="Garamond" panose="02020404030301010803" pitchFamily="18" charset="0"/>
                <a:ea typeface="Aptos"/>
              </a:rPr>
              <a:t>P12 variable integrates both dimensions by eliciting subjective assessments of objectively relevant </a:t>
            </a:r>
            <a:r>
              <a:rPr lang="en-US" dirty="0" smtClean="0">
                <a:latin typeface="Garamond" panose="02020404030301010803" pitchFamily="18" charset="0"/>
                <a:ea typeface="Aptos"/>
              </a:rPr>
              <a:t>capabilities.</a:t>
            </a:r>
          </a:p>
          <a:p>
            <a:endParaRPr lang="es-ES" dirty="0"/>
          </a:p>
        </p:txBody>
      </p:sp>
      <p:sp>
        <p:nvSpPr>
          <p:cNvPr id="5" name="Marcador de contenido 4"/>
          <p:cNvSpPr>
            <a:spLocks noGrp="1"/>
          </p:cNvSpPr>
          <p:nvPr>
            <p:ph sz="half" idx="2"/>
          </p:nvPr>
        </p:nvSpPr>
        <p:spPr>
          <a:xfrm>
            <a:off x="6172200" y="1261872"/>
            <a:ext cx="5181600" cy="5596128"/>
          </a:xfrm>
          <a:solidFill>
            <a:schemeClr val="accent3">
              <a:lumMod val="20000"/>
              <a:lumOff val="80000"/>
            </a:schemeClr>
          </a:solidFill>
        </p:spPr>
        <p:txBody>
          <a:bodyPr>
            <a:normAutofit fontScale="85000" lnSpcReduction="20000"/>
          </a:bodyPr>
          <a:lstStyle/>
          <a:p>
            <a:pPr algn="just">
              <a:lnSpc>
                <a:spcPct val="115000"/>
              </a:lnSpc>
              <a:spcAft>
                <a:spcPts val="600"/>
              </a:spcAft>
            </a:pPr>
            <a:endParaRPr lang="en-US" kern="100" dirty="0" smtClean="0">
              <a:latin typeface="Times New Roman" panose="02020603050405020304" pitchFamily="18" charset="0"/>
              <a:ea typeface="Aptos"/>
              <a:cs typeface="Times New Roman" panose="02020603050405020304" pitchFamily="18" charset="0"/>
            </a:endParaRPr>
          </a:p>
          <a:p>
            <a:pPr algn="just">
              <a:lnSpc>
                <a:spcPct val="115000"/>
              </a:lnSpc>
              <a:spcAft>
                <a:spcPts val="600"/>
              </a:spcAft>
            </a:pPr>
            <a:r>
              <a:rPr lang="en-US" kern="100" dirty="0" smtClean="0">
                <a:latin typeface="Garamond" panose="02020404030301010803" pitchFamily="18" charset="0"/>
                <a:ea typeface="Aptos"/>
                <a:cs typeface="Times New Roman" panose="02020603050405020304" pitchFamily="18" charset="0"/>
              </a:rPr>
              <a:t>Also variables </a:t>
            </a:r>
            <a:r>
              <a:rPr lang="en-US" kern="100" dirty="0">
                <a:latin typeface="Garamond" panose="02020404030301010803" pitchFamily="18" charset="0"/>
                <a:ea typeface="Aptos"/>
                <a:cs typeface="Times New Roman" panose="02020603050405020304" pitchFamily="18" charset="0"/>
              </a:rPr>
              <a:t>P12N_2 to P12N_9 should not be understood as simple </a:t>
            </a:r>
            <a:r>
              <a:rPr lang="en-US" kern="100" dirty="0" smtClean="0">
                <a:latin typeface="Garamond" panose="02020404030301010803" pitchFamily="18" charset="0"/>
                <a:ea typeface="Aptos"/>
                <a:cs typeface="Times New Roman" panose="02020603050405020304" pitchFamily="18" charset="0"/>
              </a:rPr>
              <a:t>objective indicators</a:t>
            </a:r>
            <a:r>
              <a:rPr lang="en-US" kern="100" dirty="0">
                <a:latin typeface="Garamond" panose="02020404030301010803" pitchFamily="18" charset="0"/>
                <a:ea typeface="Aptos"/>
                <a:cs typeface="Times New Roman" panose="02020603050405020304" pitchFamily="18" charset="0"/>
              </a:rPr>
              <a:t>, but as subjective evaluations of capabilities associated with social relationships, education, caregiving, employment, economic situation, mobility, leisure time, and emotional expression.</a:t>
            </a:r>
            <a:endParaRPr lang="es-ES" kern="100" dirty="0">
              <a:effectLst/>
              <a:latin typeface="Garamond" panose="02020404030301010803" pitchFamily="18" charset="0"/>
              <a:ea typeface="Aptos"/>
              <a:cs typeface="Times New Roman" panose="02020603050405020304" pitchFamily="18" charset="0"/>
            </a:endParaRPr>
          </a:p>
        </p:txBody>
      </p:sp>
    </p:spTree>
    <p:extLst>
      <p:ext uri="{BB962C8B-B14F-4D97-AF65-F5344CB8AC3E}">
        <p14:creationId xmlns:p14="http://schemas.microsoft.com/office/powerpoint/2010/main" val="22509949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Narrow"/>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Narrow"/>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4137</TotalTime>
  <Words>1937</Words>
  <Application>Microsoft Office PowerPoint</Application>
  <PresentationFormat>Panorámica</PresentationFormat>
  <Paragraphs>156</Paragraphs>
  <Slides>21</Slides>
  <Notes>2</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21</vt:i4>
      </vt:variant>
    </vt:vector>
  </HeadingPairs>
  <TitlesOfParts>
    <vt:vector size="33" baseType="lpstr">
      <vt:lpstr>Aptos</vt:lpstr>
      <vt:lpstr>Arial</vt:lpstr>
      <vt:lpstr>Arial Narrow</vt:lpstr>
      <vt:lpstr>Calibri</vt:lpstr>
      <vt:lpstr>Calibri Light</vt:lpstr>
      <vt:lpstr>Courier New</vt:lpstr>
      <vt:lpstr>Garamond</vt:lpstr>
      <vt:lpstr>Symbol</vt:lpstr>
      <vt:lpstr>Times New Roman</vt:lpstr>
      <vt:lpstr>Wingdings</vt:lpstr>
      <vt:lpstr>Tema de Office</vt:lpstr>
      <vt:lpstr>Office Theme</vt:lpstr>
      <vt:lpstr>Presentación de PowerPoint</vt:lpstr>
      <vt:lpstr>Presentación de PowerPoint</vt:lpstr>
      <vt:lpstr>CONCEPTUAL FRAMEWORK</vt:lpstr>
      <vt:lpstr>STRUCTURE OF THE INTERVENTION</vt:lpstr>
      <vt:lpstr>1. REVIEW (Gender perspective)</vt:lpstr>
      <vt:lpstr>1. REVIEW(Gender perspective)</vt:lpstr>
      <vt:lpstr>1. REVIEW(Gender perspective)</vt:lpstr>
      <vt:lpstr>2. DATEBASE AND METHODOLOGY</vt:lpstr>
      <vt:lpstr>3.  DEPENDENT VARIABLE</vt:lpstr>
      <vt:lpstr>3.DESCRIPTIVE. DEPENDENT VARIABLE</vt:lpstr>
      <vt:lpstr>3. INDEPENDENT  PERSONAL, SOCIAL AND ECONOMIC VARIABLES</vt:lpstr>
      <vt:lpstr>3. DESCRIPTIVE STATISTICS: SOME EXAMPLES</vt:lpstr>
      <vt:lpstr>3. UNOBSERVED, PERSONAL, SOCIAL AND ECONOMIC VARIABLES</vt:lpstr>
      <vt:lpstr>3. DESCRIPTIVE STATISTICS FOR LATENT VARIABLES:</vt:lpstr>
      <vt:lpstr>3. DESCRIPTIVE ACCESS AND IMPORTANCE INFRASTRUCTURE</vt:lpstr>
      <vt:lpstr>4. MODELO Y RESULTADOS. Multiple linear regression model is estimated using ordinary least squares. 3 models </vt:lpstr>
      <vt:lpstr>4. GENERAL RESULTS</vt:lpstr>
      <vt:lpstr>4. SEX RESULTS</vt:lpstr>
      <vt:lpstr> 5. CONCLUSIONS</vt:lpstr>
      <vt:lpstr> 5. CONCLUSIONS</vt:lpstr>
      <vt:lpstr>5. CONCLUSIONS</vt:lpstr>
    </vt:vector>
  </TitlesOfParts>
  <Company>EQUIPO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user</cp:lastModifiedBy>
  <cp:revision>85</cp:revision>
  <dcterms:created xsi:type="dcterms:W3CDTF">2026-05-30T07:35:22Z</dcterms:created>
  <dcterms:modified xsi:type="dcterms:W3CDTF">2026-06-11T06:44:48Z</dcterms:modified>
</cp:coreProperties>
</file>