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66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SWLS_Infrastructure_and_Well-Being_in_Spain_V4.pptx#15. Presentaci&#243;n de PowerPoint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SWLS_Infrastructure_and_Well-Being_in_Spain_V4.pptx#12. Presentaci&#243;n de PowerPoin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SWLS_Infrastructure_and_Well-Being_in_Spain_V4.pptx#13. Presentaci&#243;n de PowerPoint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SWLS_Infrastructure_and_Well-Being_in_Spain_V4.pptx#14. Presentaci&#243;n de PowerPoint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SWLS_Infrastructure_and_Well-Being_in_Spain_V4.pptx#16. Presentaci&#243;n de PowerPoint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hyperlink" Target="SWLS_Infrastructure_and_Well-Being_in_Spain_V4.pptx#17. Presentaci&#243;n de PowerPoint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SWLS_Infrastructure_and_Well-Being_in_Spain_V4.pptx#18. Presentaci&#243;n de PowerPoint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811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3C6EE05-18EA-4834-ACD8-55342DD9B5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00" y="1517879"/>
            <a:ext cx="11535070" cy="6488476"/>
          </a:xfrm>
          <a:prstGeom prst="rect">
            <a:avLst/>
          </a:prstGeom>
        </p:spPr>
      </p:pic>
      <p:sp>
        <p:nvSpPr>
          <p:cNvPr id="11" name="Flowchart: Document 10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0900" y="0"/>
            <a:ext cx="4330700" cy="4533901"/>
          </a:xfrm>
          <a:prstGeom prst="flowChartDocument">
            <a:avLst/>
          </a:prstGeom>
          <a:solidFill>
            <a:srgbClr val="5B7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BCCB64B-B734-383D-1480-7BA17A602B2A}"/>
              </a:ext>
            </a:extLst>
          </p:cNvPr>
          <p:cNvSpPr txBox="1"/>
          <p:nvPr/>
        </p:nvSpPr>
        <p:spPr>
          <a:xfrm>
            <a:off x="1117600" y="228216"/>
            <a:ext cx="3786909" cy="3161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30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Figure 1.  Path diagram of Infraestructure Gap and Satisfaction with Life Model 1 </a:t>
            </a:r>
          </a:p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30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in Spain 2024</a:t>
            </a:r>
          </a:p>
        </p:txBody>
      </p:sp>
    </p:spTree>
    <p:extLst>
      <p:ext uri="{BB962C8B-B14F-4D97-AF65-F5344CB8AC3E}">
        <p14:creationId xmlns:p14="http://schemas.microsoft.com/office/powerpoint/2010/main" val="161003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635F91-AA72-3CD5-F959-81997B146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Document 10">
            <a:extLst>
              <a:ext uri="{FF2B5EF4-FFF2-40B4-BE49-F238E27FC236}">
                <a16:creationId xmlns:a16="http://schemas.microsoft.com/office/drawing/2014/main" id="{AFC72239-9482-1775-60EC-FDCB6AC617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0900" y="0"/>
            <a:ext cx="4330700" cy="4533901"/>
          </a:xfrm>
          <a:prstGeom prst="flowChartDocument">
            <a:avLst/>
          </a:prstGeom>
          <a:solidFill>
            <a:srgbClr val="5B7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42DE2CB-A742-2105-8CA8-2D46B2D9C2DC}"/>
              </a:ext>
            </a:extLst>
          </p:cNvPr>
          <p:cNvSpPr txBox="1"/>
          <p:nvPr/>
        </p:nvSpPr>
        <p:spPr>
          <a:xfrm>
            <a:off x="736600" y="457200"/>
            <a:ext cx="2673350" cy="3399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Figure 2. </a:t>
            </a:r>
          </a:p>
          <a:p>
            <a:pPr marL="0" marR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Path diagram of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Infrastructue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Access and Satisfaction with Life Model 2 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Spain 2024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B974A48-3066-98BB-718C-986E3581F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3"/>
          <a:stretch>
            <a:fillRect/>
          </a:stretch>
        </p:blipFill>
        <p:spPr>
          <a:xfrm>
            <a:off x="3556000" y="1351781"/>
            <a:ext cx="12539124" cy="778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93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EC3D735-673E-3128-9B7B-24135DC0A8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3" b="19"/>
          <a:stretch>
            <a:fillRect/>
          </a:stretch>
        </p:blipFill>
        <p:spPr>
          <a:xfrm>
            <a:off x="2108200" y="685800"/>
            <a:ext cx="13766780" cy="829948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E259FC-BE6C-B1D8-E5E9-8376486360CD}"/>
              </a:ext>
            </a:extLst>
          </p:cNvPr>
          <p:cNvSpPr txBox="1"/>
          <p:nvPr/>
        </p:nvSpPr>
        <p:spPr>
          <a:xfrm>
            <a:off x="34758" y="111073"/>
            <a:ext cx="12496800" cy="832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3. Path diagram of </a:t>
            </a:r>
            <a:r>
              <a:rPr lang="en-US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Infrastructue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Gap and Satisfaction with Life Model 3 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s-MX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Spain 2024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3145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BE0942A-4DCB-F88B-BFA8-4D7E23B85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946007"/>
              </p:ext>
            </p:extLst>
          </p:nvPr>
        </p:nvGraphicFramePr>
        <p:xfrm>
          <a:off x="812800" y="1165225"/>
          <a:ext cx="14132877" cy="8153400"/>
        </p:xfrm>
        <a:graphic>
          <a:graphicData uri="http://schemas.openxmlformats.org/drawingml/2006/table">
            <a:tbl>
              <a:tblPr firstRow="1" firstCol="1" bandRow="1"/>
              <a:tblGrid>
                <a:gridCol w="3833222">
                  <a:extLst>
                    <a:ext uri="{9D8B030D-6E8A-4147-A177-3AD203B41FA5}">
                      <a16:colId xmlns:a16="http://schemas.microsoft.com/office/drawing/2014/main" val="2342600529"/>
                    </a:ext>
                  </a:extLst>
                </a:gridCol>
                <a:gridCol w="2643424">
                  <a:extLst>
                    <a:ext uri="{9D8B030D-6E8A-4147-A177-3AD203B41FA5}">
                      <a16:colId xmlns:a16="http://schemas.microsoft.com/office/drawing/2014/main" val="216569220"/>
                    </a:ext>
                  </a:extLst>
                </a:gridCol>
                <a:gridCol w="2238315">
                  <a:extLst>
                    <a:ext uri="{9D8B030D-6E8A-4147-A177-3AD203B41FA5}">
                      <a16:colId xmlns:a16="http://schemas.microsoft.com/office/drawing/2014/main" val="2644965833"/>
                    </a:ext>
                  </a:extLst>
                </a:gridCol>
                <a:gridCol w="2238315">
                  <a:extLst>
                    <a:ext uri="{9D8B030D-6E8A-4147-A177-3AD203B41FA5}">
                      <a16:colId xmlns:a16="http://schemas.microsoft.com/office/drawing/2014/main" val="21168491"/>
                    </a:ext>
                  </a:extLst>
                </a:gridCol>
                <a:gridCol w="1555757">
                  <a:extLst>
                    <a:ext uri="{9D8B030D-6E8A-4147-A177-3AD203B41FA5}">
                      <a16:colId xmlns:a16="http://schemas.microsoft.com/office/drawing/2014/main" val="520101079"/>
                    </a:ext>
                  </a:extLst>
                </a:gridCol>
                <a:gridCol w="1623844">
                  <a:extLst>
                    <a:ext uri="{9D8B030D-6E8A-4147-A177-3AD203B41FA5}">
                      <a16:colId xmlns:a16="http://schemas.microsoft.com/office/drawing/2014/main" val="2109871593"/>
                    </a:ext>
                  </a:extLst>
                </a:gridCol>
              </a:tblGrid>
              <a:tr h="3068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Observations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Std Dev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Minimun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Maximum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421952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07808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1,502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0.5100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0.5001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377075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1,502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50.1012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17.1045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002282"/>
                  </a:ext>
                </a:extLst>
              </a:tr>
              <a:tr h="306868">
                <a:tc>
                  <a:txBody>
                    <a:bodyPr/>
                    <a:lstStyle/>
                    <a:p>
                      <a:pPr marL="0" marR="0"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Married or cohabiting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1,495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0.5431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0.4983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258515"/>
                  </a:ext>
                </a:extLst>
              </a:tr>
              <a:tr h="306868">
                <a:tc>
                  <a:txBody>
                    <a:bodyPr/>
                    <a:lstStyle/>
                    <a:p>
                      <a:pPr marL="0" marR="0"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Has </a:t>
                      </a:r>
                      <a:r>
                        <a:rPr lang="es-MX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children</a:t>
                      </a:r>
                      <a:r>
                        <a:rPr lang="es-MX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MX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under</a:t>
                      </a:r>
                      <a:r>
                        <a:rPr lang="es-MX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1,501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0.2865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0.4523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440115"/>
                  </a:ext>
                </a:extLst>
              </a:tr>
              <a:tr h="306868">
                <a:tc>
                  <a:txBody>
                    <a:bodyPr/>
                    <a:lstStyle/>
                    <a:p>
                      <a:pPr marL="0" marR="0"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Has other dependents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1,501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0.1845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0.3881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209666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Religious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1,471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0.6179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0.4861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284219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indent="15240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Heterosexual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1,457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0.9307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0.2541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189600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095938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Secondary or less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1,499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0.1755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0.3805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888521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Upper Secondary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1,499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0.3976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0.4896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423042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Higher Education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1,499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0.4270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0.4948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4968293"/>
                  </a:ext>
                </a:extLst>
              </a:tr>
              <a:tr h="3068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Monthly Income (euros)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296962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a 1,200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1,356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0.4004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0.4902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214595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1201 a 2400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1,356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0.4403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0.4966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5944150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More than 2401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1,356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0.1593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0.3661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870026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Employment Status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402133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Student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1,501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0.0420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0.2006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8799364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Retired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1,501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0.2725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0.4454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8637817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Unemployed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1,501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0.0926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0.2900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85146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Homemaker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1,501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0.0300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0.1706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694132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Private employee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1,501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0.3411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0.4742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7488126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Public employee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1,501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0.1073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0.3095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793639"/>
                  </a:ext>
                </a:extLst>
              </a:tr>
              <a:tr h="14958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Self employed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1,501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0.1113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0.3146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24" marR="3572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056140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1403A050-824B-A52F-5711-F59976CC4ADB}"/>
              </a:ext>
            </a:extLst>
          </p:cNvPr>
          <p:cNvSpPr txBox="1"/>
          <p:nvPr/>
        </p:nvSpPr>
        <p:spPr>
          <a:xfrm>
            <a:off x="10695" y="76200"/>
            <a:ext cx="15773400" cy="933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Aft>
                <a:spcPts val="800"/>
              </a:spcAft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1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Aft>
                <a:spcPts val="800"/>
              </a:spcAft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Descriptive Statistics of the survey: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"Everyday Life Infrastructures from a Feminist Welfare Economics Perspective"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50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6C5BC5DF-3D08-AC2D-E288-AACA20FC7C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936208"/>
              </p:ext>
            </p:extLst>
          </p:nvPr>
        </p:nvGraphicFramePr>
        <p:xfrm>
          <a:off x="3327400" y="685800"/>
          <a:ext cx="12649201" cy="8674735"/>
        </p:xfrm>
        <a:graphic>
          <a:graphicData uri="http://schemas.openxmlformats.org/drawingml/2006/table">
            <a:tbl>
              <a:tblPr firstRow="1" firstCol="1" bandRow="1"/>
              <a:tblGrid>
                <a:gridCol w="6559933">
                  <a:extLst>
                    <a:ext uri="{9D8B030D-6E8A-4147-A177-3AD203B41FA5}">
                      <a16:colId xmlns:a16="http://schemas.microsoft.com/office/drawing/2014/main" val="1893399413"/>
                    </a:ext>
                  </a:extLst>
                </a:gridCol>
                <a:gridCol w="2029756">
                  <a:extLst>
                    <a:ext uri="{9D8B030D-6E8A-4147-A177-3AD203B41FA5}">
                      <a16:colId xmlns:a16="http://schemas.microsoft.com/office/drawing/2014/main" val="3150323623"/>
                    </a:ext>
                  </a:extLst>
                </a:gridCol>
                <a:gridCol w="2029756">
                  <a:extLst>
                    <a:ext uri="{9D8B030D-6E8A-4147-A177-3AD203B41FA5}">
                      <a16:colId xmlns:a16="http://schemas.microsoft.com/office/drawing/2014/main" val="1790322485"/>
                    </a:ext>
                  </a:extLst>
                </a:gridCol>
                <a:gridCol w="2029756">
                  <a:extLst>
                    <a:ext uri="{9D8B030D-6E8A-4147-A177-3AD203B41FA5}">
                      <a16:colId xmlns:a16="http://schemas.microsoft.com/office/drawing/2014/main" val="1184463795"/>
                    </a:ext>
                  </a:extLst>
                </a:gridCol>
              </a:tblGrid>
              <a:tr h="4059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Human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 Human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SWLS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60906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Model 1: Women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221984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Reliability Coefficients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282998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Cronbach    Alpha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0.533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0.729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0.872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641648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Dillon-Goldstein's rho (ρc)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0.762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0.809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0.907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001746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Dijkstra-Henseler's rho (ρA)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0.535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0.758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0.884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351958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Convegrent Validity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785868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Average Variance Extracted (AVE)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0.517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0.564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0.663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74868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Discriminant Validity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100370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Heterotrait-Monotrait (HTMT)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0.814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0.814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0.24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382112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Model 1:Men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2523223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Reliability Coefficients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565578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Cronbach    Alpha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0.560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0.726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0.876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921808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Dillon-Goldstein's rho (ρc)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0.76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0.817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0.908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8664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Dijkstra-Henseler's rho (ρA)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0.623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0.745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7167063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Convegrent Validity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622370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Average Variance Extracted (AVE)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0.519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0.573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0.667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825438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Discriminant Validity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189432"/>
                  </a:ext>
                </a:extLst>
              </a:tr>
              <a:tr h="40594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Heterotrait-Monotrait (HTMT)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0.807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0.807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0.196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493127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A1C20980-AE18-C49B-3A8B-B94892CE4C28}"/>
              </a:ext>
            </a:extLst>
          </p:cNvPr>
          <p:cNvSpPr txBox="1"/>
          <p:nvPr/>
        </p:nvSpPr>
        <p:spPr>
          <a:xfrm>
            <a:off x="355600" y="2590800"/>
            <a:ext cx="2159000" cy="386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2</a:t>
            </a: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Reliability, Convergent and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Disciminant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Validity statistics for Model 1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03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C776E68-8B7D-5B99-05F8-9F82640A7598}"/>
              </a:ext>
            </a:extLst>
          </p:cNvPr>
          <p:cNvSpPr txBox="1"/>
          <p:nvPr/>
        </p:nvSpPr>
        <p:spPr>
          <a:xfrm>
            <a:off x="203200" y="2895600"/>
            <a:ext cx="2971800" cy="2546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3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Reliability, Convergent and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Disciminant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Validity statistics for Model 2 &amp; 3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1250253B-3095-0E76-5A9D-817D30D1E7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676176"/>
              </p:ext>
            </p:extLst>
          </p:nvPr>
        </p:nvGraphicFramePr>
        <p:xfrm>
          <a:off x="3157621" y="990600"/>
          <a:ext cx="13068299" cy="7827020"/>
        </p:xfrm>
        <a:graphic>
          <a:graphicData uri="http://schemas.openxmlformats.org/drawingml/2006/table">
            <a:tbl>
              <a:tblPr firstRow="1" firstCol="1" bandRow="1"/>
              <a:tblGrid>
                <a:gridCol w="6777281">
                  <a:extLst>
                    <a:ext uri="{9D8B030D-6E8A-4147-A177-3AD203B41FA5}">
                      <a16:colId xmlns:a16="http://schemas.microsoft.com/office/drawing/2014/main" val="1352614761"/>
                    </a:ext>
                  </a:extLst>
                </a:gridCol>
                <a:gridCol w="2097006">
                  <a:extLst>
                    <a:ext uri="{9D8B030D-6E8A-4147-A177-3AD203B41FA5}">
                      <a16:colId xmlns:a16="http://schemas.microsoft.com/office/drawing/2014/main" val="3374170557"/>
                    </a:ext>
                  </a:extLst>
                </a:gridCol>
                <a:gridCol w="2097006">
                  <a:extLst>
                    <a:ext uri="{9D8B030D-6E8A-4147-A177-3AD203B41FA5}">
                      <a16:colId xmlns:a16="http://schemas.microsoft.com/office/drawing/2014/main" val="2679717311"/>
                    </a:ext>
                  </a:extLst>
                </a:gridCol>
                <a:gridCol w="2097006">
                  <a:extLst>
                    <a:ext uri="{9D8B030D-6E8A-4147-A177-3AD203B41FA5}">
                      <a16:colId xmlns:a16="http://schemas.microsoft.com/office/drawing/2014/main" val="3910999416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Human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 Human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SWLS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54488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Model 3: Moderación Model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897171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Reliability Coefficients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83986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Cronbach    Alpha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0.548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0.727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0.873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10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Dillon-Goldstein's rho (ρc)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0.765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0.818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0.908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64359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Dijkstra-Henseler's rho (ρA)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0.562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0.735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0.891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78996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082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Convegrent Validity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72672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Average Variance Extracted (AVE)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0.622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0.675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0.665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16232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Discriminant Validity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79585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Heterotrait-Monotrait (HTMT)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0.845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0.812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0.127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33258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Model 4: Gap Model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14744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Reliability Coefficients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13335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Cronbach    Alpha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0.599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0.657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0.873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93891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Dillon-Goldstein's rho (ρc)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0.650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0.769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0.908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78569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Dijkstra-Henseler's rho (ρA)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0.682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0.641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0.887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16479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Convegrent Validity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443795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Average Variance Extracted (AVE)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0.519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0.504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0.666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19654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Discriminant Validity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61200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Heterotrait-Monotrait (HTMT)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0.818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0.818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0.152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062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171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EA3D22C-94D4-A71E-09CD-C787E8F34F89}"/>
              </a:ext>
            </a:extLst>
          </p:cNvPr>
          <p:cNvSpPr txBox="1"/>
          <p:nvPr/>
        </p:nvSpPr>
        <p:spPr>
          <a:xfrm>
            <a:off x="203200" y="2590800"/>
            <a:ext cx="2819400" cy="4652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4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Structural coefficients of Models 1, 2 &amp; 3 about Satisfaction with Life explained by the Access or the Gap to the Access of Human and No Human Infrastructures in Spain 2024</a:t>
            </a:r>
            <a:endParaRPr lang="en-US" sz="2400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20508D5C-B7AD-D451-4FEE-07A0CE2E3B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949823"/>
              </p:ext>
            </p:extLst>
          </p:nvPr>
        </p:nvGraphicFramePr>
        <p:xfrm>
          <a:off x="3001211" y="669255"/>
          <a:ext cx="12806190" cy="8160327"/>
        </p:xfrm>
        <a:graphic>
          <a:graphicData uri="http://schemas.openxmlformats.org/drawingml/2006/table">
            <a:tbl>
              <a:tblPr firstRow="1" firstCol="1" bandRow="1"/>
              <a:tblGrid>
                <a:gridCol w="4253616">
                  <a:extLst>
                    <a:ext uri="{9D8B030D-6E8A-4147-A177-3AD203B41FA5}">
                      <a16:colId xmlns:a16="http://schemas.microsoft.com/office/drawing/2014/main" val="3036847628"/>
                    </a:ext>
                  </a:extLst>
                </a:gridCol>
                <a:gridCol w="2065879">
                  <a:extLst>
                    <a:ext uri="{9D8B030D-6E8A-4147-A177-3AD203B41FA5}">
                      <a16:colId xmlns:a16="http://schemas.microsoft.com/office/drawing/2014/main" val="1989975643"/>
                    </a:ext>
                  </a:extLst>
                </a:gridCol>
                <a:gridCol w="2065879">
                  <a:extLst>
                    <a:ext uri="{9D8B030D-6E8A-4147-A177-3AD203B41FA5}">
                      <a16:colId xmlns:a16="http://schemas.microsoft.com/office/drawing/2014/main" val="84165569"/>
                    </a:ext>
                  </a:extLst>
                </a:gridCol>
                <a:gridCol w="2352101">
                  <a:extLst>
                    <a:ext uri="{9D8B030D-6E8A-4147-A177-3AD203B41FA5}">
                      <a16:colId xmlns:a16="http://schemas.microsoft.com/office/drawing/2014/main" val="154392694"/>
                    </a:ext>
                  </a:extLst>
                </a:gridCol>
                <a:gridCol w="2068715">
                  <a:extLst>
                    <a:ext uri="{9D8B030D-6E8A-4147-A177-3AD203B41FA5}">
                      <a16:colId xmlns:a16="http://schemas.microsoft.com/office/drawing/2014/main" val="4197977626"/>
                    </a:ext>
                  </a:extLst>
                </a:gridCol>
              </a:tblGrid>
              <a:tr h="1605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Dependent Variable: Satisfaction with life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581523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Model 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Model 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Model 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141416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Women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Moderation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Gap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652519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Human Capital Infrastructure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0.117*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0.097*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0.093*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-0.083*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624308"/>
                  </a:ext>
                </a:extLst>
              </a:tr>
              <a:tr h="32844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 Human Capital Infrastructure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0.067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0.162***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0.135**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-0.009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3934958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Woman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0.027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0.036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46138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Interaction Human* Women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0.016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0.066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460536"/>
                  </a:ext>
                </a:extLst>
              </a:tr>
              <a:tr h="32844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Interaction Non Human* Women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-0.064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-0.072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3693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-0.165***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-0.101**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-0.122***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645670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Middle Income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0.066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0.061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0.066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167431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 Income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0.049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0.093**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0.109***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549220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Higher Education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0.158***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0.084***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0.079**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426427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Disabled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-0.217***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-0.116***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-0.11***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285645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Private Employee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0.017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0.289***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0.112**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0.117***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5473112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Public Employee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0.118**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0.268***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0.177***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0.176***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413320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Married or with partner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0.141***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0.112**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0.142***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0.151***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843920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Retired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0.206***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0.421***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0.276***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0.291***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757696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Catholic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0.063***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0.113***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0.104***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0.112***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876265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Has Dependents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-0.101***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-0.106***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806600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Self employed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0.282***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0.139***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0.131***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135977"/>
                  </a:ext>
                </a:extLst>
              </a:tr>
              <a:tr h="32844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Living in middle size location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0.077*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0.056*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375519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Madrid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0.048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894536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692904"/>
                  </a:ext>
                </a:extLst>
              </a:tr>
              <a:tr h="1605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Observations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349931"/>
                  </a:ext>
                </a:extLst>
              </a:tr>
              <a:tr h="16823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R2 adjusted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0.156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0.153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0.131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6" marR="3823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492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246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8420100"/>
          </a:xfrm>
          <a:prstGeom prst="rect">
            <a:avLst/>
          </a:prstGeom>
        </p:spPr>
      </p:pic>
      <p:sp>
        <p:nvSpPr>
          <p:cNvPr id="3" name="CuadroTexto 2">
            <a:hlinkClick r:id="rId3" action="ppaction://hlinkpres?slideindex=15&amp;slidetitle=Presentación de PowerPoint"/>
          </p:cNvPr>
          <p:cNvSpPr txBox="1"/>
          <p:nvPr/>
        </p:nvSpPr>
        <p:spPr>
          <a:xfrm>
            <a:off x="1193800" y="84582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Table 1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8191500"/>
          </a:xfrm>
          <a:prstGeom prst="rect">
            <a:avLst/>
          </a:prstGeom>
        </p:spPr>
      </p:pic>
      <p:sp>
        <p:nvSpPr>
          <p:cNvPr id="4" name="CuadroTexto 3">
            <a:hlinkClick r:id="rId3" action="ppaction://hlinkpres?slideindex=12&amp;slidetitle=Presentación de PowerPoint"/>
          </p:cNvPr>
          <p:cNvSpPr txBox="1"/>
          <p:nvPr/>
        </p:nvSpPr>
        <p:spPr>
          <a:xfrm flipH="1">
            <a:off x="1803400" y="84582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Table 2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8200"/>
            <a:ext cx="16256000" cy="9067800"/>
          </a:xfrm>
          <a:prstGeom prst="rect">
            <a:avLst/>
          </a:prstGeom>
        </p:spPr>
      </p:pic>
      <p:sp>
        <p:nvSpPr>
          <p:cNvPr id="3" name="CuadroTexto 2">
            <a:hlinkClick r:id="rId3" action="ppaction://hlinkpres?slideindex=13&amp;slidetitle=Presentación de PowerPoint"/>
          </p:cNvPr>
          <p:cNvSpPr txBox="1"/>
          <p:nvPr/>
        </p:nvSpPr>
        <p:spPr>
          <a:xfrm>
            <a:off x="1346200" y="8458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Table 3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7658100"/>
          </a:xfrm>
          <a:prstGeom prst="rect">
            <a:avLst/>
          </a:prstGeom>
        </p:spPr>
      </p:pic>
      <p:sp>
        <p:nvSpPr>
          <p:cNvPr id="3" name="CuadroTexto 2">
            <a:hlinkClick r:id="rId3" action="ppaction://hlinkpres?slideindex=14&amp;slidetitle=Presentación de PowerPoint"/>
          </p:cNvPr>
          <p:cNvSpPr txBox="1"/>
          <p:nvPr/>
        </p:nvSpPr>
        <p:spPr>
          <a:xfrm>
            <a:off x="1117600" y="80010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Table 4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043" y="35011"/>
            <a:ext cx="16256000" cy="7584989"/>
          </a:xfrm>
          <a:prstGeom prst="rect">
            <a:avLst/>
          </a:prstGeom>
        </p:spPr>
      </p:pic>
      <p:sp>
        <p:nvSpPr>
          <p:cNvPr id="3" name="CuadroTexto 2">
            <a:hlinkClick r:id="rId3" action="ppaction://hlinkpres?slideindex=16&amp;slidetitle=Presentación de PowerPoint"/>
          </p:cNvPr>
          <p:cNvSpPr txBox="1"/>
          <p:nvPr/>
        </p:nvSpPr>
        <p:spPr>
          <a:xfrm>
            <a:off x="1117600" y="77724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Table 5</a:t>
            </a:r>
            <a:endParaRPr lang="es-MX" dirty="0"/>
          </a:p>
        </p:txBody>
      </p:sp>
      <p:sp>
        <p:nvSpPr>
          <p:cNvPr id="4" name="CuadroTexto 3">
            <a:hlinkClick r:id="rId4" action="ppaction://hlinkpres?slideindex=17&amp;slidetitle=Presentación de PowerPoint"/>
          </p:cNvPr>
          <p:cNvSpPr txBox="1"/>
          <p:nvPr/>
        </p:nvSpPr>
        <p:spPr>
          <a:xfrm>
            <a:off x="4318000" y="7766222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Table 6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59"/>
            <a:ext cx="16256000" cy="7545859"/>
          </a:xfrm>
          <a:prstGeom prst="rect">
            <a:avLst/>
          </a:prstGeom>
        </p:spPr>
      </p:pic>
      <p:sp>
        <p:nvSpPr>
          <p:cNvPr id="3" name="CuadroTexto 2">
            <a:hlinkClick r:id="rId3" action="ppaction://hlinkpres?slideindex=18&amp;slidetitle=Presentación de PowerPoint"/>
          </p:cNvPr>
          <p:cNvSpPr txBox="1"/>
          <p:nvPr/>
        </p:nvSpPr>
        <p:spPr>
          <a:xfrm>
            <a:off x="1346200" y="81534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Table 7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684</Words>
  <Application>Microsoft Office PowerPoint</Application>
  <PresentationFormat>Personalizado</PresentationFormat>
  <Paragraphs>448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Claudia Maria Quintanilla Dominguez</dc:creator>
  <cp:lastModifiedBy>Edgardo Ayala</cp:lastModifiedBy>
  <cp:revision>12</cp:revision>
  <dcterms:created xsi:type="dcterms:W3CDTF">2006-08-16T00:00:00Z</dcterms:created>
  <dcterms:modified xsi:type="dcterms:W3CDTF">2026-06-09T18:49:58Z</dcterms:modified>
</cp:coreProperties>
</file>