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23"/>
  </p:notesMasterIdLst>
  <p:sldIdLst>
    <p:sldId id="300" r:id="rId2"/>
    <p:sldId id="306" r:id="rId3"/>
    <p:sldId id="307" r:id="rId4"/>
    <p:sldId id="269" r:id="rId5"/>
    <p:sldId id="266" r:id="rId6"/>
    <p:sldId id="270" r:id="rId7"/>
    <p:sldId id="275" r:id="rId8"/>
    <p:sldId id="276" r:id="rId9"/>
    <p:sldId id="304" r:id="rId10"/>
    <p:sldId id="299" r:id="rId11"/>
    <p:sldId id="294" r:id="rId12"/>
    <p:sldId id="295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30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134DC-F84B-4C50-91CC-D545AC1F04CF}" v="10" dt="2026-06-03T13:55:08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5F3E1F-44B2-4818-A8AD-8BD766A9C12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AABDD76-B82C-4EB9-9D2A-0ED1750661E2}">
      <dgm:prSet/>
      <dgm:spPr/>
      <dgm:t>
        <a:bodyPr/>
        <a:lstStyle/>
        <a:p>
          <a:r>
            <a:rPr lang="en-GB"/>
            <a:t>Looking at the system as a whole</a:t>
          </a:r>
          <a:endParaRPr lang="en-US"/>
        </a:p>
      </dgm:t>
    </dgm:pt>
    <dgm:pt modelId="{94690EBE-6729-49CB-B23D-425D5F809B6D}" type="parTrans" cxnId="{4F74AAF8-486E-4AB6-8394-A6E52DE27A2F}">
      <dgm:prSet/>
      <dgm:spPr/>
      <dgm:t>
        <a:bodyPr/>
        <a:lstStyle/>
        <a:p>
          <a:endParaRPr lang="en-US"/>
        </a:p>
      </dgm:t>
    </dgm:pt>
    <dgm:pt modelId="{E503FCCD-7491-4191-8C8A-9E5B9AC47100}" type="sibTrans" cxnId="{4F74AAF8-486E-4AB6-8394-A6E52DE27A2F}">
      <dgm:prSet/>
      <dgm:spPr/>
      <dgm:t>
        <a:bodyPr/>
        <a:lstStyle/>
        <a:p>
          <a:endParaRPr lang="en-US"/>
        </a:p>
      </dgm:t>
    </dgm:pt>
    <dgm:pt modelId="{143F4028-CBA9-4BBF-B20D-90494C7571B5}">
      <dgm:prSet/>
      <dgm:spPr/>
      <dgm:t>
        <a:bodyPr/>
        <a:lstStyle/>
        <a:p>
          <a:r>
            <a:rPr lang="en-GB"/>
            <a:t>Can people realise their rights?</a:t>
          </a:r>
          <a:endParaRPr lang="en-US"/>
        </a:p>
      </dgm:t>
    </dgm:pt>
    <dgm:pt modelId="{44257AE7-93C2-4E21-A223-65FA5908004B}" type="parTrans" cxnId="{28F26F83-673A-4548-A83B-39B1C4B03DAC}">
      <dgm:prSet/>
      <dgm:spPr/>
      <dgm:t>
        <a:bodyPr/>
        <a:lstStyle/>
        <a:p>
          <a:endParaRPr lang="en-US"/>
        </a:p>
      </dgm:t>
    </dgm:pt>
    <dgm:pt modelId="{3DFDD6FA-8264-4E26-8A93-2118C515692E}" type="sibTrans" cxnId="{28F26F83-673A-4548-A83B-39B1C4B03DAC}">
      <dgm:prSet/>
      <dgm:spPr/>
      <dgm:t>
        <a:bodyPr/>
        <a:lstStyle/>
        <a:p>
          <a:endParaRPr lang="en-US"/>
        </a:p>
      </dgm:t>
    </dgm:pt>
    <dgm:pt modelId="{92F520F9-6257-4376-B3EF-0F89CC5B0FFF}">
      <dgm:prSet/>
      <dgm:spPr/>
      <dgm:t>
        <a:bodyPr/>
        <a:lstStyle/>
        <a:p>
          <a:r>
            <a:rPr lang="en-GB"/>
            <a:t>Are services accessible, available and of good quality?</a:t>
          </a:r>
          <a:endParaRPr lang="en-US"/>
        </a:p>
      </dgm:t>
    </dgm:pt>
    <dgm:pt modelId="{F0F46C06-217A-43E2-907B-2A36BADCB716}" type="parTrans" cxnId="{56BD062C-198E-4216-AF41-2ACE0A024068}">
      <dgm:prSet/>
      <dgm:spPr/>
      <dgm:t>
        <a:bodyPr/>
        <a:lstStyle/>
        <a:p>
          <a:endParaRPr lang="en-US"/>
        </a:p>
      </dgm:t>
    </dgm:pt>
    <dgm:pt modelId="{91AC74CB-5D05-4258-B478-E740EDFABCF8}" type="sibTrans" cxnId="{56BD062C-198E-4216-AF41-2ACE0A024068}">
      <dgm:prSet/>
      <dgm:spPr/>
      <dgm:t>
        <a:bodyPr/>
        <a:lstStyle/>
        <a:p>
          <a:endParaRPr lang="en-US"/>
        </a:p>
      </dgm:t>
    </dgm:pt>
    <dgm:pt modelId="{D61480E0-97FC-4794-83A5-ED78F339860E}">
      <dgm:prSet/>
      <dgm:spPr/>
      <dgm:t>
        <a:bodyPr/>
        <a:lstStyle/>
        <a:p>
          <a:r>
            <a:rPr lang="en-GB"/>
            <a:t>Are things improving over time? Or getting worse?</a:t>
          </a:r>
          <a:endParaRPr lang="en-US"/>
        </a:p>
      </dgm:t>
    </dgm:pt>
    <dgm:pt modelId="{4C10E420-56A3-468F-A9A7-63AD50D559BF}" type="parTrans" cxnId="{4168BFCC-2CF2-43F7-A7FA-38A982AAC71E}">
      <dgm:prSet/>
      <dgm:spPr/>
      <dgm:t>
        <a:bodyPr/>
        <a:lstStyle/>
        <a:p>
          <a:endParaRPr lang="en-US"/>
        </a:p>
      </dgm:t>
    </dgm:pt>
    <dgm:pt modelId="{BE86A5E8-6284-473D-81F8-A66E9D38C6E2}" type="sibTrans" cxnId="{4168BFCC-2CF2-43F7-A7FA-38A982AAC71E}">
      <dgm:prSet/>
      <dgm:spPr/>
      <dgm:t>
        <a:bodyPr/>
        <a:lstStyle/>
        <a:p>
          <a:endParaRPr lang="en-US"/>
        </a:p>
      </dgm:t>
    </dgm:pt>
    <dgm:pt modelId="{48CF1981-4A87-4A2D-AE3D-8BE3A3704E7F}">
      <dgm:prSet/>
      <dgm:spPr/>
      <dgm:t>
        <a:bodyPr/>
        <a:lstStyle/>
        <a:p>
          <a:r>
            <a:rPr lang="en-GB"/>
            <a:t>Not about individual complaints</a:t>
          </a:r>
          <a:endParaRPr lang="en-US"/>
        </a:p>
      </dgm:t>
    </dgm:pt>
    <dgm:pt modelId="{8271F41E-4A32-4D00-A6E3-807D29C6B2DD}" type="parTrans" cxnId="{4C0E3F58-CB62-4A80-AABB-195F97664D50}">
      <dgm:prSet/>
      <dgm:spPr/>
      <dgm:t>
        <a:bodyPr/>
        <a:lstStyle/>
        <a:p>
          <a:endParaRPr lang="en-US"/>
        </a:p>
      </dgm:t>
    </dgm:pt>
    <dgm:pt modelId="{608EF89B-53C0-4044-A22F-A9DC0BD588DC}" type="sibTrans" cxnId="{4C0E3F58-CB62-4A80-AABB-195F97664D50}">
      <dgm:prSet/>
      <dgm:spPr/>
      <dgm:t>
        <a:bodyPr/>
        <a:lstStyle/>
        <a:p>
          <a:endParaRPr lang="en-US"/>
        </a:p>
      </dgm:t>
    </dgm:pt>
    <dgm:pt modelId="{236B7977-09A0-429E-8CC9-07A82A809C11}">
      <dgm:prSet/>
      <dgm:spPr/>
      <dgm:t>
        <a:bodyPr/>
        <a:lstStyle/>
        <a:p>
          <a:r>
            <a:rPr lang="en-GB"/>
            <a:t>Not about blaming services</a:t>
          </a:r>
          <a:endParaRPr lang="en-US"/>
        </a:p>
      </dgm:t>
    </dgm:pt>
    <dgm:pt modelId="{C0E77CE1-2D2E-4720-B90C-FD196F623EE3}" type="parTrans" cxnId="{9608F81E-EFFD-4EB0-A3BC-564A5AD7A4EC}">
      <dgm:prSet/>
      <dgm:spPr/>
      <dgm:t>
        <a:bodyPr/>
        <a:lstStyle/>
        <a:p>
          <a:endParaRPr lang="en-US"/>
        </a:p>
      </dgm:t>
    </dgm:pt>
    <dgm:pt modelId="{BD6DDD27-1295-4140-A8FB-F1F7E719AF76}" type="sibTrans" cxnId="{9608F81E-EFFD-4EB0-A3BC-564A5AD7A4EC}">
      <dgm:prSet/>
      <dgm:spPr/>
      <dgm:t>
        <a:bodyPr/>
        <a:lstStyle/>
        <a:p>
          <a:endParaRPr lang="en-US"/>
        </a:p>
      </dgm:t>
    </dgm:pt>
    <dgm:pt modelId="{E0BC4B4B-CCB0-4122-BA04-BC025095FBA2}" type="pres">
      <dgm:prSet presAssocID="{1C5F3E1F-44B2-4818-A8AD-8BD766A9C126}" presName="diagram" presStyleCnt="0">
        <dgm:presLayoutVars>
          <dgm:dir/>
          <dgm:resizeHandles val="exact"/>
        </dgm:presLayoutVars>
      </dgm:prSet>
      <dgm:spPr/>
    </dgm:pt>
    <dgm:pt modelId="{0CAF9556-CF35-48EB-BDA6-C856AE9FC0F5}" type="pres">
      <dgm:prSet presAssocID="{9AABDD76-B82C-4EB9-9D2A-0ED1750661E2}" presName="node" presStyleLbl="node1" presStyleIdx="0" presStyleCnt="6">
        <dgm:presLayoutVars>
          <dgm:bulletEnabled val="1"/>
        </dgm:presLayoutVars>
      </dgm:prSet>
      <dgm:spPr/>
    </dgm:pt>
    <dgm:pt modelId="{1D170DB1-013F-417E-ACD4-906360FC5428}" type="pres">
      <dgm:prSet presAssocID="{E503FCCD-7491-4191-8C8A-9E5B9AC47100}" presName="sibTrans" presStyleCnt="0"/>
      <dgm:spPr/>
    </dgm:pt>
    <dgm:pt modelId="{C6F9125D-BE5B-47DE-9451-1313A3CC4624}" type="pres">
      <dgm:prSet presAssocID="{143F4028-CBA9-4BBF-B20D-90494C7571B5}" presName="node" presStyleLbl="node1" presStyleIdx="1" presStyleCnt="6">
        <dgm:presLayoutVars>
          <dgm:bulletEnabled val="1"/>
        </dgm:presLayoutVars>
      </dgm:prSet>
      <dgm:spPr/>
    </dgm:pt>
    <dgm:pt modelId="{A6ABA7F2-F51A-423C-AD63-68E7625D817F}" type="pres">
      <dgm:prSet presAssocID="{3DFDD6FA-8264-4E26-8A93-2118C515692E}" presName="sibTrans" presStyleCnt="0"/>
      <dgm:spPr/>
    </dgm:pt>
    <dgm:pt modelId="{5E471C95-AD07-46DE-B894-270C0039964A}" type="pres">
      <dgm:prSet presAssocID="{92F520F9-6257-4376-B3EF-0F89CC5B0FFF}" presName="node" presStyleLbl="node1" presStyleIdx="2" presStyleCnt="6">
        <dgm:presLayoutVars>
          <dgm:bulletEnabled val="1"/>
        </dgm:presLayoutVars>
      </dgm:prSet>
      <dgm:spPr/>
    </dgm:pt>
    <dgm:pt modelId="{87879892-9D6A-49E9-A8C1-EC69425CAC9F}" type="pres">
      <dgm:prSet presAssocID="{91AC74CB-5D05-4258-B478-E740EDFABCF8}" presName="sibTrans" presStyleCnt="0"/>
      <dgm:spPr/>
    </dgm:pt>
    <dgm:pt modelId="{7C65BF1E-D7B1-4D53-BC35-1F7F2EF55EAD}" type="pres">
      <dgm:prSet presAssocID="{D61480E0-97FC-4794-83A5-ED78F339860E}" presName="node" presStyleLbl="node1" presStyleIdx="3" presStyleCnt="6">
        <dgm:presLayoutVars>
          <dgm:bulletEnabled val="1"/>
        </dgm:presLayoutVars>
      </dgm:prSet>
      <dgm:spPr/>
    </dgm:pt>
    <dgm:pt modelId="{1E1CE97A-741B-4A78-8D58-ECA137DAF1C2}" type="pres">
      <dgm:prSet presAssocID="{BE86A5E8-6284-473D-81F8-A66E9D38C6E2}" presName="sibTrans" presStyleCnt="0"/>
      <dgm:spPr/>
    </dgm:pt>
    <dgm:pt modelId="{C96A2E2D-B603-4DB5-8DC2-8609E82AA6B4}" type="pres">
      <dgm:prSet presAssocID="{48CF1981-4A87-4A2D-AE3D-8BE3A3704E7F}" presName="node" presStyleLbl="node1" presStyleIdx="4" presStyleCnt="6">
        <dgm:presLayoutVars>
          <dgm:bulletEnabled val="1"/>
        </dgm:presLayoutVars>
      </dgm:prSet>
      <dgm:spPr/>
    </dgm:pt>
    <dgm:pt modelId="{AC007ACB-5654-4DD7-879A-2931896ED3C1}" type="pres">
      <dgm:prSet presAssocID="{608EF89B-53C0-4044-A22F-A9DC0BD588DC}" presName="sibTrans" presStyleCnt="0"/>
      <dgm:spPr/>
    </dgm:pt>
    <dgm:pt modelId="{D4D9B9E6-9512-4F1C-B2AB-71175B07AC10}" type="pres">
      <dgm:prSet presAssocID="{236B7977-09A0-429E-8CC9-07A82A809C11}" presName="node" presStyleLbl="node1" presStyleIdx="5" presStyleCnt="6">
        <dgm:presLayoutVars>
          <dgm:bulletEnabled val="1"/>
        </dgm:presLayoutVars>
      </dgm:prSet>
      <dgm:spPr/>
    </dgm:pt>
  </dgm:ptLst>
  <dgm:cxnLst>
    <dgm:cxn modelId="{32B0EC09-24BD-450B-A6DF-03A5B922BFFC}" type="presOf" srcId="{92F520F9-6257-4376-B3EF-0F89CC5B0FFF}" destId="{5E471C95-AD07-46DE-B894-270C0039964A}" srcOrd="0" destOrd="0" presId="urn:microsoft.com/office/officeart/2005/8/layout/default"/>
    <dgm:cxn modelId="{9608F81E-EFFD-4EB0-A3BC-564A5AD7A4EC}" srcId="{1C5F3E1F-44B2-4818-A8AD-8BD766A9C126}" destId="{236B7977-09A0-429E-8CC9-07A82A809C11}" srcOrd="5" destOrd="0" parTransId="{C0E77CE1-2D2E-4720-B90C-FD196F623EE3}" sibTransId="{BD6DDD27-1295-4140-A8FB-F1F7E719AF76}"/>
    <dgm:cxn modelId="{56BD062C-198E-4216-AF41-2ACE0A024068}" srcId="{1C5F3E1F-44B2-4818-A8AD-8BD766A9C126}" destId="{92F520F9-6257-4376-B3EF-0F89CC5B0FFF}" srcOrd="2" destOrd="0" parTransId="{F0F46C06-217A-43E2-907B-2A36BADCB716}" sibTransId="{91AC74CB-5D05-4258-B478-E740EDFABCF8}"/>
    <dgm:cxn modelId="{2B53DF2E-DC6B-4FFC-8172-31C736F2B402}" type="presOf" srcId="{D61480E0-97FC-4794-83A5-ED78F339860E}" destId="{7C65BF1E-D7B1-4D53-BC35-1F7F2EF55EAD}" srcOrd="0" destOrd="0" presId="urn:microsoft.com/office/officeart/2005/8/layout/default"/>
    <dgm:cxn modelId="{0E4FE868-A184-4F60-9F7A-8AB469869929}" type="presOf" srcId="{236B7977-09A0-429E-8CC9-07A82A809C11}" destId="{D4D9B9E6-9512-4F1C-B2AB-71175B07AC10}" srcOrd="0" destOrd="0" presId="urn:microsoft.com/office/officeart/2005/8/layout/default"/>
    <dgm:cxn modelId="{B85B644A-0FD1-47BB-B568-2EFC9BAC97DE}" type="presOf" srcId="{143F4028-CBA9-4BBF-B20D-90494C7571B5}" destId="{C6F9125D-BE5B-47DE-9451-1313A3CC4624}" srcOrd="0" destOrd="0" presId="urn:microsoft.com/office/officeart/2005/8/layout/default"/>
    <dgm:cxn modelId="{4C0E3F58-CB62-4A80-AABB-195F97664D50}" srcId="{1C5F3E1F-44B2-4818-A8AD-8BD766A9C126}" destId="{48CF1981-4A87-4A2D-AE3D-8BE3A3704E7F}" srcOrd="4" destOrd="0" parTransId="{8271F41E-4A32-4D00-A6E3-807D29C6B2DD}" sibTransId="{608EF89B-53C0-4044-A22F-A9DC0BD588DC}"/>
    <dgm:cxn modelId="{1AC0647F-12F3-4A3F-B701-F7119BA5BA1A}" type="presOf" srcId="{1C5F3E1F-44B2-4818-A8AD-8BD766A9C126}" destId="{E0BC4B4B-CCB0-4122-BA04-BC025095FBA2}" srcOrd="0" destOrd="0" presId="urn:microsoft.com/office/officeart/2005/8/layout/default"/>
    <dgm:cxn modelId="{28F26F83-673A-4548-A83B-39B1C4B03DAC}" srcId="{1C5F3E1F-44B2-4818-A8AD-8BD766A9C126}" destId="{143F4028-CBA9-4BBF-B20D-90494C7571B5}" srcOrd="1" destOrd="0" parTransId="{44257AE7-93C2-4E21-A223-65FA5908004B}" sibTransId="{3DFDD6FA-8264-4E26-8A93-2118C515692E}"/>
    <dgm:cxn modelId="{6D8BEFAB-438D-4203-BB72-BD84943A1BE7}" type="presOf" srcId="{48CF1981-4A87-4A2D-AE3D-8BE3A3704E7F}" destId="{C96A2E2D-B603-4DB5-8DC2-8609E82AA6B4}" srcOrd="0" destOrd="0" presId="urn:microsoft.com/office/officeart/2005/8/layout/default"/>
    <dgm:cxn modelId="{4168BFCC-2CF2-43F7-A7FA-38A982AAC71E}" srcId="{1C5F3E1F-44B2-4818-A8AD-8BD766A9C126}" destId="{D61480E0-97FC-4794-83A5-ED78F339860E}" srcOrd="3" destOrd="0" parTransId="{4C10E420-56A3-468F-A9A7-63AD50D559BF}" sibTransId="{BE86A5E8-6284-473D-81F8-A66E9D38C6E2}"/>
    <dgm:cxn modelId="{4F74AAF8-486E-4AB6-8394-A6E52DE27A2F}" srcId="{1C5F3E1F-44B2-4818-A8AD-8BD766A9C126}" destId="{9AABDD76-B82C-4EB9-9D2A-0ED1750661E2}" srcOrd="0" destOrd="0" parTransId="{94690EBE-6729-49CB-B23D-425D5F809B6D}" sibTransId="{E503FCCD-7491-4191-8C8A-9E5B9AC47100}"/>
    <dgm:cxn modelId="{E0A595FD-9A8A-4314-BF02-BD0E7935EC23}" type="presOf" srcId="{9AABDD76-B82C-4EB9-9D2A-0ED1750661E2}" destId="{0CAF9556-CF35-48EB-BDA6-C856AE9FC0F5}" srcOrd="0" destOrd="0" presId="urn:microsoft.com/office/officeart/2005/8/layout/default"/>
    <dgm:cxn modelId="{2018E27A-12B0-4883-8533-80A4DF58E186}" type="presParOf" srcId="{E0BC4B4B-CCB0-4122-BA04-BC025095FBA2}" destId="{0CAF9556-CF35-48EB-BDA6-C856AE9FC0F5}" srcOrd="0" destOrd="0" presId="urn:microsoft.com/office/officeart/2005/8/layout/default"/>
    <dgm:cxn modelId="{AE8B4034-A697-4976-A54E-E1811FB48D54}" type="presParOf" srcId="{E0BC4B4B-CCB0-4122-BA04-BC025095FBA2}" destId="{1D170DB1-013F-417E-ACD4-906360FC5428}" srcOrd="1" destOrd="0" presId="urn:microsoft.com/office/officeart/2005/8/layout/default"/>
    <dgm:cxn modelId="{46D896DB-7E26-4871-B76F-FD7DF4860C67}" type="presParOf" srcId="{E0BC4B4B-CCB0-4122-BA04-BC025095FBA2}" destId="{C6F9125D-BE5B-47DE-9451-1313A3CC4624}" srcOrd="2" destOrd="0" presId="urn:microsoft.com/office/officeart/2005/8/layout/default"/>
    <dgm:cxn modelId="{46BFAD0F-94A6-4152-B66A-745A6755479C}" type="presParOf" srcId="{E0BC4B4B-CCB0-4122-BA04-BC025095FBA2}" destId="{A6ABA7F2-F51A-423C-AD63-68E7625D817F}" srcOrd="3" destOrd="0" presId="urn:microsoft.com/office/officeart/2005/8/layout/default"/>
    <dgm:cxn modelId="{09B8EAE3-A854-4C6E-8DB8-0B53750C65F3}" type="presParOf" srcId="{E0BC4B4B-CCB0-4122-BA04-BC025095FBA2}" destId="{5E471C95-AD07-46DE-B894-270C0039964A}" srcOrd="4" destOrd="0" presId="urn:microsoft.com/office/officeart/2005/8/layout/default"/>
    <dgm:cxn modelId="{52F9996A-4F7E-4221-A0B3-DDA6D41B3FBE}" type="presParOf" srcId="{E0BC4B4B-CCB0-4122-BA04-BC025095FBA2}" destId="{87879892-9D6A-49E9-A8C1-EC69425CAC9F}" srcOrd="5" destOrd="0" presId="urn:microsoft.com/office/officeart/2005/8/layout/default"/>
    <dgm:cxn modelId="{FEB62347-BDDA-4329-9F49-8B532F2D3020}" type="presParOf" srcId="{E0BC4B4B-CCB0-4122-BA04-BC025095FBA2}" destId="{7C65BF1E-D7B1-4D53-BC35-1F7F2EF55EAD}" srcOrd="6" destOrd="0" presId="urn:microsoft.com/office/officeart/2005/8/layout/default"/>
    <dgm:cxn modelId="{A3EC05FC-54EF-4C70-8E68-4F9B1EA58FF6}" type="presParOf" srcId="{E0BC4B4B-CCB0-4122-BA04-BC025095FBA2}" destId="{1E1CE97A-741B-4A78-8D58-ECA137DAF1C2}" srcOrd="7" destOrd="0" presId="urn:microsoft.com/office/officeart/2005/8/layout/default"/>
    <dgm:cxn modelId="{A182910B-9CCB-4544-A69F-53E875ED7E73}" type="presParOf" srcId="{E0BC4B4B-CCB0-4122-BA04-BC025095FBA2}" destId="{C96A2E2D-B603-4DB5-8DC2-8609E82AA6B4}" srcOrd="8" destOrd="0" presId="urn:microsoft.com/office/officeart/2005/8/layout/default"/>
    <dgm:cxn modelId="{5B200CD0-6996-4EED-8319-89E644F1010B}" type="presParOf" srcId="{E0BC4B4B-CCB0-4122-BA04-BC025095FBA2}" destId="{AC007ACB-5654-4DD7-879A-2931896ED3C1}" srcOrd="9" destOrd="0" presId="urn:microsoft.com/office/officeart/2005/8/layout/default"/>
    <dgm:cxn modelId="{E8726422-6165-46D0-9BCC-BBBE00E4AFE8}" type="presParOf" srcId="{E0BC4B4B-CCB0-4122-BA04-BC025095FBA2}" destId="{D4D9B9E6-9512-4F1C-B2AB-71175B07AC1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99154A-53EC-4552-A7B7-C8B7AEA26E82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4DF5FAA-9DCF-43F0-9A2C-A1167A082AC9}">
      <dgm:prSet/>
      <dgm:spPr/>
      <dgm:t>
        <a:bodyPr/>
        <a:lstStyle/>
        <a:p>
          <a:r>
            <a:rPr lang="en-GB"/>
            <a:t>The rights that make daily life possible</a:t>
          </a:r>
          <a:endParaRPr lang="en-US"/>
        </a:p>
      </dgm:t>
    </dgm:pt>
    <dgm:pt modelId="{EE758101-3C6A-4A39-B394-DA9B98EBBABF}" type="parTrans" cxnId="{7A660384-AFB0-4355-84AB-228C94B2BE0F}">
      <dgm:prSet/>
      <dgm:spPr/>
      <dgm:t>
        <a:bodyPr/>
        <a:lstStyle/>
        <a:p>
          <a:endParaRPr lang="en-US"/>
        </a:p>
      </dgm:t>
    </dgm:pt>
    <dgm:pt modelId="{797FA59C-DDD8-41D6-A69C-5AD30E8EDE80}" type="sibTrans" cxnId="{7A660384-AFB0-4355-84AB-228C94B2BE0F}">
      <dgm:prSet/>
      <dgm:spPr/>
      <dgm:t>
        <a:bodyPr/>
        <a:lstStyle/>
        <a:p>
          <a:endParaRPr lang="en-US"/>
        </a:p>
      </dgm:t>
    </dgm:pt>
    <dgm:pt modelId="{2FB8ABE0-76DE-4E1F-AC82-BEE156A02E3A}">
      <dgm:prSet/>
      <dgm:spPr/>
      <dgm:t>
        <a:bodyPr/>
        <a:lstStyle/>
        <a:p>
          <a:r>
            <a:rPr lang="en-GB"/>
            <a:t>About living with dignity in the place you call home</a:t>
          </a:r>
          <a:endParaRPr lang="en-US"/>
        </a:p>
      </dgm:t>
    </dgm:pt>
    <dgm:pt modelId="{55304C29-E918-468F-8D32-9D54A3271CB6}" type="parTrans" cxnId="{5823C3FB-C3BF-4EBA-B081-41A8C96E44E2}">
      <dgm:prSet/>
      <dgm:spPr/>
      <dgm:t>
        <a:bodyPr/>
        <a:lstStyle/>
        <a:p>
          <a:endParaRPr lang="en-US"/>
        </a:p>
      </dgm:t>
    </dgm:pt>
    <dgm:pt modelId="{84F21B33-CF29-4643-99EA-20802741A455}" type="sibTrans" cxnId="{5823C3FB-C3BF-4EBA-B081-41A8C96E44E2}">
      <dgm:prSet/>
      <dgm:spPr/>
      <dgm:t>
        <a:bodyPr/>
        <a:lstStyle/>
        <a:p>
          <a:endParaRPr lang="en-US"/>
        </a:p>
      </dgm:t>
    </dgm:pt>
    <dgm:pt modelId="{7FB4AE3D-078E-4905-BC3A-163ADF88CE88}">
      <dgm:prSet/>
      <dgm:spPr/>
      <dgm:t>
        <a:bodyPr/>
        <a:lstStyle/>
        <a:p>
          <a:r>
            <a:rPr lang="en-GB"/>
            <a:t>Deeply interconnected</a:t>
          </a:r>
          <a:endParaRPr lang="en-US"/>
        </a:p>
      </dgm:t>
    </dgm:pt>
    <dgm:pt modelId="{FD9C83F7-ABEE-4B6C-83D5-FA46E66997A0}" type="parTrans" cxnId="{CE9286DB-34BF-48DB-8ECD-FECC3A7C36B2}">
      <dgm:prSet/>
      <dgm:spPr/>
      <dgm:t>
        <a:bodyPr/>
        <a:lstStyle/>
        <a:p>
          <a:endParaRPr lang="en-US"/>
        </a:p>
      </dgm:t>
    </dgm:pt>
    <dgm:pt modelId="{69AEB264-24B2-42B7-85FC-75C38DB9DCB7}" type="sibTrans" cxnId="{CE9286DB-34BF-48DB-8ECD-FECC3A7C36B2}">
      <dgm:prSet/>
      <dgm:spPr/>
      <dgm:t>
        <a:bodyPr/>
        <a:lstStyle/>
        <a:p>
          <a:endParaRPr lang="en-US"/>
        </a:p>
      </dgm:t>
    </dgm:pt>
    <dgm:pt modelId="{05E254C2-01B9-4CA6-A8D2-2E424B9373C3}">
      <dgm:prSet/>
      <dgm:spPr/>
      <dgm:t>
        <a:bodyPr/>
        <a:lstStyle/>
        <a:p>
          <a:r>
            <a:rPr lang="en-GB"/>
            <a:t>Housing, health, food, work, education, income, culture, water</a:t>
          </a:r>
          <a:endParaRPr lang="en-US"/>
        </a:p>
      </dgm:t>
    </dgm:pt>
    <dgm:pt modelId="{D85BE346-04D7-4CF7-8B84-931D669CB5D4}" type="sibTrans" cxnId="{CF16EEFE-8FDA-47CC-AE7A-CCF8B192F6AD}">
      <dgm:prSet/>
      <dgm:spPr/>
      <dgm:t>
        <a:bodyPr/>
        <a:lstStyle/>
        <a:p>
          <a:endParaRPr lang="en-US"/>
        </a:p>
      </dgm:t>
    </dgm:pt>
    <dgm:pt modelId="{7C018143-2B52-4986-8864-4994317FFEAE}" type="parTrans" cxnId="{CF16EEFE-8FDA-47CC-AE7A-CCF8B192F6AD}">
      <dgm:prSet/>
      <dgm:spPr/>
      <dgm:t>
        <a:bodyPr/>
        <a:lstStyle/>
        <a:p>
          <a:endParaRPr lang="en-US"/>
        </a:p>
      </dgm:t>
    </dgm:pt>
    <dgm:pt modelId="{8A9EC4AA-FA4E-42C9-8CEB-FD26F3054C9D}" type="pres">
      <dgm:prSet presAssocID="{8C99154A-53EC-4552-A7B7-C8B7AEA26E82}" presName="root" presStyleCnt="0">
        <dgm:presLayoutVars>
          <dgm:dir/>
          <dgm:resizeHandles val="exact"/>
        </dgm:presLayoutVars>
      </dgm:prSet>
      <dgm:spPr/>
    </dgm:pt>
    <dgm:pt modelId="{0E996FBA-2141-498F-BCD1-61819013CE3F}" type="pres">
      <dgm:prSet presAssocID="{F4DF5FAA-9DCF-43F0-9A2C-A1167A082AC9}" presName="compNode" presStyleCnt="0"/>
      <dgm:spPr/>
    </dgm:pt>
    <dgm:pt modelId="{E8128C07-2EA6-4C8F-AE30-33A12D81FCC7}" type="pres">
      <dgm:prSet presAssocID="{F4DF5FAA-9DCF-43F0-9A2C-A1167A082AC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844EA80-B7E9-4A12-8CFD-1509992C0D6F}" type="pres">
      <dgm:prSet presAssocID="{F4DF5FAA-9DCF-43F0-9A2C-A1167A082AC9}" presName="spaceRect" presStyleCnt="0"/>
      <dgm:spPr/>
    </dgm:pt>
    <dgm:pt modelId="{CEF9DC3D-E46B-4F83-8EE3-862EED768BBE}" type="pres">
      <dgm:prSet presAssocID="{F4DF5FAA-9DCF-43F0-9A2C-A1167A082AC9}" presName="textRect" presStyleLbl="revTx" presStyleIdx="0" presStyleCnt="4">
        <dgm:presLayoutVars>
          <dgm:chMax val="1"/>
          <dgm:chPref val="1"/>
        </dgm:presLayoutVars>
      </dgm:prSet>
      <dgm:spPr/>
    </dgm:pt>
    <dgm:pt modelId="{FF449120-D8D0-497C-95FC-EB26029EDB0D}" type="pres">
      <dgm:prSet presAssocID="{797FA59C-DDD8-41D6-A69C-5AD30E8EDE80}" presName="sibTrans" presStyleCnt="0"/>
      <dgm:spPr/>
    </dgm:pt>
    <dgm:pt modelId="{649DAA5A-590B-44F7-8DE0-CD4112D5405B}" type="pres">
      <dgm:prSet presAssocID="{05E254C2-01B9-4CA6-A8D2-2E424B9373C3}" presName="compNode" presStyleCnt="0"/>
      <dgm:spPr/>
    </dgm:pt>
    <dgm:pt modelId="{7D739CEF-B124-453B-9D06-919245B80C79}" type="pres">
      <dgm:prSet presAssocID="{05E254C2-01B9-4CA6-A8D2-2E424B9373C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14351B2E-B52A-414A-A8B0-88CBDF54E51E}" type="pres">
      <dgm:prSet presAssocID="{05E254C2-01B9-4CA6-A8D2-2E424B9373C3}" presName="spaceRect" presStyleCnt="0"/>
      <dgm:spPr/>
    </dgm:pt>
    <dgm:pt modelId="{642ECDA2-D08F-4678-86D8-D99D9017BBF7}" type="pres">
      <dgm:prSet presAssocID="{05E254C2-01B9-4CA6-A8D2-2E424B9373C3}" presName="textRect" presStyleLbl="revTx" presStyleIdx="1" presStyleCnt="4">
        <dgm:presLayoutVars>
          <dgm:chMax val="1"/>
          <dgm:chPref val="1"/>
        </dgm:presLayoutVars>
      </dgm:prSet>
      <dgm:spPr/>
    </dgm:pt>
    <dgm:pt modelId="{34BE3E5D-76F5-42E1-8464-C7C626AC3EFE}" type="pres">
      <dgm:prSet presAssocID="{D85BE346-04D7-4CF7-8B84-931D669CB5D4}" presName="sibTrans" presStyleCnt="0"/>
      <dgm:spPr/>
    </dgm:pt>
    <dgm:pt modelId="{D0ED79B4-EA64-48FD-B8FE-CC4955CCECA4}" type="pres">
      <dgm:prSet presAssocID="{2FB8ABE0-76DE-4E1F-AC82-BEE156A02E3A}" presName="compNode" presStyleCnt="0"/>
      <dgm:spPr/>
    </dgm:pt>
    <dgm:pt modelId="{8F186C3C-DF09-4CFB-A91C-B8EBD2C7D05C}" type="pres">
      <dgm:prSet presAssocID="{2FB8ABE0-76DE-4E1F-AC82-BEE156A02E3A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me"/>
        </a:ext>
      </dgm:extLst>
    </dgm:pt>
    <dgm:pt modelId="{8382EAA2-9D9B-400F-A93C-E3F0CF1BAE41}" type="pres">
      <dgm:prSet presAssocID="{2FB8ABE0-76DE-4E1F-AC82-BEE156A02E3A}" presName="spaceRect" presStyleCnt="0"/>
      <dgm:spPr/>
    </dgm:pt>
    <dgm:pt modelId="{F3CDB022-1F89-4C2B-A60F-DB4BFA1ED058}" type="pres">
      <dgm:prSet presAssocID="{2FB8ABE0-76DE-4E1F-AC82-BEE156A02E3A}" presName="textRect" presStyleLbl="revTx" presStyleIdx="2" presStyleCnt="4">
        <dgm:presLayoutVars>
          <dgm:chMax val="1"/>
          <dgm:chPref val="1"/>
        </dgm:presLayoutVars>
      </dgm:prSet>
      <dgm:spPr/>
    </dgm:pt>
    <dgm:pt modelId="{3EABB245-B979-43C1-9BD8-9E2CA4089A64}" type="pres">
      <dgm:prSet presAssocID="{84F21B33-CF29-4643-99EA-20802741A455}" presName="sibTrans" presStyleCnt="0"/>
      <dgm:spPr/>
    </dgm:pt>
    <dgm:pt modelId="{22967740-EB33-4F00-8F1F-5C6679AAA653}" type="pres">
      <dgm:prSet presAssocID="{7FB4AE3D-078E-4905-BC3A-163ADF88CE88}" presName="compNode" presStyleCnt="0"/>
      <dgm:spPr/>
    </dgm:pt>
    <dgm:pt modelId="{7E8391FA-503F-4770-BF47-608E9D243FAA}" type="pres">
      <dgm:prSet presAssocID="{7FB4AE3D-078E-4905-BC3A-163ADF88CE8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6ECEEBFD-8A2B-4E7F-991E-07727F2E268A}" type="pres">
      <dgm:prSet presAssocID="{7FB4AE3D-078E-4905-BC3A-163ADF88CE88}" presName="spaceRect" presStyleCnt="0"/>
      <dgm:spPr/>
    </dgm:pt>
    <dgm:pt modelId="{EC5C6908-0211-4837-825D-12FAFB806B25}" type="pres">
      <dgm:prSet presAssocID="{7FB4AE3D-078E-4905-BC3A-163ADF88CE8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AC63213-6FBC-40A0-8B83-A5C8E9F28CE2}" type="presOf" srcId="{8C99154A-53EC-4552-A7B7-C8B7AEA26E82}" destId="{8A9EC4AA-FA4E-42C9-8CEB-FD26F3054C9D}" srcOrd="0" destOrd="0" presId="urn:microsoft.com/office/officeart/2018/2/layout/IconLabelList"/>
    <dgm:cxn modelId="{76F28113-D85B-4015-98AB-59EE24F5A048}" type="presOf" srcId="{2FB8ABE0-76DE-4E1F-AC82-BEE156A02E3A}" destId="{F3CDB022-1F89-4C2B-A60F-DB4BFA1ED058}" srcOrd="0" destOrd="0" presId="urn:microsoft.com/office/officeart/2018/2/layout/IconLabelList"/>
    <dgm:cxn modelId="{FF73B35B-75EE-463E-8682-9D91F170B5E0}" type="presOf" srcId="{F4DF5FAA-9DCF-43F0-9A2C-A1167A082AC9}" destId="{CEF9DC3D-E46B-4F83-8EE3-862EED768BBE}" srcOrd="0" destOrd="0" presId="urn:microsoft.com/office/officeart/2018/2/layout/IconLabelList"/>
    <dgm:cxn modelId="{C228A34C-E205-445D-8851-0346936E8061}" type="presOf" srcId="{05E254C2-01B9-4CA6-A8D2-2E424B9373C3}" destId="{642ECDA2-D08F-4678-86D8-D99D9017BBF7}" srcOrd="0" destOrd="0" presId="urn:microsoft.com/office/officeart/2018/2/layout/IconLabelList"/>
    <dgm:cxn modelId="{7A660384-AFB0-4355-84AB-228C94B2BE0F}" srcId="{8C99154A-53EC-4552-A7B7-C8B7AEA26E82}" destId="{F4DF5FAA-9DCF-43F0-9A2C-A1167A082AC9}" srcOrd="0" destOrd="0" parTransId="{EE758101-3C6A-4A39-B394-DA9B98EBBABF}" sibTransId="{797FA59C-DDD8-41D6-A69C-5AD30E8EDE80}"/>
    <dgm:cxn modelId="{CE9286DB-34BF-48DB-8ECD-FECC3A7C36B2}" srcId="{8C99154A-53EC-4552-A7B7-C8B7AEA26E82}" destId="{7FB4AE3D-078E-4905-BC3A-163ADF88CE88}" srcOrd="3" destOrd="0" parTransId="{FD9C83F7-ABEE-4B6C-83D5-FA46E66997A0}" sibTransId="{69AEB264-24B2-42B7-85FC-75C38DB9DCB7}"/>
    <dgm:cxn modelId="{7DA7CBE3-2D70-46D4-A9D0-4AE193BFE843}" type="presOf" srcId="{7FB4AE3D-078E-4905-BC3A-163ADF88CE88}" destId="{EC5C6908-0211-4837-825D-12FAFB806B25}" srcOrd="0" destOrd="0" presId="urn:microsoft.com/office/officeart/2018/2/layout/IconLabelList"/>
    <dgm:cxn modelId="{5823C3FB-C3BF-4EBA-B081-41A8C96E44E2}" srcId="{8C99154A-53EC-4552-A7B7-C8B7AEA26E82}" destId="{2FB8ABE0-76DE-4E1F-AC82-BEE156A02E3A}" srcOrd="2" destOrd="0" parTransId="{55304C29-E918-468F-8D32-9D54A3271CB6}" sibTransId="{84F21B33-CF29-4643-99EA-20802741A455}"/>
    <dgm:cxn modelId="{CF16EEFE-8FDA-47CC-AE7A-CCF8B192F6AD}" srcId="{8C99154A-53EC-4552-A7B7-C8B7AEA26E82}" destId="{05E254C2-01B9-4CA6-A8D2-2E424B9373C3}" srcOrd="1" destOrd="0" parTransId="{7C018143-2B52-4986-8864-4994317FFEAE}" sibTransId="{D85BE346-04D7-4CF7-8B84-931D669CB5D4}"/>
    <dgm:cxn modelId="{C3448E73-95A0-4379-92D7-61C33FFD4E89}" type="presParOf" srcId="{8A9EC4AA-FA4E-42C9-8CEB-FD26F3054C9D}" destId="{0E996FBA-2141-498F-BCD1-61819013CE3F}" srcOrd="0" destOrd="0" presId="urn:microsoft.com/office/officeart/2018/2/layout/IconLabelList"/>
    <dgm:cxn modelId="{01CBD196-8EAA-4176-8F3B-EE2F75B8368B}" type="presParOf" srcId="{0E996FBA-2141-498F-BCD1-61819013CE3F}" destId="{E8128C07-2EA6-4C8F-AE30-33A12D81FCC7}" srcOrd="0" destOrd="0" presId="urn:microsoft.com/office/officeart/2018/2/layout/IconLabelList"/>
    <dgm:cxn modelId="{41EA30C9-202A-4DB4-B393-D81466401E17}" type="presParOf" srcId="{0E996FBA-2141-498F-BCD1-61819013CE3F}" destId="{D844EA80-B7E9-4A12-8CFD-1509992C0D6F}" srcOrd="1" destOrd="0" presId="urn:microsoft.com/office/officeart/2018/2/layout/IconLabelList"/>
    <dgm:cxn modelId="{5B9710AB-7C76-4D5D-AF3B-64E659B19333}" type="presParOf" srcId="{0E996FBA-2141-498F-BCD1-61819013CE3F}" destId="{CEF9DC3D-E46B-4F83-8EE3-862EED768BBE}" srcOrd="2" destOrd="0" presId="urn:microsoft.com/office/officeart/2018/2/layout/IconLabelList"/>
    <dgm:cxn modelId="{5E1314AA-90F5-470F-82DB-51891EA38BBE}" type="presParOf" srcId="{8A9EC4AA-FA4E-42C9-8CEB-FD26F3054C9D}" destId="{FF449120-D8D0-497C-95FC-EB26029EDB0D}" srcOrd="1" destOrd="0" presId="urn:microsoft.com/office/officeart/2018/2/layout/IconLabelList"/>
    <dgm:cxn modelId="{52439FFD-F455-4328-ADCA-AA93DCE9D238}" type="presParOf" srcId="{8A9EC4AA-FA4E-42C9-8CEB-FD26F3054C9D}" destId="{649DAA5A-590B-44F7-8DE0-CD4112D5405B}" srcOrd="2" destOrd="0" presId="urn:microsoft.com/office/officeart/2018/2/layout/IconLabelList"/>
    <dgm:cxn modelId="{484E4D74-6822-489E-A3C4-E67EF998F47C}" type="presParOf" srcId="{649DAA5A-590B-44F7-8DE0-CD4112D5405B}" destId="{7D739CEF-B124-453B-9D06-919245B80C79}" srcOrd="0" destOrd="0" presId="urn:microsoft.com/office/officeart/2018/2/layout/IconLabelList"/>
    <dgm:cxn modelId="{E30D8FBC-E962-4EB7-83FA-533573E053EA}" type="presParOf" srcId="{649DAA5A-590B-44F7-8DE0-CD4112D5405B}" destId="{14351B2E-B52A-414A-A8B0-88CBDF54E51E}" srcOrd="1" destOrd="0" presId="urn:microsoft.com/office/officeart/2018/2/layout/IconLabelList"/>
    <dgm:cxn modelId="{9A936566-05D5-47EF-B919-407405CDCC0A}" type="presParOf" srcId="{649DAA5A-590B-44F7-8DE0-CD4112D5405B}" destId="{642ECDA2-D08F-4678-86D8-D99D9017BBF7}" srcOrd="2" destOrd="0" presId="urn:microsoft.com/office/officeart/2018/2/layout/IconLabelList"/>
    <dgm:cxn modelId="{A9222E13-CE91-463B-B283-AF0A03BCD91C}" type="presParOf" srcId="{8A9EC4AA-FA4E-42C9-8CEB-FD26F3054C9D}" destId="{34BE3E5D-76F5-42E1-8464-C7C626AC3EFE}" srcOrd="3" destOrd="0" presId="urn:microsoft.com/office/officeart/2018/2/layout/IconLabelList"/>
    <dgm:cxn modelId="{F5088428-9CDF-4E94-8CC8-B6777DA4E18E}" type="presParOf" srcId="{8A9EC4AA-FA4E-42C9-8CEB-FD26F3054C9D}" destId="{D0ED79B4-EA64-48FD-B8FE-CC4955CCECA4}" srcOrd="4" destOrd="0" presId="urn:microsoft.com/office/officeart/2018/2/layout/IconLabelList"/>
    <dgm:cxn modelId="{0DCFBD57-28E5-44B9-943B-2F33205D8041}" type="presParOf" srcId="{D0ED79B4-EA64-48FD-B8FE-CC4955CCECA4}" destId="{8F186C3C-DF09-4CFB-A91C-B8EBD2C7D05C}" srcOrd="0" destOrd="0" presId="urn:microsoft.com/office/officeart/2018/2/layout/IconLabelList"/>
    <dgm:cxn modelId="{A35EBF37-6C4B-44D5-ADCD-AF7F5EE41640}" type="presParOf" srcId="{D0ED79B4-EA64-48FD-B8FE-CC4955CCECA4}" destId="{8382EAA2-9D9B-400F-A93C-E3F0CF1BAE41}" srcOrd="1" destOrd="0" presId="urn:microsoft.com/office/officeart/2018/2/layout/IconLabelList"/>
    <dgm:cxn modelId="{8FAAC0B0-80AE-4026-BD01-FEEF6B9F34D2}" type="presParOf" srcId="{D0ED79B4-EA64-48FD-B8FE-CC4955CCECA4}" destId="{F3CDB022-1F89-4C2B-A60F-DB4BFA1ED058}" srcOrd="2" destOrd="0" presId="urn:microsoft.com/office/officeart/2018/2/layout/IconLabelList"/>
    <dgm:cxn modelId="{568F3649-91CF-409F-AD7E-91E55F1A7FDF}" type="presParOf" srcId="{8A9EC4AA-FA4E-42C9-8CEB-FD26F3054C9D}" destId="{3EABB245-B979-43C1-9BD8-9E2CA4089A64}" srcOrd="5" destOrd="0" presId="urn:microsoft.com/office/officeart/2018/2/layout/IconLabelList"/>
    <dgm:cxn modelId="{C3495E4A-1C80-4A42-B7E6-5DD6B9A88797}" type="presParOf" srcId="{8A9EC4AA-FA4E-42C9-8CEB-FD26F3054C9D}" destId="{22967740-EB33-4F00-8F1F-5C6679AAA653}" srcOrd="6" destOrd="0" presId="urn:microsoft.com/office/officeart/2018/2/layout/IconLabelList"/>
    <dgm:cxn modelId="{EE6C83B6-4FF7-42B0-8B99-00B3F0A71B7D}" type="presParOf" srcId="{22967740-EB33-4F00-8F1F-5C6679AAA653}" destId="{7E8391FA-503F-4770-BF47-608E9D243FAA}" srcOrd="0" destOrd="0" presId="urn:microsoft.com/office/officeart/2018/2/layout/IconLabelList"/>
    <dgm:cxn modelId="{E91CCA82-CDA3-424E-9026-6AE45AE17712}" type="presParOf" srcId="{22967740-EB33-4F00-8F1F-5C6679AAA653}" destId="{6ECEEBFD-8A2B-4E7F-991E-07727F2E268A}" srcOrd="1" destOrd="0" presId="urn:microsoft.com/office/officeart/2018/2/layout/IconLabelList"/>
    <dgm:cxn modelId="{B5C0E6C4-FD0F-403B-B72D-75472996637D}" type="presParOf" srcId="{22967740-EB33-4F00-8F1F-5C6679AAA653}" destId="{EC5C6908-0211-4837-825D-12FAFB806B2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CB3BE1-9629-4A0C-AE2C-E252A53BF4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B7B169-EFD6-4236-9BE2-C66D7CE27ABD}">
      <dgm:prSet custT="1"/>
      <dgm:spPr/>
      <dgm:t>
        <a:bodyPr/>
        <a:lstStyle/>
        <a:p>
          <a:r>
            <a:rPr lang="en-GB" sz="1800" dirty="0"/>
            <a:t>How geography shapes people’s experience of rights</a:t>
          </a:r>
          <a:endParaRPr lang="en-US" sz="1800" dirty="0"/>
        </a:p>
      </dgm:t>
    </dgm:pt>
    <dgm:pt modelId="{E85C21EC-F661-4F0E-B6FD-6ACC50D0ADBF}" type="parTrans" cxnId="{046A7F06-CA55-4972-9E47-4EC308D07F15}">
      <dgm:prSet/>
      <dgm:spPr/>
      <dgm:t>
        <a:bodyPr/>
        <a:lstStyle/>
        <a:p>
          <a:endParaRPr lang="en-US"/>
        </a:p>
      </dgm:t>
    </dgm:pt>
    <dgm:pt modelId="{3729075F-6603-4332-A872-22C2A63D616E}" type="sibTrans" cxnId="{046A7F06-CA55-4972-9E47-4EC308D07F15}">
      <dgm:prSet/>
      <dgm:spPr/>
      <dgm:t>
        <a:bodyPr/>
        <a:lstStyle/>
        <a:p>
          <a:endParaRPr lang="en-US"/>
        </a:p>
      </dgm:t>
    </dgm:pt>
    <dgm:pt modelId="{8242119C-ABDA-4CB9-BFB3-DC1054123378}">
      <dgm:prSet custT="1"/>
      <dgm:spPr/>
      <dgm:t>
        <a:bodyPr/>
        <a:lstStyle/>
        <a:p>
          <a:r>
            <a:rPr lang="en-GB" sz="1800" dirty="0"/>
            <a:t>How transport, housing, workforce and infrastructure affect access</a:t>
          </a:r>
          <a:endParaRPr lang="en-US" sz="1800" dirty="0"/>
        </a:p>
      </dgm:t>
    </dgm:pt>
    <dgm:pt modelId="{EE3ACF09-A6C6-41E6-B3CD-EC40B2E39208}" type="parTrans" cxnId="{F421E4A2-043F-49A5-9F67-0EE4E413A75B}">
      <dgm:prSet/>
      <dgm:spPr/>
      <dgm:t>
        <a:bodyPr/>
        <a:lstStyle/>
        <a:p>
          <a:endParaRPr lang="en-US"/>
        </a:p>
      </dgm:t>
    </dgm:pt>
    <dgm:pt modelId="{027B9691-5855-483B-B8C4-5D5301169755}" type="sibTrans" cxnId="{F421E4A2-043F-49A5-9F67-0EE4E413A75B}">
      <dgm:prSet/>
      <dgm:spPr/>
      <dgm:t>
        <a:bodyPr/>
        <a:lstStyle/>
        <a:p>
          <a:endParaRPr lang="en-US"/>
        </a:p>
      </dgm:t>
    </dgm:pt>
    <dgm:pt modelId="{787F9B56-31D4-4C27-A2B9-0069DBB5E80E}">
      <dgm:prSet custT="1"/>
      <dgm:spPr/>
      <dgm:t>
        <a:bodyPr/>
        <a:lstStyle/>
        <a:p>
          <a:r>
            <a:rPr lang="en-GB" sz="1800" dirty="0"/>
            <a:t>Differences across the region</a:t>
          </a:r>
          <a:endParaRPr lang="en-US" sz="1800" dirty="0"/>
        </a:p>
      </dgm:t>
    </dgm:pt>
    <dgm:pt modelId="{96F4D12D-47FB-4B54-9006-330B11CC5292}" type="parTrans" cxnId="{92A1B6AA-4C2A-42E3-AA0B-DB92327B39A5}">
      <dgm:prSet/>
      <dgm:spPr/>
      <dgm:t>
        <a:bodyPr/>
        <a:lstStyle/>
        <a:p>
          <a:endParaRPr lang="en-US"/>
        </a:p>
      </dgm:t>
    </dgm:pt>
    <dgm:pt modelId="{A68C9FED-7B59-475A-AA0A-1CD0D7833E19}" type="sibTrans" cxnId="{92A1B6AA-4C2A-42E3-AA0B-DB92327B39A5}">
      <dgm:prSet/>
      <dgm:spPr/>
      <dgm:t>
        <a:bodyPr/>
        <a:lstStyle/>
        <a:p>
          <a:endParaRPr lang="en-US"/>
        </a:p>
      </dgm:t>
    </dgm:pt>
    <dgm:pt modelId="{92C033AC-69FD-4A8C-A75A-76FE51BB877F}">
      <dgm:prSet custT="1"/>
      <dgm:spPr/>
      <dgm:t>
        <a:bodyPr/>
        <a:lstStyle/>
        <a:p>
          <a:r>
            <a:rPr lang="en-GB" sz="1800" dirty="0"/>
            <a:t>Whether some communities are consistently left behind</a:t>
          </a:r>
          <a:endParaRPr lang="en-US" sz="1800" dirty="0"/>
        </a:p>
      </dgm:t>
    </dgm:pt>
    <dgm:pt modelId="{E2416014-E7D3-4FB1-9C34-DE1D96FB934E}" type="parTrans" cxnId="{A2638161-C6DB-4193-B4DD-0F26DF95DF4E}">
      <dgm:prSet/>
      <dgm:spPr/>
      <dgm:t>
        <a:bodyPr/>
        <a:lstStyle/>
        <a:p>
          <a:endParaRPr lang="en-US"/>
        </a:p>
      </dgm:t>
    </dgm:pt>
    <dgm:pt modelId="{CE69A1EF-1765-4D3A-B48F-A931EC28B3CA}" type="sibTrans" cxnId="{A2638161-C6DB-4193-B4DD-0F26DF95DF4E}">
      <dgm:prSet/>
      <dgm:spPr/>
      <dgm:t>
        <a:bodyPr/>
        <a:lstStyle/>
        <a:p>
          <a:endParaRPr lang="en-US"/>
        </a:p>
      </dgm:t>
    </dgm:pt>
    <dgm:pt modelId="{B4CBC2BB-EF3B-4553-A096-AB256AD72845}" type="pres">
      <dgm:prSet presAssocID="{06CB3BE1-9629-4A0C-AE2C-E252A53BF4FF}" presName="linear" presStyleCnt="0">
        <dgm:presLayoutVars>
          <dgm:dir/>
          <dgm:animLvl val="lvl"/>
          <dgm:resizeHandles val="exact"/>
        </dgm:presLayoutVars>
      </dgm:prSet>
      <dgm:spPr/>
    </dgm:pt>
    <dgm:pt modelId="{04C9BF22-3EAE-49DB-9E77-E71F07ADEFAB}" type="pres">
      <dgm:prSet presAssocID="{29B7B169-EFD6-4236-9BE2-C66D7CE27ABD}" presName="parentLin" presStyleCnt="0"/>
      <dgm:spPr/>
    </dgm:pt>
    <dgm:pt modelId="{DBF7AC3D-846B-4912-9DF8-3F9431ABE079}" type="pres">
      <dgm:prSet presAssocID="{29B7B169-EFD6-4236-9BE2-C66D7CE27ABD}" presName="parentLeftMargin" presStyleLbl="node1" presStyleIdx="0" presStyleCnt="4"/>
      <dgm:spPr/>
    </dgm:pt>
    <dgm:pt modelId="{9296479E-1287-4DBA-A025-A34318862BEA}" type="pres">
      <dgm:prSet presAssocID="{29B7B169-EFD6-4236-9BE2-C66D7CE27AB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491AB1F-8E08-42C6-BF06-2F618CAA7F66}" type="pres">
      <dgm:prSet presAssocID="{29B7B169-EFD6-4236-9BE2-C66D7CE27ABD}" presName="negativeSpace" presStyleCnt="0"/>
      <dgm:spPr/>
    </dgm:pt>
    <dgm:pt modelId="{3E644ED0-BFB3-4B39-B59A-1C10C5671F5C}" type="pres">
      <dgm:prSet presAssocID="{29B7B169-EFD6-4236-9BE2-C66D7CE27ABD}" presName="childText" presStyleLbl="conFgAcc1" presStyleIdx="0" presStyleCnt="4">
        <dgm:presLayoutVars>
          <dgm:bulletEnabled val="1"/>
        </dgm:presLayoutVars>
      </dgm:prSet>
      <dgm:spPr/>
    </dgm:pt>
    <dgm:pt modelId="{11C2D801-5BE3-4998-9C85-7120019C1DA9}" type="pres">
      <dgm:prSet presAssocID="{3729075F-6603-4332-A872-22C2A63D616E}" presName="spaceBetweenRectangles" presStyleCnt="0"/>
      <dgm:spPr/>
    </dgm:pt>
    <dgm:pt modelId="{17B2DABD-16C1-4CB3-9889-B37BC1AA241A}" type="pres">
      <dgm:prSet presAssocID="{8242119C-ABDA-4CB9-BFB3-DC1054123378}" presName="parentLin" presStyleCnt="0"/>
      <dgm:spPr/>
    </dgm:pt>
    <dgm:pt modelId="{1C6F5537-91B9-4E04-B9BE-5F0932806D82}" type="pres">
      <dgm:prSet presAssocID="{8242119C-ABDA-4CB9-BFB3-DC1054123378}" presName="parentLeftMargin" presStyleLbl="node1" presStyleIdx="0" presStyleCnt="4"/>
      <dgm:spPr/>
    </dgm:pt>
    <dgm:pt modelId="{B2EE3A94-E8FF-4F39-83AA-0D065006B42E}" type="pres">
      <dgm:prSet presAssocID="{8242119C-ABDA-4CB9-BFB3-DC105412337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FE2362-17FB-4F4C-9FAF-0993A6877DA7}" type="pres">
      <dgm:prSet presAssocID="{8242119C-ABDA-4CB9-BFB3-DC1054123378}" presName="negativeSpace" presStyleCnt="0"/>
      <dgm:spPr/>
    </dgm:pt>
    <dgm:pt modelId="{D1D37E59-A88B-467C-AB11-E14119AE2EA8}" type="pres">
      <dgm:prSet presAssocID="{8242119C-ABDA-4CB9-BFB3-DC1054123378}" presName="childText" presStyleLbl="conFgAcc1" presStyleIdx="1" presStyleCnt="4">
        <dgm:presLayoutVars>
          <dgm:bulletEnabled val="1"/>
        </dgm:presLayoutVars>
      </dgm:prSet>
      <dgm:spPr/>
    </dgm:pt>
    <dgm:pt modelId="{891EC554-718C-4ECE-8008-586BCC9918DA}" type="pres">
      <dgm:prSet presAssocID="{027B9691-5855-483B-B8C4-5D5301169755}" presName="spaceBetweenRectangles" presStyleCnt="0"/>
      <dgm:spPr/>
    </dgm:pt>
    <dgm:pt modelId="{EFB4ED92-8387-4853-A6C3-51BABAE533C0}" type="pres">
      <dgm:prSet presAssocID="{787F9B56-31D4-4C27-A2B9-0069DBB5E80E}" presName="parentLin" presStyleCnt="0"/>
      <dgm:spPr/>
    </dgm:pt>
    <dgm:pt modelId="{D2574FEF-9770-4836-9F95-37E881577707}" type="pres">
      <dgm:prSet presAssocID="{787F9B56-31D4-4C27-A2B9-0069DBB5E80E}" presName="parentLeftMargin" presStyleLbl="node1" presStyleIdx="1" presStyleCnt="4"/>
      <dgm:spPr/>
    </dgm:pt>
    <dgm:pt modelId="{C0C82B44-0BEA-45EF-9704-A004232186DF}" type="pres">
      <dgm:prSet presAssocID="{787F9B56-31D4-4C27-A2B9-0069DBB5E80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C5131FF-B421-4D3F-AEC8-F923E50A965C}" type="pres">
      <dgm:prSet presAssocID="{787F9B56-31D4-4C27-A2B9-0069DBB5E80E}" presName="negativeSpace" presStyleCnt="0"/>
      <dgm:spPr/>
    </dgm:pt>
    <dgm:pt modelId="{95C4FBDB-9A45-4EE5-9ED9-03FB11D86B7F}" type="pres">
      <dgm:prSet presAssocID="{787F9B56-31D4-4C27-A2B9-0069DBB5E80E}" presName="childText" presStyleLbl="conFgAcc1" presStyleIdx="2" presStyleCnt="4">
        <dgm:presLayoutVars>
          <dgm:bulletEnabled val="1"/>
        </dgm:presLayoutVars>
      </dgm:prSet>
      <dgm:spPr/>
    </dgm:pt>
    <dgm:pt modelId="{050D9E4D-1EA6-4519-8D19-EA94FB6F93FB}" type="pres">
      <dgm:prSet presAssocID="{A68C9FED-7B59-475A-AA0A-1CD0D7833E19}" presName="spaceBetweenRectangles" presStyleCnt="0"/>
      <dgm:spPr/>
    </dgm:pt>
    <dgm:pt modelId="{18D3E6AD-3E50-4B6A-AE9F-6307B52AD9B4}" type="pres">
      <dgm:prSet presAssocID="{92C033AC-69FD-4A8C-A75A-76FE51BB877F}" presName="parentLin" presStyleCnt="0"/>
      <dgm:spPr/>
    </dgm:pt>
    <dgm:pt modelId="{B6504DA8-58AD-4E63-BCA9-DAA6A73484FA}" type="pres">
      <dgm:prSet presAssocID="{92C033AC-69FD-4A8C-A75A-76FE51BB877F}" presName="parentLeftMargin" presStyleLbl="node1" presStyleIdx="2" presStyleCnt="4"/>
      <dgm:spPr/>
    </dgm:pt>
    <dgm:pt modelId="{F424933B-5A2B-49B3-933C-129408D72346}" type="pres">
      <dgm:prSet presAssocID="{92C033AC-69FD-4A8C-A75A-76FE51BB877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DF7876B-165F-4E6D-9166-736B876ADCD3}" type="pres">
      <dgm:prSet presAssocID="{92C033AC-69FD-4A8C-A75A-76FE51BB877F}" presName="negativeSpace" presStyleCnt="0"/>
      <dgm:spPr/>
    </dgm:pt>
    <dgm:pt modelId="{80B27EDA-E985-481A-A1AC-BA20B2385D3F}" type="pres">
      <dgm:prSet presAssocID="{92C033AC-69FD-4A8C-A75A-76FE51BB877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46A7F06-CA55-4972-9E47-4EC308D07F15}" srcId="{06CB3BE1-9629-4A0C-AE2C-E252A53BF4FF}" destId="{29B7B169-EFD6-4236-9BE2-C66D7CE27ABD}" srcOrd="0" destOrd="0" parTransId="{E85C21EC-F661-4F0E-B6FD-6ACC50D0ADBF}" sibTransId="{3729075F-6603-4332-A872-22C2A63D616E}"/>
    <dgm:cxn modelId="{92810408-AFF7-4E0A-B982-9C1990C1FE90}" type="presOf" srcId="{8242119C-ABDA-4CB9-BFB3-DC1054123378}" destId="{1C6F5537-91B9-4E04-B9BE-5F0932806D82}" srcOrd="0" destOrd="0" presId="urn:microsoft.com/office/officeart/2005/8/layout/list1"/>
    <dgm:cxn modelId="{4A5B0C0F-2EF7-49A7-9CE6-B6B597AD7888}" type="presOf" srcId="{787F9B56-31D4-4C27-A2B9-0069DBB5E80E}" destId="{C0C82B44-0BEA-45EF-9704-A004232186DF}" srcOrd="1" destOrd="0" presId="urn:microsoft.com/office/officeart/2005/8/layout/list1"/>
    <dgm:cxn modelId="{A2638161-C6DB-4193-B4DD-0F26DF95DF4E}" srcId="{06CB3BE1-9629-4A0C-AE2C-E252A53BF4FF}" destId="{92C033AC-69FD-4A8C-A75A-76FE51BB877F}" srcOrd="3" destOrd="0" parTransId="{E2416014-E7D3-4FB1-9C34-DE1D96FB934E}" sibTransId="{CE69A1EF-1765-4D3A-B48F-A931EC28B3CA}"/>
    <dgm:cxn modelId="{849E8E63-B6F7-4773-AE9A-07EE14F4C216}" type="presOf" srcId="{06CB3BE1-9629-4A0C-AE2C-E252A53BF4FF}" destId="{B4CBC2BB-EF3B-4553-A096-AB256AD72845}" srcOrd="0" destOrd="0" presId="urn:microsoft.com/office/officeart/2005/8/layout/list1"/>
    <dgm:cxn modelId="{1F2A6C66-1259-4004-BE0F-DAE47902D6DA}" type="presOf" srcId="{8242119C-ABDA-4CB9-BFB3-DC1054123378}" destId="{B2EE3A94-E8FF-4F39-83AA-0D065006B42E}" srcOrd="1" destOrd="0" presId="urn:microsoft.com/office/officeart/2005/8/layout/list1"/>
    <dgm:cxn modelId="{BB3C226C-63AB-454F-BEEC-DB97E61B48B4}" type="presOf" srcId="{29B7B169-EFD6-4236-9BE2-C66D7CE27ABD}" destId="{9296479E-1287-4DBA-A025-A34318862BEA}" srcOrd="1" destOrd="0" presId="urn:microsoft.com/office/officeart/2005/8/layout/list1"/>
    <dgm:cxn modelId="{3778A679-E269-4BA4-B0FF-32F669146398}" type="presOf" srcId="{92C033AC-69FD-4A8C-A75A-76FE51BB877F}" destId="{F424933B-5A2B-49B3-933C-129408D72346}" srcOrd="1" destOrd="0" presId="urn:microsoft.com/office/officeart/2005/8/layout/list1"/>
    <dgm:cxn modelId="{F421E4A2-043F-49A5-9F67-0EE4E413A75B}" srcId="{06CB3BE1-9629-4A0C-AE2C-E252A53BF4FF}" destId="{8242119C-ABDA-4CB9-BFB3-DC1054123378}" srcOrd="1" destOrd="0" parTransId="{EE3ACF09-A6C6-41E6-B3CD-EC40B2E39208}" sibTransId="{027B9691-5855-483B-B8C4-5D5301169755}"/>
    <dgm:cxn modelId="{92A1B6AA-4C2A-42E3-AA0B-DB92327B39A5}" srcId="{06CB3BE1-9629-4A0C-AE2C-E252A53BF4FF}" destId="{787F9B56-31D4-4C27-A2B9-0069DBB5E80E}" srcOrd="2" destOrd="0" parTransId="{96F4D12D-47FB-4B54-9006-330B11CC5292}" sibTransId="{A68C9FED-7B59-475A-AA0A-1CD0D7833E19}"/>
    <dgm:cxn modelId="{0C6672AE-417D-43B3-8FCB-C95D9E847E27}" type="presOf" srcId="{29B7B169-EFD6-4236-9BE2-C66D7CE27ABD}" destId="{DBF7AC3D-846B-4912-9DF8-3F9431ABE079}" srcOrd="0" destOrd="0" presId="urn:microsoft.com/office/officeart/2005/8/layout/list1"/>
    <dgm:cxn modelId="{DBE44DB8-A345-4870-9401-DC86E6CA13E0}" type="presOf" srcId="{787F9B56-31D4-4C27-A2B9-0069DBB5E80E}" destId="{D2574FEF-9770-4836-9F95-37E881577707}" srcOrd="0" destOrd="0" presId="urn:microsoft.com/office/officeart/2005/8/layout/list1"/>
    <dgm:cxn modelId="{C9D7E3BC-003E-4284-A144-96A9921607B4}" type="presOf" srcId="{92C033AC-69FD-4A8C-A75A-76FE51BB877F}" destId="{B6504DA8-58AD-4E63-BCA9-DAA6A73484FA}" srcOrd="0" destOrd="0" presId="urn:microsoft.com/office/officeart/2005/8/layout/list1"/>
    <dgm:cxn modelId="{79D3970A-956C-48A0-94E7-695DADF2B375}" type="presParOf" srcId="{B4CBC2BB-EF3B-4553-A096-AB256AD72845}" destId="{04C9BF22-3EAE-49DB-9E77-E71F07ADEFAB}" srcOrd="0" destOrd="0" presId="urn:microsoft.com/office/officeart/2005/8/layout/list1"/>
    <dgm:cxn modelId="{71A3A2FF-EBFF-4DC7-A26D-076F04083733}" type="presParOf" srcId="{04C9BF22-3EAE-49DB-9E77-E71F07ADEFAB}" destId="{DBF7AC3D-846B-4912-9DF8-3F9431ABE079}" srcOrd="0" destOrd="0" presId="urn:microsoft.com/office/officeart/2005/8/layout/list1"/>
    <dgm:cxn modelId="{A375C9A7-B221-49AF-A52B-32F725E74E1A}" type="presParOf" srcId="{04C9BF22-3EAE-49DB-9E77-E71F07ADEFAB}" destId="{9296479E-1287-4DBA-A025-A34318862BEA}" srcOrd="1" destOrd="0" presId="urn:microsoft.com/office/officeart/2005/8/layout/list1"/>
    <dgm:cxn modelId="{D4EF78E2-93F5-48A8-93FB-81C3764794A1}" type="presParOf" srcId="{B4CBC2BB-EF3B-4553-A096-AB256AD72845}" destId="{1491AB1F-8E08-42C6-BF06-2F618CAA7F66}" srcOrd="1" destOrd="0" presId="urn:microsoft.com/office/officeart/2005/8/layout/list1"/>
    <dgm:cxn modelId="{A0701C2E-CE6C-490E-BF20-33724051BAC0}" type="presParOf" srcId="{B4CBC2BB-EF3B-4553-A096-AB256AD72845}" destId="{3E644ED0-BFB3-4B39-B59A-1C10C5671F5C}" srcOrd="2" destOrd="0" presId="urn:microsoft.com/office/officeart/2005/8/layout/list1"/>
    <dgm:cxn modelId="{7EED19E3-3F4C-4E72-B4CA-62668F181EF2}" type="presParOf" srcId="{B4CBC2BB-EF3B-4553-A096-AB256AD72845}" destId="{11C2D801-5BE3-4998-9C85-7120019C1DA9}" srcOrd="3" destOrd="0" presId="urn:microsoft.com/office/officeart/2005/8/layout/list1"/>
    <dgm:cxn modelId="{61320C45-40E5-4699-B101-1F6B9A075D84}" type="presParOf" srcId="{B4CBC2BB-EF3B-4553-A096-AB256AD72845}" destId="{17B2DABD-16C1-4CB3-9889-B37BC1AA241A}" srcOrd="4" destOrd="0" presId="urn:microsoft.com/office/officeart/2005/8/layout/list1"/>
    <dgm:cxn modelId="{BAFB6739-B4D9-42D8-937B-550D7D68AA1A}" type="presParOf" srcId="{17B2DABD-16C1-4CB3-9889-B37BC1AA241A}" destId="{1C6F5537-91B9-4E04-B9BE-5F0932806D82}" srcOrd="0" destOrd="0" presId="urn:microsoft.com/office/officeart/2005/8/layout/list1"/>
    <dgm:cxn modelId="{DB83FC26-47CD-499C-B582-5473D5B6CFCF}" type="presParOf" srcId="{17B2DABD-16C1-4CB3-9889-B37BC1AA241A}" destId="{B2EE3A94-E8FF-4F39-83AA-0D065006B42E}" srcOrd="1" destOrd="0" presId="urn:microsoft.com/office/officeart/2005/8/layout/list1"/>
    <dgm:cxn modelId="{864F5EF5-A2B1-4A94-A664-98E58C0850F5}" type="presParOf" srcId="{B4CBC2BB-EF3B-4553-A096-AB256AD72845}" destId="{87FE2362-17FB-4F4C-9FAF-0993A6877DA7}" srcOrd="5" destOrd="0" presId="urn:microsoft.com/office/officeart/2005/8/layout/list1"/>
    <dgm:cxn modelId="{7076D602-4991-4E82-8A9E-E0902A12EBD1}" type="presParOf" srcId="{B4CBC2BB-EF3B-4553-A096-AB256AD72845}" destId="{D1D37E59-A88B-467C-AB11-E14119AE2EA8}" srcOrd="6" destOrd="0" presId="urn:microsoft.com/office/officeart/2005/8/layout/list1"/>
    <dgm:cxn modelId="{67C9E28C-175B-47D9-B24A-EEB35F8AE067}" type="presParOf" srcId="{B4CBC2BB-EF3B-4553-A096-AB256AD72845}" destId="{891EC554-718C-4ECE-8008-586BCC9918DA}" srcOrd="7" destOrd="0" presId="urn:microsoft.com/office/officeart/2005/8/layout/list1"/>
    <dgm:cxn modelId="{59B9B855-955F-43CA-ACD7-C890B0111096}" type="presParOf" srcId="{B4CBC2BB-EF3B-4553-A096-AB256AD72845}" destId="{EFB4ED92-8387-4853-A6C3-51BABAE533C0}" srcOrd="8" destOrd="0" presId="urn:microsoft.com/office/officeart/2005/8/layout/list1"/>
    <dgm:cxn modelId="{E4D38869-3E08-49AE-8980-86958B69EC13}" type="presParOf" srcId="{EFB4ED92-8387-4853-A6C3-51BABAE533C0}" destId="{D2574FEF-9770-4836-9F95-37E881577707}" srcOrd="0" destOrd="0" presId="urn:microsoft.com/office/officeart/2005/8/layout/list1"/>
    <dgm:cxn modelId="{A927685D-120D-4F7F-B098-21D2E07CF891}" type="presParOf" srcId="{EFB4ED92-8387-4853-A6C3-51BABAE533C0}" destId="{C0C82B44-0BEA-45EF-9704-A004232186DF}" srcOrd="1" destOrd="0" presId="urn:microsoft.com/office/officeart/2005/8/layout/list1"/>
    <dgm:cxn modelId="{4CFE7F3C-4D02-4D47-9CF1-7DD5B6B8CBC8}" type="presParOf" srcId="{B4CBC2BB-EF3B-4553-A096-AB256AD72845}" destId="{EC5131FF-B421-4D3F-AEC8-F923E50A965C}" srcOrd="9" destOrd="0" presId="urn:microsoft.com/office/officeart/2005/8/layout/list1"/>
    <dgm:cxn modelId="{B649C1A4-80CC-4EBA-9340-C5A727B30D6D}" type="presParOf" srcId="{B4CBC2BB-EF3B-4553-A096-AB256AD72845}" destId="{95C4FBDB-9A45-4EE5-9ED9-03FB11D86B7F}" srcOrd="10" destOrd="0" presId="urn:microsoft.com/office/officeart/2005/8/layout/list1"/>
    <dgm:cxn modelId="{31A10180-30FD-40D1-8E46-401F06277288}" type="presParOf" srcId="{B4CBC2BB-EF3B-4553-A096-AB256AD72845}" destId="{050D9E4D-1EA6-4519-8D19-EA94FB6F93FB}" srcOrd="11" destOrd="0" presId="urn:microsoft.com/office/officeart/2005/8/layout/list1"/>
    <dgm:cxn modelId="{5180F228-5CFA-4F61-8D16-45643B6E1C9E}" type="presParOf" srcId="{B4CBC2BB-EF3B-4553-A096-AB256AD72845}" destId="{18D3E6AD-3E50-4B6A-AE9F-6307B52AD9B4}" srcOrd="12" destOrd="0" presId="urn:microsoft.com/office/officeart/2005/8/layout/list1"/>
    <dgm:cxn modelId="{D11F7584-B2E2-4009-90D1-B68A83378A08}" type="presParOf" srcId="{18D3E6AD-3E50-4B6A-AE9F-6307B52AD9B4}" destId="{B6504DA8-58AD-4E63-BCA9-DAA6A73484FA}" srcOrd="0" destOrd="0" presId="urn:microsoft.com/office/officeart/2005/8/layout/list1"/>
    <dgm:cxn modelId="{287D6098-4C0F-4E20-82C3-3330EC7F716C}" type="presParOf" srcId="{18D3E6AD-3E50-4B6A-AE9F-6307B52AD9B4}" destId="{F424933B-5A2B-49B3-933C-129408D72346}" srcOrd="1" destOrd="0" presId="urn:microsoft.com/office/officeart/2005/8/layout/list1"/>
    <dgm:cxn modelId="{72AB2FE5-F4EB-4E12-A5B0-B7B2D8215E87}" type="presParOf" srcId="{B4CBC2BB-EF3B-4553-A096-AB256AD72845}" destId="{EDF7876B-165F-4E6D-9166-736B876ADCD3}" srcOrd="13" destOrd="0" presId="urn:microsoft.com/office/officeart/2005/8/layout/list1"/>
    <dgm:cxn modelId="{71790521-A9F8-41C1-80D7-6A8182887C48}" type="presParOf" srcId="{B4CBC2BB-EF3B-4553-A096-AB256AD72845}" destId="{80B27EDA-E985-481A-A1AC-BA20B2385D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F9556-CF35-48EB-BDA6-C856AE9FC0F5}">
      <dsp:nvSpPr>
        <dsp:cNvPr id="0" name=""/>
        <dsp:cNvSpPr/>
      </dsp:nvSpPr>
      <dsp:spPr>
        <a:xfrm>
          <a:off x="658636" y="232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Looking at the system as a whole</a:t>
          </a:r>
          <a:endParaRPr lang="en-US" sz="2700" kern="1200"/>
        </a:p>
      </dsp:txBody>
      <dsp:txXfrm>
        <a:off x="658636" y="232"/>
        <a:ext cx="2923221" cy="1753932"/>
      </dsp:txXfrm>
    </dsp:sp>
    <dsp:sp modelId="{C6F9125D-BE5B-47DE-9451-1313A3CC4624}">
      <dsp:nvSpPr>
        <dsp:cNvPr id="0" name=""/>
        <dsp:cNvSpPr/>
      </dsp:nvSpPr>
      <dsp:spPr>
        <a:xfrm>
          <a:off x="3874179" y="232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Can people realise their rights?</a:t>
          </a:r>
          <a:endParaRPr lang="en-US" sz="2700" kern="1200"/>
        </a:p>
      </dsp:txBody>
      <dsp:txXfrm>
        <a:off x="3874179" y="232"/>
        <a:ext cx="2923221" cy="1753932"/>
      </dsp:txXfrm>
    </dsp:sp>
    <dsp:sp modelId="{5E471C95-AD07-46DE-B894-270C0039964A}">
      <dsp:nvSpPr>
        <dsp:cNvPr id="0" name=""/>
        <dsp:cNvSpPr/>
      </dsp:nvSpPr>
      <dsp:spPr>
        <a:xfrm>
          <a:off x="7089723" y="232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Are services accessible, available and of good quality?</a:t>
          </a:r>
          <a:endParaRPr lang="en-US" sz="2700" kern="1200"/>
        </a:p>
      </dsp:txBody>
      <dsp:txXfrm>
        <a:off x="7089723" y="232"/>
        <a:ext cx="2923221" cy="1753932"/>
      </dsp:txXfrm>
    </dsp:sp>
    <dsp:sp modelId="{7C65BF1E-D7B1-4D53-BC35-1F7F2EF55EAD}">
      <dsp:nvSpPr>
        <dsp:cNvPr id="0" name=""/>
        <dsp:cNvSpPr/>
      </dsp:nvSpPr>
      <dsp:spPr>
        <a:xfrm>
          <a:off x="658636" y="2046487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Are things improving over time? Or getting worse?</a:t>
          </a:r>
          <a:endParaRPr lang="en-US" sz="2700" kern="1200"/>
        </a:p>
      </dsp:txBody>
      <dsp:txXfrm>
        <a:off x="658636" y="2046487"/>
        <a:ext cx="2923221" cy="1753932"/>
      </dsp:txXfrm>
    </dsp:sp>
    <dsp:sp modelId="{C96A2E2D-B603-4DB5-8DC2-8609E82AA6B4}">
      <dsp:nvSpPr>
        <dsp:cNvPr id="0" name=""/>
        <dsp:cNvSpPr/>
      </dsp:nvSpPr>
      <dsp:spPr>
        <a:xfrm>
          <a:off x="3874179" y="2046487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Not about individual complaints</a:t>
          </a:r>
          <a:endParaRPr lang="en-US" sz="2700" kern="1200"/>
        </a:p>
      </dsp:txBody>
      <dsp:txXfrm>
        <a:off x="3874179" y="2046487"/>
        <a:ext cx="2923221" cy="1753932"/>
      </dsp:txXfrm>
    </dsp:sp>
    <dsp:sp modelId="{D4D9B9E6-9512-4F1C-B2AB-71175B07AC10}">
      <dsp:nvSpPr>
        <dsp:cNvPr id="0" name=""/>
        <dsp:cNvSpPr/>
      </dsp:nvSpPr>
      <dsp:spPr>
        <a:xfrm>
          <a:off x="7089723" y="2046487"/>
          <a:ext cx="2923221" cy="1753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Not about blaming services</a:t>
          </a:r>
          <a:endParaRPr lang="en-US" sz="2700" kern="1200"/>
        </a:p>
      </dsp:txBody>
      <dsp:txXfrm>
        <a:off x="7089723" y="2046487"/>
        <a:ext cx="2923221" cy="1753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28C07-2EA6-4C8F-AE30-33A12D81FCC7}">
      <dsp:nvSpPr>
        <dsp:cNvPr id="0" name=""/>
        <dsp:cNvSpPr/>
      </dsp:nvSpPr>
      <dsp:spPr>
        <a:xfrm>
          <a:off x="938775" y="1042982"/>
          <a:ext cx="926133" cy="9261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9DC3D-E46B-4F83-8EE3-862EED768BBE}">
      <dsp:nvSpPr>
        <dsp:cNvPr id="0" name=""/>
        <dsp:cNvSpPr/>
      </dsp:nvSpPr>
      <dsp:spPr>
        <a:xfrm>
          <a:off x="372805" y="22597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The rights that make daily life possible</a:t>
          </a:r>
          <a:endParaRPr lang="en-US" sz="1700" kern="1200"/>
        </a:p>
      </dsp:txBody>
      <dsp:txXfrm>
        <a:off x="372805" y="2259742"/>
        <a:ext cx="2058075" cy="720000"/>
      </dsp:txXfrm>
    </dsp:sp>
    <dsp:sp modelId="{7D739CEF-B124-453B-9D06-919245B80C79}">
      <dsp:nvSpPr>
        <dsp:cNvPr id="0" name=""/>
        <dsp:cNvSpPr/>
      </dsp:nvSpPr>
      <dsp:spPr>
        <a:xfrm>
          <a:off x="3357014" y="1042982"/>
          <a:ext cx="926133" cy="9261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ECDA2-D08F-4678-86D8-D99D9017BBF7}">
      <dsp:nvSpPr>
        <dsp:cNvPr id="0" name=""/>
        <dsp:cNvSpPr/>
      </dsp:nvSpPr>
      <dsp:spPr>
        <a:xfrm>
          <a:off x="2791043" y="22597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Housing, health, food, work, education, income, culture, water</a:t>
          </a:r>
          <a:endParaRPr lang="en-US" sz="1700" kern="1200"/>
        </a:p>
      </dsp:txBody>
      <dsp:txXfrm>
        <a:off x="2791043" y="2259742"/>
        <a:ext cx="2058075" cy="720000"/>
      </dsp:txXfrm>
    </dsp:sp>
    <dsp:sp modelId="{8F186C3C-DF09-4CFB-A91C-B8EBD2C7D05C}">
      <dsp:nvSpPr>
        <dsp:cNvPr id="0" name=""/>
        <dsp:cNvSpPr/>
      </dsp:nvSpPr>
      <dsp:spPr>
        <a:xfrm>
          <a:off x="5775252" y="1042982"/>
          <a:ext cx="926133" cy="9261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DB022-1F89-4C2B-A60F-DB4BFA1ED058}">
      <dsp:nvSpPr>
        <dsp:cNvPr id="0" name=""/>
        <dsp:cNvSpPr/>
      </dsp:nvSpPr>
      <dsp:spPr>
        <a:xfrm>
          <a:off x="5209281" y="22597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About living with dignity in the place you call home</a:t>
          </a:r>
          <a:endParaRPr lang="en-US" sz="1700" kern="1200"/>
        </a:p>
      </dsp:txBody>
      <dsp:txXfrm>
        <a:off x="5209281" y="2259742"/>
        <a:ext cx="2058075" cy="720000"/>
      </dsp:txXfrm>
    </dsp:sp>
    <dsp:sp modelId="{7E8391FA-503F-4770-BF47-608E9D243FAA}">
      <dsp:nvSpPr>
        <dsp:cNvPr id="0" name=""/>
        <dsp:cNvSpPr/>
      </dsp:nvSpPr>
      <dsp:spPr>
        <a:xfrm>
          <a:off x="8193490" y="1042982"/>
          <a:ext cx="926133" cy="9261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C6908-0211-4837-825D-12FAFB806B25}">
      <dsp:nvSpPr>
        <dsp:cNvPr id="0" name=""/>
        <dsp:cNvSpPr/>
      </dsp:nvSpPr>
      <dsp:spPr>
        <a:xfrm>
          <a:off x="7627519" y="225974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Deeply interconnected</a:t>
          </a:r>
          <a:endParaRPr lang="en-US" sz="1700" kern="1200"/>
        </a:p>
      </dsp:txBody>
      <dsp:txXfrm>
        <a:off x="7627519" y="2259742"/>
        <a:ext cx="2058075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44ED0-BFB3-4B39-B59A-1C10C5671F5C}">
      <dsp:nvSpPr>
        <dsp:cNvPr id="0" name=""/>
        <dsp:cNvSpPr/>
      </dsp:nvSpPr>
      <dsp:spPr>
        <a:xfrm>
          <a:off x="0" y="399960"/>
          <a:ext cx="515256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96479E-1287-4DBA-A025-A34318862BEA}">
      <dsp:nvSpPr>
        <dsp:cNvPr id="0" name=""/>
        <dsp:cNvSpPr/>
      </dsp:nvSpPr>
      <dsp:spPr>
        <a:xfrm>
          <a:off x="257628" y="75240"/>
          <a:ext cx="360679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328" tIns="0" rIns="13632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How geography shapes people’s experience of rights</a:t>
          </a:r>
          <a:endParaRPr lang="en-US" sz="1800" kern="1200" dirty="0"/>
        </a:p>
      </dsp:txBody>
      <dsp:txXfrm>
        <a:off x="289331" y="106943"/>
        <a:ext cx="3543392" cy="586034"/>
      </dsp:txXfrm>
    </dsp:sp>
    <dsp:sp modelId="{D1D37E59-A88B-467C-AB11-E14119AE2EA8}">
      <dsp:nvSpPr>
        <dsp:cNvPr id="0" name=""/>
        <dsp:cNvSpPr/>
      </dsp:nvSpPr>
      <dsp:spPr>
        <a:xfrm>
          <a:off x="0" y="1397880"/>
          <a:ext cx="515256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E3A94-E8FF-4F39-83AA-0D065006B42E}">
      <dsp:nvSpPr>
        <dsp:cNvPr id="0" name=""/>
        <dsp:cNvSpPr/>
      </dsp:nvSpPr>
      <dsp:spPr>
        <a:xfrm>
          <a:off x="257628" y="1073160"/>
          <a:ext cx="360679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328" tIns="0" rIns="13632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How transport, housing, workforce and infrastructure affect access</a:t>
          </a:r>
          <a:endParaRPr lang="en-US" sz="1800" kern="1200" dirty="0"/>
        </a:p>
      </dsp:txBody>
      <dsp:txXfrm>
        <a:off x="289331" y="1104863"/>
        <a:ext cx="3543392" cy="586034"/>
      </dsp:txXfrm>
    </dsp:sp>
    <dsp:sp modelId="{95C4FBDB-9A45-4EE5-9ED9-03FB11D86B7F}">
      <dsp:nvSpPr>
        <dsp:cNvPr id="0" name=""/>
        <dsp:cNvSpPr/>
      </dsp:nvSpPr>
      <dsp:spPr>
        <a:xfrm>
          <a:off x="0" y="2395800"/>
          <a:ext cx="515256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82B44-0BEA-45EF-9704-A004232186DF}">
      <dsp:nvSpPr>
        <dsp:cNvPr id="0" name=""/>
        <dsp:cNvSpPr/>
      </dsp:nvSpPr>
      <dsp:spPr>
        <a:xfrm>
          <a:off x="257628" y="2071080"/>
          <a:ext cx="360679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328" tIns="0" rIns="13632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Differences across the region</a:t>
          </a:r>
          <a:endParaRPr lang="en-US" sz="1800" kern="1200" dirty="0"/>
        </a:p>
      </dsp:txBody>
      <dsp:txXfrm>
        <a:off x="289331" y="2102783"/>
        <a:ext cx="3543392" cy="586034"/>
      </dsp:txXfrm>
    </dsp:sp>
    <dsp:sp modelId="{80B27EDA-E985-481A-A1AC-BA20B2385D3F}">
      <dsp:nvSpPr>
        <dsp:cNvPr id="0" name=""/>
        <dsp:cNvSpPr/>
      </dsp:nvSpPr>
      <dsp:spPr>
        <a:xfrm>
          <a:off x="0" y="3393720"/>
          <a:ext cx="515256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4933B-5A2B-49B3-933C-129408D72346}">
      <dsp:nvSpPr>
        <dsp:cNvPr id="0" name=""/>
        <dsp:cNvSpPr/>
      </dsp:nvSpPr>
      <dsp:spPr>
        <a:xfrm>
          <a:off x="257628" y="3069000"/>
          <a:ext cx="360679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328" tIns="0" rIns="13632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Whether some communities are consistently left behind</a:t>
          </a:r>
          <a:endParaRPr lang="en-US" sz="1800" kern="1200" dirty="0"/>
        </a:p>
      </dsp:txBody>
      <dsp:txXfrm>
        <a:off x="289331" y="3100703"/>
        <a:ext cx="3543392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2457C-A4C5-4430-92BD-B0A90488C9ED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892A7-BF4E-4025-B121-CCC31B779AA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01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I’d now like to introduce you to one of the South of Scotland Monitoring Team, Dr. Alison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Hosies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who will introduce the project and the issues we are looking to explore.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63CC8-8DC0-4C44-8D5E-B4E7E567433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02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8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94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839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01738" y="2114550"/>
            <a:ext cx="9785350" cy="36401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084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01738" y="2114550"/>
            <a:ext cx="9785350" cy="36401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89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64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72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13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9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31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18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3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87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091FA23-7241-4A49-8A0D-6F6B90394E80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AA8DE8-183D-4BB0-ADBE-E5192E402A85}" type="slidenum">
              <a:rPr lang="en-GB" smtClean="0"/>
              <a:t>‹Nº›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32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E2EE-F014-A596-1CD5-50319222B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914400"/>
            <a:ext cx="11582400" cy="4684220"/>
          </a:xfrm>
        </p:spPr>
        <p:txBody>
          <a:bodyPr>
            <a:normAutofit fontScale="90000"/>
          </a:bodyPr>
          <a:lstStyle/>
          <a:p>
            <a:br>
              <a:rPr lang="en-GB" sz="36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3600" b="1" dirty="0"/>
            </a:br>
            <a:br>
              <a:rPr lang="en-GB" sz="3600" b="1"/>
            </a:br>
            <a:r>
              <a:rPr lang="en-GB" sz="3600" b="1"/>
              <a:t>Infrastructure </a:t>
            </a:r>
            <a:r>
              <a:rPr lang="en-GB" sz="3600" b="1" dirty="0"/>
              <a:t>for Everyday Life, </a:t>
            </a:r>
            <a:br>
              <a:rPr lang="en-GB" sz="3600" b="1" dirty="0"/>
            </a:br>
            <a:r>
              <a:rPr lang="en-GB" sz="3600" b="1" dirty="0"/>
              <a:t>Social Well-being and </a:t>
            </a:r>
            <a:br>
              <a:rPr lang="en-GB" sz="3600" b="1" dirty="0"/>
            </a:br>
            <a:r>
              <a:rPr lang="en-GB" sz="3600" b="1" dirty="0"/>
              <a:t>New Metrics for Public Decision-Making</a:t>
            </a:r>
            <a:br>
              <a:rPr lang="en-GB" sz="3600" dirty="0"/>
            </a:br>
            <a:r>
              <a:rPr lang="en-GB" sz="3600" b="1" dirty="0"/>
              <a:t>10-12 June, 2026</a:t>
            </a:r>
            <a:br>
              <a:rPr lang="en-GB" sz="3600" b="1" dirty="0"/>
            </a:br>
            <a:br>
              <a:rPr lang="en-GB" sz="3600" b="1" dirty="0"/>
            </a:br>
            <a:r>
              <a:rPr lang="en-GB" sz="3600" b="1" i="1" dirty="0"/>
              <a:t>Human Rights in Everyday Life: A Framework to Support Wellbeing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2AA21-9228-8E9F-CAAE-C138A104EF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Angela O’Hagan, Professor Emerita of Equality and Public Policy</a:t>
            </a:r>
            <a:br>
              <a:rPr lang="en-GB" dirty="0"/>
            </a:br>
            <a:r>
              <a:rPr lang="en-GB" b="1" dirty="0"/>
              <a:t>Glasgow Caledonian University, Glasgow, Scotland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1B2FF-805E-B74D-84A4-A0DA84BD3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128" y="434755"/>
            <a:ext cx="4677287" cy="263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66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39E350-82B1-89B2-3984-C85DF67E5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056" y="268225"/>
            <a:ext cx="7400544" cy="592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67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D7FA39-03DA-D2FB-A2CB-29EFF3FA1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70" y="146304"/>
            <a:ext cx="11724386" cy="567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83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93774-F080-8745-2FFE-19D377F2B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13" y="344224"/>
            <a:ext cx="10093611" cy="529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60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9C199-80AC-ED1D-C670-CA430F34D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Housing as a Foundation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DC8EC-8252-1A77-34BB-C2273D339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166" y="1624061"/>
            <a:ext cx="10671581" cy="380065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Availability and affordability challenges</a:t>
            </a:r>
          </a:p>
          <a:p>
            <a:pPr lvl="0"/>
            <a:r>
              <a:rPr lang="en-GB" dirty="0"/>
              <a:t>Impact of short-term lets and second homes</a:t>
            </a:r>
          </a:p>
          <a:p>
            <a:pPr lvl="0"/>
            <a:r>
              <a:rPr lang="en-GB" dirty="0"/>
              <a:t>Recruitment and workforce knock-on effects</a:t>
            </a:r>
          </a:p>
          <a:p>
            <a:pPr lvl="0"/>
            <a:r>
              <a:rPr lang="en-GB" dirty="0"/>
              <a:t>Housing enabling or undermining other rights</a:t>
            </a:r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Does housing where you are support or limit people’s ability to thrive?</a:t>
            </a:r>
          </a:p>
          <a:p>
            <a:endParaRPr lang="en-GB" dirty="0"/>
          </a:p>
        </p:txBody>
      </p:sp>
      <p:pic>
        <p:nvPicPr>
          <p:cNvPr id="4" name="Picture 3" descr="A blue circle with a white building in it&#10;&#10;AI-generated content may be incorrect.">
            <a:extLst>
              <a:ext uri="{FF2B5EF4-FFF2-40B4-BE49-F238E27FC236}">
                <a16:creationId xmlns:a16="http://schemas.microsoft.com/office/drawing/2014/main" id="{82980608-CE66-DA7E-C572-758AD2676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762" y="633955"/>
            <a:ext cx="2416650" cy="239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44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A6865-F002-9290-A098-6E55CD033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Health and Access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5911D-0A29-D9A2-F7E2-99C88915A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Travel time and transport barriers</a:t>
            </a:r>
          </a:p>
          <a:p>
            <a:pPr lvl="0"/>
            <a:r>
              <a:rPr lang="en-GB" dirty="0"/>
              <a:t>Workforce shortages and service gaps</a:t>
            </a:r>
          </a:p>
          <a:p>
            <a:pPr lvl="0"/>
            <a:r>
              <a:rPr lang="en-GB" dirty="0"/>
              <a:t>Mental health pressures</a:t>
            </a:r>
          </a:p>
          <a:p>
            <a:pPr lvl="0"/>
            <a:r>
              <a:rPr lang="en-GB" dirty="0"/>
              <a:t>Service design vs geographic reality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b="1" dirty="0"/>
          </a:p>
          <a:p>
            <a:pPr marL="0" lv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Can people realistically access the care they need?</a:t>
            </a:r>
          </a:p>
        </p:txBody>
      </p:sp>
      <p:pic>
        <p:nvPicPr>
          <p:cNvPr id="4" name="Picture 3" descr="A blue circle with a heart and a plus and a cross in it&#10;&#10;AI-generated content may be incorrect.">
            <a:extLst>
              <a:ext uri="{FF2B5EF4-FFF2-40B4-BE49-F238E27FC236}">
                <a16:creationId xmlns:a16="http://schemas.microsoft.com/office/drawing/2014/main" id="{EA4EE846-7628-E954-09AA-5B8F9B882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759" y="452748"/>
            <a:ext cx="2076285" cy="218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47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BDB79-0E74-11D4-112F-BEE5B81A7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Food and Everyday Adequacy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6439C-522A-9487-ED32-9B82BF31B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Affordability and rising costs</a:t>
            </a:r>
          </a:p>
          <a:p>
            <a:pPr lvl="0"/>
            <a:r>
              <a:rPr lang="en-GB" dirty="0"/>
              <a:t>Distance to shops</a:t>
            </a:r>
          </a:p>
          <a:p>
            <a:pPr lvl="0"/>
            <a:r>
              <a:rPr lang="en-GB" dirty="0"/>
              <a:t>Reliance on food banks</a:t>
            </a:r>
          </a:p>
          <a:p>
            <a:pPr lvl="0"/>
            <a:r>
              <a:rPr lang="en-GB" dirty="0"/>
              <a:t>Dignity and normalisation of insecurity</a:t>
            </a:r>
          </a:p>
          <a:p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Is access to food stable, or increasingly fragile?</a:t>
            </a:r>
          </a:p>
          <a:p>
            <a:endParaRPr lang="en-GB" dirty="0"/>
          </a:p>
        </p:txBody>
      </p:sp>
      <p:pic>
        <p:nvPicPr>
          <p:cNvPr id="4" name="Picture 3" descr="A blue circle with a pear in it&#10;&#10;AI-generated content may be incorrect.">
            <a:extLst>
              <a:ext uri="{FF2B5EF4-FFF2-40B4-BE49-F238E27FC236}">
                <a16:creationId xmlns:a16="http://schemas.microsoft.com/office/drawing/2014/main" id="{07E0239B-401A-1F6E-ECED-679B92C35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743" y="454294"/>
            <a:ext cx="2041859" cy="198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729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F33FC-BC93-CCBE-98B3-22A0F22F7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Education and Opportunity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63EF5-7759-3D48-5C03-509CCA8D7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Transport and digital barriers</a:t>
            </a:r>
          </a:p>
          <a:p>
            <a:pPr lvl="0"/>
            <a:r>
              <a:rPr lang="en-GB" dirty="0"/>
              <a:t>Additional support needs</a:t>
            </a:r>
          </a:p>
          <a:p>
            <a:pPr lvl="0"/>
            <a:r>
              <a:rPr lang="en-GB" dirty="0"/>
              <a:t>Young people leaving and not returning</a:t>
            </a:r>
          </a:p>
          <a:p>
            <a:pPr lvl="0"/>
            <a:r>
              <a:rPr lang="en-GB" dirty="0"/>
              <a:t>Education as a community anchor</a:t>
            </a:r>
          </a:p>
          <a:p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Is education strengthening long-term opportunity locally?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</p:txBody>
      </p:sp>
      <p:pic>
        <p:nvPicPr>
          <p:cNvPr id="4" name="Picture 3" descr="A blue circle with a computer on it&#10;&#10;AI-generated content may be incorrect.">
            <a:extLst>
              <a:ext uri="{FF2B5EF4-FFF2-40B4-BE49-F238E27FC236}">
                <a16:creationId xmlns:a16="http://schemas.microsoft.com/office/drawing/2014/main" id="{383DD0C0-106A-9C0C-3719-232C546B8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962" y="508732"/>
            <a:ext cx="2448707" cy="197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57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A5D81-0197-C885-3AE6-C6D492B4E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Work and Local Economies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020F-37DD-14C0-017D-53A38350A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Availability of decent jobs</a:t>
            </a:r>
          </a:p>
          <a:p>
            <a:pPr lvl="0"/>
            <a:r>
              <a:rPr lang="en-GB" dirty="0"/>
              <a:t>Seasonal or insecure employment</a:t>
            </a:r>
          </a:p>
          <a:p>
            <a:pPr lvl="0"/>
            <a:r>
              <a:rPr lang="en-GB" dirty="0"/>
              <a:t>Skills and training access</a:t>
            </a:r>
          </a:p>
          <a:p>
            <a:pPr lvl="0"/>
            <a:r>
              <a:rPr lang="en-GB" dirty="0"/>
              <a:t>Housing and transport constraints</a:t>
            </a:r>
          </a:p>
          <a:p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Does the local economy support stable livelihoods?</a:t>
            </a:r>
          </a:p>
          <a:p>
            <a:endParaRPr lang="en-GB" dirty="0"/>
          </a:p>
        </p:txBody>
      </p:sp>
      <p:pic>
        <p:nvPicPr>
          <p:cNvPr id="4" name="Picture 3" descr="A blue circle with a hand holding a wrench&#10;&#10;AI-generated content may be incorrect.">
            <a:extLst>
              <a:ext uri="{FF2B5EF4-FFF2-40B4-BE49-F238E27FC236}">
                <a16:creationId xmlns:a16="http://schemas.microsoft.com/office/drawing/2014/main" id="{CE280890-9554-E527-AA6B-E5E437306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128" y="486466"/>
            <a:ext cx="2313666" cy="207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4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587D-4B1B-02BB-EBAE-8A2410C9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66" y="322120"/>
            <a:ext cx="8458805" cy="150876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Social Security and System Experience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BAA2E-8196-F2BD-6579-4295A667A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Navigation and complexity</a:t>
            </a:r>
          </a:p>
          <a:p>
            <a:pPr lvl="0"/>
            <a:r>
              <a:rPr lang="en-GB" dirty="0"/>
              <a:t>Delays and emotional impact</a:t>
            </a:r>
          </a:p>
          <a:p>
            <a:pPr lvl="0"/>
            <a:r>
              <a:rPr lang="en-GB" dirty="0"/>
              <a:t>Dignity and respectful treatment</a:t>
            </a:r>
          </a:p>
          <a:p>
            <a:pPr lvl="0"/>
            <a:r>
              <a:rPr lang="en-GB" dirty="0"/>
              <a:t>Interaction with other pressures</a:t>
            </a:r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 social security systems feel supportive or stressful?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blue circle with a person and an umbrella&#10;&#10;AI-generated content may be incorrect.">
            <a:extLst>
              <a:ext uri="{FF2B5EF4-FFF2-40B4-BE49-F238E27FC236}">
                <a16:creationId xmlns:a16="http://schemas.microsoft.com/office/drawing/2014/main" id="{4F98673F-192D-9599-BC6D-9EDC7349B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866" y="484831"/>
            <a:ext cx="3141222" cy="192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29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8077D-A58A-93EF-8BFA-67E98AE6A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Culture, Place and Identity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27F81-264F-3BD0-FDAA-C2E9ABD0A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Community spaces and facilities</a:t>
            </a:r>
          </a:p>
          <a:p>
            <a:pPr lvl="0"/>
            <a:r>
              <a:rPr lang="en-GB" dirty="0"/>
              <a:t>Local traditions and participation</a:t>
            </a:r>
          </a:p>
          <a:p>
            <a:pPr lvl="0"/>
            <a:r>
              <a:rPr lang="en-GB" dirty="0"/>
              <a:t>Impact of depopulation or service loss</a:t>
            </a:r>
          </a:p>
          <a:p>
            <a:pPr lvl="0"/>
            <a:r>
              <a:rPr lang="en-GB" dirty="0"/>
              <a:t>Cultural life as part of wellbeing</a:t>
            </a:r>
          </a:p>
          <a:p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Is community life being sustained or eroded?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blue circle with white hands in a blue circle with black text&#10;&#10;AI-generated content may be incorrect.">
            <a:extLst>
              <a:ext uri="{FF2B5EF4-FFF2-40B4-BE49-F238E27FC236}">
                <a16:creationId xmlns:a16="http://schemas.microsoft.com/office/drawing/2014/main" id="{C0024ACB-1745-1194-8713-943E6E76E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957" y="523735"/>
            <a:ext cx="2003714" cy="19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5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0257-FB1E-33E0-0990-100B1AB73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International Convention on Economic, Social and Cultural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D2014-5106-B190-5ADE-664F7108B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sz="2400" dirty="0"/>
              <a:t>- International protections through this Treaty are at the core of the  </a:t>
            </a:r>
            <a:r>
              <a:rPr lang="en-GB" sz="2400" b="1" dirty="0"/>
              <a:t>Infrastructure for Everyday Life</a:t>
            </a:r>
            <a:r>
              <a:rPr lang="en-GB" sz="2400" dirty="0"/>
              <a:t> project – housing, education, cultural life, poverty, business and employment etc. - - Principles within ICESCR marry well with the analytical framing of this project through considerations </a:t>
            </a:r>
          </a:p>
          <a:p>
            <a:r>
              <a:rPr lang="en-GB" sz="2400" dirty="0"/>
              <a:t>- </a:t>
            </a:r>
            <a:r>
              <a:rPr lang="en-GB" sz="2400" b="1" dirty="0"/>
              <a:t>Minimum Core Obligations </a:t>
            </a:r>
            <a:r>
              <a:rPr lang="en-GB" sz="2400" dirty="0"/>
              <a:t>- the floor, or basic minimum through which provision of public services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b="1" dirty="0"/>
              <a:t>Adequacy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b="1" dirty="0"/>
              <a:t>Availability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b="1" dirty="0"/>
              <a:t>Accessibility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b="1" dirty="0"/>
              <a:t>and (culturally) appropriate</a:t>
            </a:r>
            <a:r>
              <a:rPr lang="en-GB" sz="2400" dirty="0"/>
              <a:t> levels of provision cannot fall.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285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8C132-2CF0-7DB1-228C-1A901DEA9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Clothing and Water – The Basics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B4F27-8186-F7C1-9CB0-400AF8AA1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Ability to afford weather-appropriate clothing</a:t>
            </a:r>
          </a:p>
          <a:p>
            <a:pPr lvl="0"/>
            <a:r>
              <a:rPr lang="en-GB" dirty="0"/>
              <a:t>Water safety, reliability and infrastructure</a:t>
            </a:r>
          </a:p>
          <a:p>
            <a:pPr lvl="0"/>
            <a:r>
              <a:rPr lang="en-GB" dirty="0"/>
              <a:t>Private supply support</a:t>
            </a:r>
          </a:p>
          <a:p>
            <a:pPr lvl="0"/>
            <a:r>
              <a:rPr lang="en-GB" dirty="0"/>
              <a:t>Climate resilience considerations</a:t>
            </a:r>
          </a:p>
          <a:p>
            <a:endParaRPr lang="en-GB" dirty="0"/>
          </a:p>
        </p:txBody>
      </p:sp>
      <p:pic>
        <p:nvPicPr>
          <p:cNvPr id="4" name="Picture 3" descr="A blue circle with a white shirt in it&#10;&#10;AI-generated content may be incorrect.">
            <a:extLst>
              <a:ext uri="{FF2B5EF4-FFF2-40B4-BE49-F238E27FC236}">
                <a16:creationId xmlns:a16="http://schemas.microsoft.com/office/drawing/2014/main" id="{3916C9D3-BF0D-4007-61C6-50DDB6E63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202" y="505951"/>
            <a:ext cx="2123233" cy="198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50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926E8-B273-D968-0F8C-2E3D0B28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CESCR – Spain 2018 Concluding Observations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C19EE7-2E82-29D3-36A0-6DE4C88415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Justiciability of rights </a:t>
            </a:r>
          </a:p>
          <a:p>
            <a:pPr lvl="0"/>
            <a:r>
              <a:rPr lang="en-GB" dirty="0"/>
              <a:t>Autonomy and regional </a:t>
            </a:r>
          </a:p>
          <a:p>
            <a:pPr lvl="0"/>
            <a:r>
              <a:rPr lang="en-GB" dirty="0"/>
              <a:t>Austerity measures</a:t>
            </a:r>
            <a:r>
              <a:rPr lang="en-GB" b="1" dirty="0"/>
              <a:t> </a:t>
            </a:r>
            <a:r>
              <a:rPr lang="en-GB" dirty="0"/>
              <a:t>–</a:t>
            </a:r>
            <a:r>
              <a:rPr lang="en-GB" b="1" dirty="0"/>
              <a:t>necessary, proportionate, and non-discriminatory</a:t>
            </a:r>
            <a:r>
              <a:rPr lang="en-GB" dirty="0"/>
              <a:t> </a:t>
            </a:r>
          </a:p>
          <a:p>
            <a:pPr lvl="0"/>
            <a:r>
              <a:rPr lang="en-GB" b="1" dirty="0"/>
              <a:t>Maximisation of available resources</a:t>
            </a:r>
            <a:endParaRPr lang="en-GB" dirty="0"/>
          </a:p>
          <a:p>
            <a:pPr lvl="0"/>
            <a:r>
              <a:rPr lang="en-GB" b="1" dirty="0"/>
              <a:t>Non-discrimination</a:t>
            </a:r>
            <a:endParaRPr lang="en-GB" dirty="0"/>
          </a:p>
          <a:p>
            <a:pPr lvl="0"/>
            <a:r>
              <a:rPr lang="en-GB" dirty="0"/>
              <a:t>Unemployment</a:t>
            </a:r>
          </a:p>
          <a:p>
            <a:pPr lvl="0"/>
            <a:r>
              <a:rPr lang="en-GB" dirty="0"/>
              <a:t>Gender wage gap</a:t>
            </a:r>
          </a:p>
          <a:p>
            <a:pPr lvl="0"/>
            <a:r>
              <a:rPr lang="en-GB" dirty="0"/>
              <a:t>Trade Union Rights</a:t>
            </a:r>
          </a:p>
          <a:p>
            <a:pPr lvl="0"/>
            <a:r>
              <a:rPr lang="en-GB" dirty="0"/>
              <a:t>Social Security</a:t>
            </a:r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F36184-6F89-EB32-0B94-3191BE8AFD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b="1" dirty="0"/>
              <a:t>Poverty</a:t>
            </a:r>
            <a:endParaRPr lang="en-GB" dirty="0"/>
          </a:p>
          <a:p>
            <a:pPr lvl="0"/>
            <a:r>
              <a:rPr lang="en-GB" b="1" dirty="0"/>
              <a:t>Right to adequate housing</a:t>
            </a:r>
            <a:endParaRPr lang="en-GB" dirty="0"/>
          </a:p>
          <a:p>
            <a:pPr lvl="0"/>
            <a:r>
              <a:rPr lang="en-GB" b="1" dirty="0"/>
              <a:t>Migrants and Asylum seekers</a:t>
            </a:r>
            <a:endParaRPr lang="en-GB" dirty="0"/>
          </a:p>
          <a:p>
            <a:pPr lvl="0"/>
            <a:r>
              <a:rPr lang="en-GB" b="1" dirty="0"/>
              <a:t>Right to Health</a:t>
            </a:r>
            <a:endParaRPr lang="en-GB" dirty="0"/>
          </a:p>
          <a:p>
            <a:pPr lvl="0"/>
            <a:r>
              <a:rPr lang="en-GB" b="1" dirty="0"/>
              <a:t>Right to sexual and reproductive health</a:t>
            </a:r>
            <a:endParaRPr lang="en-GB" dirty="0"/>
          </a:p>
          <a:p>
            <a:pPr lvl="0"/>
            <a:r>
              <a:rPr lang="en-GB" b="1" dirty="0"/>
              <a:t>Right to Education</a:t>
            </a:r>
            <a:endParaRPr lang="en-GB" dirty="0"/>
          </a:p>
          <a:p>
            <a:pPr lvl="0"/>
            <a:r>
              <a:rPr lang="en-GB" b="1" dirty="0"/>
              <a:t>Cultural Rights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75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42CC1-3C65-4993-9FAB-09E8D7524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Article 2(1)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1C3F6-ECA7-C252-97C4-40DDFC04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7918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“ to take steps, individually and through international assistance and co-operation, especially economic and technical, to the </a:t>
            </a:r>
            <a:r>
              <a:rPr lang="en-GB" sz="2400" b="1" dirty="0"/>
              <a:t>maximum of its available resources</a:t>
            </a:r>
            <a:r>
              <a:rPr lang="en-GB" sz="2400" dirty="0"/>
              <a:t>, with a view to achieving </a:t>
            </a:r>
            <a:r>
              <a:rPr lang="en-GB" sz="2400" b="1" dirty="0"/>
              <a:t>progressively</a:t>
            </a:r>
            <a:r>
              <a:rPr lang="en-GB" sz="2400" dirty="0"/>
              <a:t> the full </a:t>
            </a:r>
            <a:r>
              <a:rPr lang="en-GB" sz="2400" b="1" dirty="0"/>
              <a:t>realization of the rights</a:t>
            </a:r>
            <a:r>
              <a:rPr lang="en-GB" sz="2400" dirty="0"/>
              <a:t> recognized in the present Covenant by all appropriate means, including particularly the adoption of legislative measures.” </a:t>
            </a:r>
          </a:p>
          <a:p>
            <a:r>
              <a:rPr lang="en-GB" sz="2400" dirty="0"/>
              <a:t>Two significant provisions here that should underpin public policy and legislation</a:t>
            </a:r>
          </a:p>
          <a:p>
            <a:pPr lvl="0"/>
            <a:r>
              <a:rPr lang="en-GB" sz="2400" dirty="0"/>
              <a:t>Maximisation of available resources – the raising and allocation of public finance;</a:t>
            </a:r>
          </a:p>
          <a:p>
            <a:pPr lvl="0"/>
            <a:r>
              <a:rPr lang="en-GB" sz="2400" dirty="0"/>
              <a:t>Progressive realisation of rights – that public policy decisions should support the realisation of rights over time, all underpinned by general principles of</a:t>
            </a:r>
          </a:p>
          <a:p>
            <a:pPr lvl="0"/>
            <a:r>
              <a:rPr lang="en-GB" sz="2400" b="1" dirty="0"/>
              <a:t>Non-discrimination</a:t>
            </a:r>
            <a:r>
              <a:rPr lang="en-GB" sz="2400" dirty="0"/>
              <a:t> and </a:t>
            </a:r>
            <a:r>
              <a:rPr lang="en-GB" sz="2400" b="1" dirty="0"/>
              <a:t>non-retrogression</a:t>
            </a:r>
            <a:r>
              <a:rPr lang="en-GB" sz="2400" dirty="0"/>
              <a:t> – so no discrimination on protected grounds, no detriment, unequal treatment and no rolling back on current/existing provisions.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87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9687-BD6A-C7AB-3547-34E31C138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Learning from Highlands and Islands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0A04-DA1A-5484-0047-5436231DA9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17080" y="1854580"/>
            <a:ext cx="5961062" cy="3640138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20 communities visited</a:t>
            </a:r>
          </a:p>
          <a:p>
            <a:pPr lvl="0"/>
            <a:r>
              <a:rPr lang="en-GB" dirty="0"/>
              <a:t>~150 people spoken to</a:t>
            </a:r>
          </a:p>
          <a:p>
            <a:pPr lvl="0"/>
            <a:r>
              <a:rPr lang="en-GB" dirty="0"/>
              <a:t>Mixed approach: research, interviews, complaints data</a:t>
            </a:r>
          </a:p>
          <a:p>
            <a:pPr lvl="0"/>
            <a:r>
              <a:rPr lang="en-GB" dirty="0"/>
              <a:t>Found both innovation and serious structural gaps</a:t>
            </a:r>
          </a:p>
          <a:p>
            <a:pPr lvl="0"/>
            <a:r>
              <a:rPr lang="en-GB" dirty="0"/>
              <a:t>Rural realities not always reflected in policy design</a:t>
            </a:r>
          </a:p>
          <a:p>
            <a:endParaRPr lang="en-GB" dirty="0"/>
          </a:p>
        </p:txBody>
      </p:sp>
      <p:pic>
        <p:nvPicPr>
          <p:cNvPr id="6" name="Picture 5" descr="A cover of a book&#10;&#10;AI-generated content may be incorrect.">
            <a:extLst>
              <a:ext uri="{FF2B5EF4-FFF2-40B4-BE49-F238E27FC236}">
                <a16:creationId xmlns:a16="http://schemas.microsoft.com/office/drawing/2014/main" id="{3298277C-8AFB-E77F-7B96-42C8AE85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9" y="1537228"/>
            <a:ext cx="3961441" cy="4561297"/>
          </a:xfrm>
          <a:prstGeom prst="rect">
            <a:avLst/>
          </a:prstGeom>
        </p:spPr>
      </p:pic>
      <p:pic>
        <p:nvPicPr>
          <p:cNvPr id="7" name="Picture 6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50769071-546B-1AB5-116F-C3B56577A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8112" y="4293752"/>
            <a:ext cx="1682456" cy="16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2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0B246-2539-C035-40C0-5167459E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this work matters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AD30A-772A-B7FA-C648-F65551D8F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253" y="1690007"/>
            <a:ext cx="9785350" cy="3640138"/>
          </a:xfrm>
        </p:spPr>
        <p:txBody>
          <a:bodyPr/>
          <a:lstStyle/>
          <a:p>
            <a:pPr lvl="0"/>
            <a:r>
              <a:rPr lang="en-GB" dirty="0"/>
              <a:t>Human rights are about everyday life</a:t>
            </a:r>
          </a:p>
          <a:p>
            <a:pPr lvl="0"/>
            <a:r>
              <a:rPr lang="en-GB" dirty="0"/>
              <a:t>Housing, health, education, food, work</a:t>
            </a:r>
          </a:p>
          <a:p>
            <a:pPr lvl="0"/>
            <a:r>
              <a:rPr lang="en-GB" dirty="0"/>
              <a:t>Whether people can live with dignity</a:t>
            </a:r>
          </a:p>
          <a:p>
            <a:pPr lvl="0"/>
            <a:r>
              <a:rPr lang="en-GB" dirty="0"/>
              <a:t>Regional and rural experiences are often under-examined</a:t>
            </a:r>
          </a:p>
          <a:p>
            <a:pPr lvl="0"/>
            <a:r>
              <a:rPr lang="en-GB" dirty="0"/>
              <a:t>Geography shapes how rights are realised</a:t>
            </a:r>
          </a:p>
          <a:p>
            <a:endParaRPr lang="en-GB" dirty="0"/>
          </a:p>
        </p:txBody>
      </p:sp>
      <p:pic>
        <p:nvPicPr>
          <p:cNvPr id="4" name="Picture 3" descr="A couple of signs with text&#10;&#10;AI-generated content may be incorrect.">
            <a:extLst>
              <a:ext uri="{FF2B5EF4-FFF2-40B4-BE49-F238E27FC236}">
                <a16:creationId xmlns:a16="http://schemas.microsoft.com/office/drawing/2014/main" id="{B11B66EE-FD43-21A3-71EF-352556A2A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823" y="4183007"/>
            <a:ext cx="6989234" cy="17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2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2293-1C18-BE50-6C32-11C09423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b="1" dirty="0"/>
              <a:t>What Monitoring Means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5FE4F644-467C-B8E1-7F89-C21B46C115D5}"/>
              </a:ext>
            </a:extLst>
          </p:cNvPr>
          <p:cNvGraphicFramePr/>
          <p:nvPr/>
        </p:nvGraphicFramePr>
        <p:xfrm>
          <a:off x="783818" y="2015947"/>
          <a:ext cx="10671581" cy="380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574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BA321-DF84-25B9-6FAE-1797C36D2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400" b="1" dirty="0"/>
              <a:t>What We Mean by Economic, Social and Cultural Rights</a:t>
            </a:r>
            <a:br>
              <a:rPr lang="en-GB" sz="3400" dirty="0"/>
            </a:br>
            <a:endParaRPr lang="en-GB" sz="34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8D70D2-A174-2DA8-FEF3-F136CBEE3F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blue line art of a sweater and a faucet&#10;&#10;AI-generated content may be incorrect.">
            <a:extLst>
              <a:ext uri="{FF2B5EF4-FFF2-40B4-BE49-F238E27FC236}">
                <a16:creationId xmlns:a16="http://schemas.microsoft.com/office/drawing/2014/main" id="{77CBA9D0-0150-90B1-951A-CF9F10327D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4335" y="1488638"/>
            <a:ext cx="1374920" cy="150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88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78F6E-29BD-8358-5230-29C1C3EE7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We Learned in Highlands &amp; Islands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29F670C-5AFB-B3BB-CF92-206551C7AD3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9754718"/>
              </p:ext>
            </p:extLst>
          </p:nvPr>
        </p:nvGraphicFramePr>
        <p:xfrm>
          <a:off x="481315" y="1899919"/>
          <a:ext cx="5152569" cy="4023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002C91C-DA52-16CF-D90B-81924CF3FCA7}"/>
              </a:ext>
            </a:extLst>
          </p:cNvPr>
          <p:cNvSpPr txBox="1"/>
          <p:nvPr/>
        </p:nvSpPr>
        <p:spPr>
          <a:xfrm>
            <a:off x="6249848" y="1951672"/>
            <a:ext cx="555869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Rights do not operate in silos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Structural gaps alongside local innovation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Rural realities not always reflected in policy design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Housing, health access and food insecurity emerged strongly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Interconnected pressures across systems</a:t>
            </a:r>
          </a:p>
        </p:txBody>
      </p:sp>
    </p:spTree>
    <p:extLst>
      <p:ext uri="{BB962C8B-B14F-4D97-AF65-F5344CB8AC3E}">
        <p14:creationId xmlns:p14="http://schemas.microsoft.com/office/powerpoint/2010/main" val="2713956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08AD3-B543-86AC-C3CB-37419572A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C8A2-8EAF-ADD9-F4D7-FC200B70DFD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1975" y="500063"/>
            <a:ext cx="10360025" cy="1274762"/>
          </a:xfrm>
        </p:spPr>
        <p:txBody>
          <a:bodyPr/>
          <a:lstStyle/>
          <a:p>
            <a:r>
              <a:rPr lang="en-GB" b="1" dirty="0"/>
              <a:t>Key ESC Rights</a:t>
            </a:r>
          </a:p>
        </p:txBody>
      </p:sp>
      <p:pic>
        <p:nvPicPr>
          <p:cNvPr id="4" name="Picture 3" descr="A blue circle with a hand holding a wrench&#10;&#10;AI-generated content may be incorrect.">
            <a:extLst>
              <a:ext uri="{FF2B5EF4-FFF2-40B4-BE49-F238E27FC236}">
                <a16:creationId xmlns:a16="http://schemas.microsoft.com/office/drawing/2014/main" id="{DCFD8BEA-58C9-854B-11DF-510CE86A8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384" y="2077335"/>
            <a:ext cx="1424523" cy="1274573"/>
          </a:xfrm>
          <a:prstGeom prst="rect">
            <a:avLst/>
          </a:prstGeom>
        </p:spPr>
      </p:pic>
      <p:pic>
        <p:nvPicPr>
          <p:cNvPr id="6" name="Picture 5" descr="A blue circle with a person and an umbrella&#10;&#10;AI-generated content may be incorrect.">
            <a:extLst>
              <a:ext uri="{FF2B5EF4-FFF2-40B4-BE49-F238E27FC236}">
                <a16:creationId xmlns:a16="http://schemas.microsoft.com/office/drawing/2014/main" id="{408C9A23-6EB7-19E2-4652-105C3C87B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094" y="3716553"/>
            <a:ext cx="1977527" cy="1213208"/>
          </a:xfrm>
          <a:prstGeom prst="rect">
            <a:avLst/>
          </a:prstGeom>
        </p:spPr>
      </p:pic>
      <p:pic>
        <p:nvPicPr>
          <p:cNvPr id="8" name="Picture 7" descr="A blue circle with a pear in it&#10;&#10;AI-generated content may be incorrect.">
            <a:extLst>
              <a:ext uri="{FF2B5EF4-FFF2-40B4-BE49-F238E27FC236}">
                <a16:creationId xmlns:a16="http://schemas.microsoft.com/office/drawing/2014/main" id="{0FB52691-6567-78CD-05B6-F4A68D43C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0821" y="2077336"/>
            <a:ext cx="1310646" cy="1274573"/>
          </a:xfrm>
          <a:prstGeom prst="rect">
            <a:avLst/>
          </a:prstGeom>
        </p:spPr>
      </p:pic>
      <p:pic>
        <p:nvPicPr>
          <p:cNvPr id="10" name="Picture 9" descr="A blue circle with a white shirt in it&#10;&#10;AI-generated content may be incorrect.">
            <a:extLst>
              <a:ext uri="{FF2B5EF4-FFF2-40B4-BE49-F238E27FC236}">
                <a16:creationId xmlns:a16="http://schemas.microsoft.com/office/drawing/2014/main" id="{C03C01CC-20D4-D5AE-01F3-B3855FEF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478" y="3728122"/>
            <a:ext cx="1296468" cy="1213208"/>
          </a:xfrm>
          <a:prstGeom prst="rect">
            <a:avLst/>
          </a:prstGeom>
        </p:spPr>
      </p:pic>
      <p:pic>
        <p:nvPicPr>
          <p:cNvPr id="12" name="Picture 11" descr="A blue circle with a white building in it&#10;&#10;AI-generated content may be incorrect.">
            <a:extLst>
              <a:ext uri="{FF2B5EF4-FFF2-40B4-BE49-F238E27FC236}">
                <a16:creationId xmlns:a16="http://schemas.microsoft.com/office/drawing/2014/main" id="{15E360DA-3D88-D1EF-844C-29750D8DD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579" y="2077337"/>
            <a:ext cx="1286713" cy="1274573"/>
          </a:xfrm>
          <a:prstGeom prst="rect">
            <a:avLst/>
          </a:prstGeom>
        </p:spPr>
      </p:pic>
      <p:pic>
        <p:nvPicPr>
          <p:cNvPr id="14" name="Picture 13" descr="A blue circle with a heart and a plus and a cross in it&#10;&#10;AI-generated content may be incorrect.">
            <a:extLst>
              <a:ext uri="{FF2B5EF4-FFF2-40B4-BE49-F238E27FC236}">
                <a16:creationId xmlns:a16="http://schemas.microsoft.com/office/drawing/2014/main" id="{65B8EB63-498F-DA5B-339A-82F9EEC4DA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8404" y="2077338"/>
            <a:ext cx="1213881" cy="1274573"/>
          </a:xfrm>
          <a:prstGeom prst="rect">
            <a:avLst/>
          </a:prstGeom>
        </p:spPr>
      </p:pic>
      <p:pic>
        <p:nvPicPr>
          <p:cNvPr id="16" name="Picture 15" descr="A blue circle with white outline of people in a heart&#10;&#10;AI-generated content may be incorrect.">
            <a:extLst>
              <a:ext uri="{FF2B5EF4-FFF2-40B4-BE49-F238E27FC236}">
                <a16:creationId xmlns:a16="http://schemas.microsoft.com/office/drawing/2014/main" id="{1E34AC9E-02B0-B1EF-B253-69A5ED007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5803" y="3739686"/>
            <a:ext cx="1577168" cy="1213208"/>
          </a:xfrm>
          <a:prstGeom prst="rect">
            <a:avLst/>
          </a:prstGeom>
        </p:spPr>
      </p:pic>
      <p:pic>
        <p:nvPicPr>
          <p:cNvPr id="18" name="Picture 17" descr="A blue circle with a computer on it&#10;&#10;AI-generated content may be incorrect.">
            <a:extLst>
              <a:ext uri="{FF2B5EF4-FFF2-40B4-BE49-F238E27FC236}">
                <a16:creationId xmlns:a16="http://schemas.microsoft.com/office/drawing/2014/main" id="{AE525026-26AE-727D-836D-E1A9F89B96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8964" y="2077339"/>
            <a:ext cx="1580469" cy="1274573"/>
          </a:xfrm>
          <a:prstGeom prst="rect">
            <a:avLst/>
          </a:prstGeom>
        </p:spPr>
      </p:pic>
      <p:pic>
        <p:nvPicPr>
          <p:cNvPr id="20" name="Picture 19" descr="A blue circle with white hands in a blue circle with black text&#10;&#10;AI-generated content may be incorrect.">
            <a:extLst>
              <a:ext uri="{FF2B5EF4-FFF2-40B4-BE49-F238E27FC236}">
                <a16:creationId xmlns:a16="http://schemas.microsoft.com/office/drawing/2014/main" id="{B9CA142C-087F-6DC8-3315-9233A0DF8B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4098" y="3739686"/>
            <a:ext cx="1213881" cy="119008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B5D0196F-685A-D999-F033-AF87645767F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2143432" y="3731125"/>
              <a:ext cx="3048000" cy="1714500"/>
            </p:xfrm>
            <a:graphic>
              <a:graphicData uri="http://schemas.microsoft.com/office/powerpoint/2016/slidezoom">
                <pslz:sldZm>
                  <pslz:sldZmObj sldId="274" cId="933733814">
                    <pslz:zmPr id="{8997665A-2225-4A93-948A-F76EA3CBDF3D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extLst>
                  <a:ext uri="{FF2B5EF4-FFF2-40B4-BE49-F238E27FC236}">
                    <a16:creationId xmlns:a16="http://schemas.microsoft.com/office/drawing/2014/main" id="{B5D0196F-685A-D999-F033-AF87645767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2143432" y="373112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67561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6165</TotalTime>
  <Words>868</Words>
  <Application>Microsoft Office PowerPoint</Application>
  <PresentationFormat>Panorámica</PresentationFormat>
  <Paragraphs>132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Wingdings</vt:lpstr>
      <vt:lpstr>Retrospect</vt:lpstr>
      <vt:lpstr>       Infrastructure for Everyday Life,  Social Well-being and  New Metrics for Public Decision-Making 10-12 June, 2026  Human Rights in Everyday Life: A Framework to Support Wellbeing   </vt:lpstr>
      <vt:lpstr>International Convention on Economic, Social and Cultural Rights</vt:lpstr>
      <vt:lpstr>Article 2(1)</vt:lpstr>
      <vt:lpstr>Learning from Highlands and Islands </vt:lpstr>
      <vt:lpstr>Why this work matters </vt:lpstr>
      <vt:lpstr>What Monitoring Means </vt:lpstr>
      <vt:lpstr>What We Mean by Economic, Social and Cultural Rights </vt:lpstr>
      <vt:lpstr>What We Learned in Highlands &amp; Islands </vt:lpstr>
      <vt:lpstr>Key ESC Rights</vt:lpstr>
      <vt:lpstr>Presentación de PowerPoint</vt:lpstr>
      <vt:lpstr>Presentación de PowerPoint</vt:lpstr>
      <vt:lpstr>Presentación de PowerPoint</vt:lpstr>
      <vt:lpstr>Housing as a Foundation </vt:lpstr>
      <vt:lpstr>Health and Access </vt:lpstr>
      <vt:lpstr>Food and Everyday Adequacy </vt:lpstr>
      <vt:lpstr>Education and Opportunity </vt:lpstr>
      <vt:lpstr>Work and Local Economies </vt:lpstr>
      <vt:lpstr>Social Security and System Experience </vt:lpstr>
      <vt:lpstr>Culture, Place and Identity </vt:lpstr>
      <vt:lpstr>Clothing and Water – The Basics </vt:lpstr>
      <vt:lpstr>CESCR – Spain 2018 Concluding Observations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O'Hagan</dc:creator>
  <cp:lastModifiedBy>JOSE MANUEL MAYOR BALSAS</cp:lastModifiedBy>
  <cp:revision>3</cp:revision>
  <dcterms:created xsi:type="dcterms:W3CDTF">2026-06-03T13:21:30Z</dcterms:created>
  <dcterms:modified xsi:type="dcterms:W3CDTF">2026-06-09T15:34:57Z</dcterms:modified>
</cp:coreProperties>
</file>