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1" r:id="rId2"/>
    <p:sldId id="2563" r:id="rId3"/>
    <p:sldId id="2566" r:id="rId4"/>
    <p:sldId id="2567" r:id="rId5"/>
    <p:sldId id="2569" r:id="rId6"/>
    <p:sldId id="2570" r:id="rId7"/>
    <p:sldId id="2572" r:id="rId8"/>
    <p:sldId id="2582" r:id="rId9"/>
    <p:sldId id="2573" r:id="rId10"/>
    <p:sldId id="2575" r:id="rId11"/>
    <p:sldId id="2576" r:id="rId12"/>
    <p:sldId id="2580" r:id="rId13"/>
    <p:sldId id="258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ethinking Long-Term Care Systems in Albania and Macedonia" id="{A5DC34C6-A0A0-4ED3-898D-CAA63867AAD5}">
          <p14:sldIdLst>
            <p14:sldId id="2561"/>
          </p14:sldIdLst>
        </p14:section>
        <p14:section name="Introduction and Core Argument" id="{79F44CA9-BF97-4F57-9878-DE2F44CF46FC}">
          <p14:sldIdLst>
            <p14:sldId id="2563"/>
          </p14:sldIdLst>
        </p14:section>
        <p14:section name="Demographic Change and Growing Care Needs" id="{60671FD2-829E-4A4F-BD25-C03316ECFC62}">
          <p14:sldIdLst>
            <p14:sldId id="2566"/>
            <p14:sldId id="2567"/>
          </p14:sldIdLst>
        </p14:section>
        <p14:section name="Current Care Systems and Gender Inequality" id="{DF46878D-1C43-4F43-AE3F-15EEDC4B1D2D}">
          <p14:sldIdLst>
            <p14:sldId id="2569"/>
            <p14:sldId id="2570"/>
          </p14:sldIdLst>
        </p14:section>
        <p14:section name="Fiscal Costs of Action and Inaction" id="{B449048A-464F-4CD9-8B5C-9C202C678919}">
          <p14:sldIdLst>
            <p14:sldId id="2572"/>
            <p14:sldId id="2582"/>
            <p14:sldId id="2573"/>
          </p14:sldIdLst>
        </p14:section>
        <p14:section name="Reform Options and Policy Direction" id="{B0C8383C-5BDB-4BA5-9B40-2D239C8BFF60}">
          <p14:sldIdLst>
            <p14:sldId id="2575"/>
            <p14:sldId id="2576"/>
            <p14:sldId id="2580"/>
            <p14:sldId id="2581"/>
          </p14:sldIdLst>
        </p14:section>
        <p14:section name="Conclusion and Key Takeaways" id="{767F8ABD-182E-4A94-91D7-02CC9719AEB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7" d="100"/>
          <a:sy n="77" d="100"/>
        </p:scale>
        <p:origin x="648" y="6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B4D40-F860-4305-8734-E4D74473827F}" type="datetimeFigureOut">
              <a:t>6/8/2026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8ED3A9-7F8E-4931-97F7-6EEF79EB8728}" type="slidenum">
              <a:t>‹#›</a:t>
            </a:fld>
            <a:endParaRPr lang="en-US"/>
          </a:p>
        </p:txBody>
      </p:sp>
    </p:spTree>
    <p:extLst>
      <p:ext uri="{BB962C8B-B14F-4D97-AF65-F5344CB8AC3E}">
        <p14:creationId xmlns:p14="http://schemas.microsoft.com/office/powerpoint/2010/main" val="1442272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9CFE227D-80C9-4571-B563-EC6EAA46C526}" type="slidenum">
              <a:t>1</a:t>
            </a:fld>
            <a:endParaRPr lang="en-US"/>
          </a:p>
        </p:txBody>
      </p:sp>
    </p:spTree>
    <p:extLst>
      <p:ext uri="{BB962C8B-B14F-4D97-AF65-F5344CB8AC3E}">
        <p14:creationId xmlns:p14="http://schemas.microsoft.com/office/powerpoint/2010/main" val="3805358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a:t>paper argues that the strongest reform option for Albania and Macedonia is to treat long-term care as social and economic infrastructure. This requires a shift away from fragmented institutional provision and cash benefits toward integrated networks of home-based care, municipal community services, day </a:t>
            </a:r>
            <a:r>
              <a:rPr lang="en-US" dirty="0" err="1"/>
              <a:t>centres</a:t>
            </a:r>
            <a:r>
              <a:rPr lang="en-US" dirty="0"/>
              <a:t>, respite care, and coordinated health and social-care assessments. In Albania, priority should be given to rural and depopulating municipalities through mobile care teams, multifunctional community </a:t>
            </a:r>
            <a:r>
              <a:rPr lang="en-US" dirty="0" err="1"/>
              <a:t>centres</a:t>
            </a:r>
            <a:r>
              <a:rPr lang="en-US" dirty="0"/>
              <a:t>, and digital health support. In Macedonia, reforms should reduce the dominance of cash transfers, improve coordination between health and social systems, and expand municipal home-care coverage. Clear quality standards and sustainable financing mechanisms are essential to ensure equity and effectiveness.
</a:t>
            </a:r>
          </a:p>
        </p:txBody>
      </p:sp>
      <p:sp>
        <p:nvSpPr>
          <p:cNvPr id="4" name="Slide Number Placeholder 3"/>
          <p:cNvSpPr>
            <a:spLocks noGrp="1"/>
          </p:cNvSpPr>
          <p:nvPr>
            <p:ph type="sldNum" sz="quarter" idx="5"/>
          </p:nvPr>
        </p:nvSpPr>
        <p:spPr/>
        <p:txBody>
          <a:bodyPr/>
          <a:lstStyle/>
          <a:p>
            <a:fld id="{9CFE227D-80C9-4571-B563-EC6EAA46C526}" type="slidenum">
              <a:t>10</a:t>
            </a:fld>
            <a:endParaRPr lang="en-US"/>
          </a:p>
        </p:txBody>
      </p:sp>
    </p:spTree>
    <p:extLst>
      <p:ext uri="{BB962C8B-B14F-4D97-AF65-F5344CB8AC3E}">
        <p14:creationId xmlns:p14="http://schemas.microsoft.com/office/powerpoint/2010/main" val="2915922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Care-system </a:t>
            </a:r>
            <a:r>
              <a:rPr lang="en-US" dirty="0"/>
              <a:t>reform must be closely linked to the </a:t>
            </a:r>
            <a:r>
              <a:rPr lang="en-US" dirty="0" err="1"/>
              <a:t>professionalisation</a:t>
            </a:r>
            <a:r>
              <a:rPr lang="en-US" dirty="0"/>
              <a:t> of care work. This includes accredited training, adequate wages, and full social-insurance coverage for care workers, creating formal employment opportunities while addressing </a:t>
            </a:r>
            <a:r>
              <a:rPr lang="en-US" dirty="0" err="1"/>
              <a:t>labour</a:t>
            </a:r>
            <a:r>
              <a:rPr lang="en-US" dirty="0"/>
              <a:t> shortages. Complementary measures such as caregiver leave, flexible but secure working arrangements, pension credits for periods of intensive unpaid care, and gender-responsive budgeting can help redistribute care responsibilities and protect women’s economic security. By valuing care work as skilled and essential </a:t>
            </a:r>
            <a:r>
              <a:rPr lang="en-US" dirty="0" err="1"/>
              <a:t>labour</a:t>
            </a:r>
            <a:r>
              <a:rPr lang="en-US" dirty="0"/>
              <a:t>, governments can improve service quality, promote gender equality, and strengthen the overall resilience of </a:t>
            </a:r>
            <a:r>
              <a:rPr lang="en-US" dirty="0" err="1"/>
              <a:t>labour</a:t>
            </a:r>
            <a:r>
              <a:rPr lang="en-US" dirty="0"/>
              <a:t> markets and social protection systems.
</a:t>
            </a:r>
          </a:p>
        </p:txBody>
      </p:sp>
      <p:sp>
        <p:nvSpPr>
          <p:cNvPr id="4" name="Slide Number Placeholder 3"/>
          <p:cNvSpPr>
            <a:spLocks noGrp="1"/>
          </p:cNvSpPr>
          <p:nvPr>
            <p:ph type="sldNum" sz="quarter" idx="5"/>
          </p:nvPr>
        </p:nvSpPr>
        <p:spPr/>
        <p:txBody>
          <a:bodyPr/>
          <a:lstStyle/>
          <a:p>
            <a:fld id="{9CFE227D-80C9-4571-B563-EC6EAA46C526}" type="slidenum">
              <a:t>11</a:t>
            </a:fld>
            <a:endParaRPr lang="en-US"/>
          </a:p>
        </p:txBody>
      </p:sp>
    </p:spTree>
    <p:extLst>
      <p:ext uri="{BB962C8B-B14F-4D97-AF65-F5344CB8AC3E}">
        <p14:creationId xmlns:p14="http://schemas.microsoft.com/office/powerpoint/2010/main" val="1583798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a:t>
            </a:r>
            <a:r>
              <a:rPr lang="en-US" dirty="0"/>
              <a:t>key contribution of the paper is the concept of a “triple dividend” from investing in long-term care systems. First, expanding accessible, professional, and community-based care improves the dignity, autonomy, and quality of life of older people who require support with daily activities, chronic illness, or disability. Second, it advances gender equality by reducing women’s disproportionate burden of unpaid care work, enabling higher female </a:t>
            </a:r>
            <a:r>
              <a:rPr lang="en-US" dirty="0" err="1"/>
              <a:t>labour</a:t>
            </a:r>
            <a:r>
              <a:rPr lang="en-US" dirty="0"/>
              <a:t>-force participation, more stable careers, and improved lifetime earnings. Third, it strengthens fiscal sustainability by broadening the tax and contribution base, reducing avoidable healthcare costs, and preventing poverty among caregivers and older people. These three dimensions are deeply interconnected: social outcomes affect </a:t>
            </a:r>
            <a:r>
              <a:rPr lang="en-US" dirty="0" err="1"/>
              <a:t>labour</a:t>
            </a:r>
            <a:r>
              <a:rPr lang="en-US" dirty="0"/>
              <a:t> markets, </a:t>
            </a:r>
            <a:r>
              <a:rPr lang="en-US" dirty="0" err="1"/>
              <a:t>labour</a:t>
            </a:r>
            <a:r>
              <a:rPr lang="en-US" dirty="0"/>
              <a:t> markets affect public revenues, and public revenues determine the long-term viability of social protection systems. The paper argues that viewing long-term care through this integrated lens allows policymakers to move beyond short-term budget constraints and toward a more strategic, investment-oriented approach to ageing societies</a:t>
            </a:r>
            <a:r>
              <a:rPr lang="en-US" dirty="0" smtClean="0"/>
              <a:t>.</a:t>
            </a:r>
            <a:r>
              <a:rPr lang="en-US" dirty="0"/>
              <a:t>
</a:t>
            </a:r>
          </a:p>
        </p:txBody>
      </p:sp>
      <p:sp>
        <p:nvSpPr>
          <p:cNvPr id="4" name="Slide Number Placeholder 3"/>
          <p:cNvSpPr>
            <a:spLocks noGrp="1"/>
          </p:cNvSpPr>
          <p:nvPr>
            <p:ph type="sldNum" sz="quarter" idx="5"/>
          </p:nvPr>
        </p:nvSpPr>
        <p:spPr/>
        <p:txBody>
          <a:bodyPr/>
          <a:lstStyle/>
          <a:p>
            <a:fld id="{9CFE227D-80C9-4571-B563-EC6EAA46C526}" type="slidenum">
              <a:t>12</a:t>
            </a:fld>
            <a:endParaRPr lang="en-US"/>
          </a:p>
        </p:txBody>
      </p:sp>
    </p:spTree>
    <p:extLst>
      <p:ext uri="{BB962C8B-B14F-4D97-AF65-F5344CB8AC3E}">
        <p14:creationId xmlns:p14="http://schemas.microsoft.com/office/powerpoint/2010/main" val="494400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t>
            </a:r>
            <a:r>
              <a:rPr lang="en-US" dirty="0"/>
              <a:t>presentation is based on the paper *Rethinking Long-Term Care Systems, Gender Inequality, and Fiscal Sustainability in Albania and Macedonia*. The central argument of the paper is that long-term care (LTC) should no longer be treated as a residual or marginal form of social assistance. Instead, it should be understood as essential social and economic infrastructure, comparable in importance to investments in transport, energy, or environmental services. The current policy approach in both Albania and Macedonia relies heavily on unpaid and informal family care, which shifts the economic and social costs of population ageing from the state to households. This model obscures the true costs of care, weakens </a:t>
            </a:r>
            <a:r>
              <a:rPr lang="en-US" dirty="0" err="1"/>
              <a:t>labour</a:t>
            </a:r>
            <a:r>
              <a:rPr lang="en-US" dirty="0"/>
              <a:t>-market participation, and undermines fiscal sustainability. By recognizing long-term care as infrastructure, governments can justify sustained public investment, including borrowing for capital expenditure, and unlock positive spillover effects across the economy. These spillovers include higher employment, improved productivity, better health and wellbeing outcomes, and increased tax and social-insurance revenues. The paper emphasizes that failing to invest in care does not mean avoiding costs; rather, it results in hidden and deferred costs that ultimately place greater strain on public finances and social systems.
</a:t>
            </a:r>
          </a:p>
        </p:txBody>
      </p:sp>
      <p:sp>
        <p:nvSpPr>
          <p:cNvPr id="4" name="Slide Number Placeholder 3"/>
          <p:cNvSpPr>
            <a:spLocks noGrp="1"/>
          </p:cNvSpPr>
          <p:nvPr>
            <p:ph type="sldNum" sz="quarter" idx="5"/>
          </p:nvPr>
        </p:nvSpPr>
        <p:spPr/>
        <p:txBody>
          <a:bodyPr/>
          <a:lstStyle/>
          <a:p>
            <a:fld id="{9CFE227D-80C9-4571-B563-EC6EAA46C526}" type="slidenum">
              <a:t>2</a:t>
            </a:fld>
            <a:endParaRPr lang="en-US"/>
          </a:p>
        </p:txBody>
      </p:sp>
    </p:spTree>
    <p:extLst>
      <p:ext uri="{BB962C8B-B14F-4D97-AF65-F5344CB8AC3E}">
        <p14:creationId xmlns:p14="http://schemas.microsoft.com/office/powerpoint/2010/main" val="1535260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Demographic </a:t>
            </a:r>
            <a:r>
              <a:rPr lang="en-US" dirty="0"/>
              <a:t>change is a central driver of rising long-term care needs in both Albania and Macedonia. Population ageing is accelerating as life expectancy increases while fertility rates remain persistently low. At the same time, sustained emigration—particularly of young and working-age adults—is reducing the number of potential caregivers within families and the formal care workforce. In Albania, the population aged 65 and over is projected to grow from around 420,000 in 2020 to more than 620,000 by 2050, with the number of older people potentially requiring long-term care expected to increase significantly by 2040. Macedonia faces an even faster ageing process, with people aged 65 and over projected to account for close to 29 percent of the population by 2042. Emigration intensifies these trends by weakening intergenerational support structures and creating geographical separation between older people and their families. As a result, care demand is rising not only because people live longer, but because traditional household-based care arrangements are increasingly unsustainable</a:t>
            </a:r>
            <a:r>
              <a:rPr lang="en-US" dirty="0" smtClean="0"/>
              <a:t>.</a:t>
            </a:r>
            <a:endParaRPr lang="en-US" dirty="0"/>
          </a:p>
        </p:txBody>
      </p:sp>
      <p:sp>
        <p:nvSpPr>
          <p:cNvPr id="4" name="Slide Number Placeholder 3"/>
          <p:cNvSpPr>
            <a:spLocks noGrp="1"/>
          </p:cNvSpPr>
          <p:nvPr>
            <p:ph type="sldNum" sz="quarter" idx="5"/>
          </p:nvPr>
        </p:nvSpPr>
        <p:spPr/>
        <p:txBody>
          <a:bodyPr/>
          <a:lstStyle/>
          <a:p>
            <a:fld id="{9CFE227D-80C9-4571-B563-EC6EAA46C526}" type="slidenum">
              <a:t>3</a:t>
            </a:fld>
            <a:endParaRPr lang="en-US"/>
          </a:p>
        </p:txBody>
      </p:sp>
    </p:spTree>
    <p:extLst>
      <p:ext uri="{BB962C8B-B14F-4D97-AF65-F5344CB8AC3E}">
        <p14:creationId xmlns:p14="http://schemas.microsoft.com/office/powerpoint/2010/main" val="2767465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a:t>demographic pressures on long-term care are particularly acute in rural and depopulating areas. In Albania, nearly half of people aged 65 and over live in rural regions, often far from health and social services and increasingly without nearby family members due to emigration. Similar patterns are evident in Macedonia, where smaller municipalities struggle to maintain service provision as populations shrink and age. These territorial disparities mean that access to care is highly uneven, with urban residents more likely to find private or public services, while rural households depend almost entirely on unpaid family care or go without adequate support. The paper highlights that any effective long-term care reform must explicitly address these spatial inequalities through mobile services, community-based solutions, and stronger municipal capacities. Without such measures, demographic ageing will exacerbate regional inequality and social exclusion among older people</a:t>
            </a:r>
            <a:r>
              <a:rPr lang="en-US" dirty="0" smtClean="0"/>
              <a:t>.</a:t>
            </a:r>
            <a:endParaRPr lang="en-US" dirty="0"/>
          </a:p>
        </p:txBody>
      </p:sp>
      <p:sp>
        <p:nvSpPr>
          <p:cNvPr id="4" name="Slide Number Placeholder 3"/>
          <p:cNvSpPr>
            <a:spLocks noGrp="1"/>
          </p:cNvSpPr>
          <p:nvPr>
            <p:ph type="sldNum" sz="quarter" idx="5"/>
          </p:nvPr>
        </p:nvSpPr>
        <p:spPr/>
        <p:txBody>
          <a:bodyPr/>
          <a:lstStyle/>
          <a:p>
            <a:fld id="{9CFE227D-80C9-4571-B563-EC6EAA46C526}" type="slidenum">
              <a:t>4</a:t>
            </a:fld>
            <a:endParaRPr lang="en-US"/>
          </a:p>
        </p:txBody>
      </p:sp>
    </p:spTree>
    <p:extLst>
      <p:ext uri="{BB962C8B-B14F-4D97-AF65-F5344CB8AC3E}">
        <p14:creationId xmlns:p14="http://schemas.microsoft.com/office/powerpoint/2010/main" val="3370631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a:t>long-term care systems in Albania and Macedonia are characterized by a highly unequal division of responsibility. The state provides limited, fragmented, and often institution-focused support, while the market primarily serves households that can afford private care. Community-based services remain underdeveloped, leaving families as the main providers of everyday care. This residual model of public responsibility means that formal services intervene only selectively, and only when family care has already failed. In Macedonia, public long-term care spending is estimated at around 0.39 percent of GDP, with the majority allocated to cash benefits rather than direct services. In Albania, public expenditure mainly covers institutional care, with very limited access to home-based or community services. This structure creates strong socio-economic and territorial inequalities and places a disproportionate burden on women within households</a:t>
            </a:r>
            <a:r>
              <a:rPr lang="en-US" dirty="0" smtClean="0"/>
              <a:t>.</a:t>
            </a:r>
            <a:endParaRPr lang="en-US" dirty="0"/>
          </a:p>
        </p:txBody>
      </p:sp>
      <p:sp>
        <p:nvSpPr>
          <p:cNvPr id="4" name="Slide Number Placeholder 3"/>
          <p:cNvSpPr>
            <a:spLocks noGrp="1"/>
          </p:cNvSpPr>
          <p:nvPr>
            <p:ph type="sldNum" sz="quarter" idx="5"/>
          </p:nvPr>
        </p:nvSpPr>
        <p:spPr/>
        <p:txBody>
          <a:bodyPr/>
          <a:lstStyle/>
          <a:p>
            <a:fld id="{9CFE227D-80C9-4571-B563-EC6EAA46C526}" type="slidenum">
              <a:t>5</a:t>
            </a:fld>
            <a:endParaRPr lang="en-US"/>
          </a:p>
        </p:txBody>
      </p:sp>
    </p:spTree>
    <p:extLst>
      <p:ext uri="{BB962C8B-B14F-4D97-AF65-F5344CB8AC3E}">
        <p14:creationId xmlns:p14="http://schemas.microsoft.com/office/powerpoint/2010/main" val="1386628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Unpaid </a:t>
            </a:r>
            <a:r>
              <a:rPr lang="en-US" dirty="0"/>
              <a:t>care work is a key mechanism through which long-term care systems reproduce gender inequality. In Macedonia, women spend roughly three times as much time as men on unpaid household and care activities, contributing to a female inactivity rate of around 46 percent. In Albania, women’s combined paid and unpaid working time exceeds men’s by approximately 12 hours per week, with women overrepresented in informal, part-time, and low-paid employment. As eldercare needs grow, middle-aged and older women—particularly in rural areas—are increasingly expected to provide intensive care without pay, social insurance, or formal recognition. Over the life course, this reduces earnings, weakens pension entitlements, and increases the risk of poverty in old age. Women thus experience the care system both as unpaid providers and later as older persons with inadequate income and limited access to formal care</a:t>
            </a:r>
            <a:r>
              <a:rPr lang="en-US" dirty="0" smtClean="0"/>
              <a:t>.</a:t>
            </a:r>
            <a:endParaRPr lang="en-US" dirty="0"/>
          </a:p>
        </p:txBody>
      </p:sp>
      <p:sp>
        <p:nvSpPr>
          <p:cNvPr id="4" name="Slide Number Placeholder 3"/>
          <p:cNvSpPr>
            <a:spLocks noGrp="1"/>
          </p:cNvSpPr>
          <p:nvPr>
            <p:ph type="sldNum" sz="quarter" idx="5"/>
          </p:nvPr>
        </p:nvSpPr>
        <p:spPr/>
        <p:txBody>
          <a:bodyPr/>
          <a:lstStyle/>
          <a:p>
            <a:fld id="{9CFE227D-80C9-4571-B563-EC6EAA46C526}" type="slidenum">
              <a:t>6</a:t>
            </a:fld>
            <a:endParaRPr lang="en-US"/>
          </a:p>
        </p:txBody>
      </p:sp>
    </p:spTree>
    <p:extLst>
      <p:ext uri="{BB962C8B-B14F-4D97-AF65-F5344CB8AC3E}">
        <p14:creationId xmlns:p14="http://schemas.microsoft.com/office/powerpoint/2010/main" val="1728179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Expanding </a:t>
            </a:r>
            <a:r>
              <a:rPr lang="en-US" dirty="0"/>
              <a:t>formal long-term care systems requires public investment, but the paper demonstrates that failing to invest also generates substantial fiscal costs. In Albania, estimated long-term care needs already represented at least 0.58 percent of GDP in 2020–2021, with recorded expenditure on elderly care projected to double by 2050. These pressures will coincide with pension spending of around 8 percent of GDP and rising healthcare costs linked to chronic illness and ageing. In Macedonia, long-term care spending remains </a:t>
            </a:r>
            <a:r>
              <a:rPr lang="en-US" dirty="0" smtClean="0"/>
              <a:t>low 0.39%, </a:t>
            </a:r>
            <a:r>
              <a:rPr lang="en-US" dirty="0"/>
              <a:t>but </a:t>
            </a:r>
            <a:r>
              <a:rPr lang="en-US" dirty="0" smtClean="0"/>
              <a:t>stimulates care provided by family members through</a:t>
            </a:r>
            <a:r>
              <a:rPr lang="en-US" baseline="0" dirty="0" smtClean="0"/>
              <a:t> cash transfers</a:t>
            </a:r>
            <a:r>
              <a:rPr lang="en-US" dirty="0" smtClean="0"/>
              <a:t>. </a:t>
            </a:r>
            <a:r>
              <a:rPr lang="en-US" dirty="0"/>
              <a:t>Without preventive and community-based care, manageable social-care needs are shifted into more expensive hospital and institutional services, increasing overall public expenditure.
</a:t>
            </a:r>
          </a:p>
        </p:txBody>
      </p:sp>
      <p:sp>
        <p:nvSpPr>
          <p:cNvPr id="4" name="Slide Number Placeholder 3"/>
          <p:cNvSpPr>
            <a:spLocks noGrp="1"/>
          </p:cNvSpPr>
          <p:nvPr>
            <p:ph type="sldNum" sz="quarter" idx="5"/>
          </p:nvPr>
        </p:nvSpPr>
        <p:spPr/>
        <p:txBody>
          <a:bodyPr/>
          <a:lstStyle/>
          <a:p>
            <a:fld id="{9CFE227D-80C9-4571-B563-EC6EAA46C526}" type="slidenum">
              <a:t>7</a:t>
            </a:fld>
            <a:endParaRPr lang="en-US"/>
          </a:p>
        </p:txBody>
      </p:sp>
    </p:spTree>
    <p:extLst>
      <p:ext uri="{BB962C8B-B14F-4D97-AF65-F5344CB8AC3E}">
        <p14:creationId xmlns:p14="http://schemas.microsoft.com/office/powerpoint/2010/main" val="70869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we do gender budgeting we </a:t>
            </a:r>
            <a:r>
              <a:rPr lang="en-US" sz="1200" kern="1200" dirty="0" err="1" smtClean="0">
                <a:solidFill>
                  <a:schemeClr val="tx1"/>
                </a:solidFill>
                <a:effectLst/>
                <a:latin typeface="+mn-lt"/>
                <a:ea typeface="+mn-ea"/>
                <a:cs typeface="+mn-cs"/>
              </a:rPr>
              <a:t>analyse</a:t>
            </a:r>
            <a:r>
              <a:rPr lang="en-US" sz="1200" kern="1200" dirty="0" smtClean="0">
                <a:solidFill>
                  <a:schemeClr val="tx1"/>
                </a:solidFill>
                <a:effectLst/>
                <a:latin typeface="+mn-lt"/>
                <a:ea typeface="+mn-ea"/>
                <a:cs typeface="+mn-cs"/>
              </a:rPr>
              <a:t> two type of costs: Consumption (current expenditure) and capital expenditure (investment). Fiscal rules allow borrowing for investment not for day spending. So far these investments were primarily been used for roads, irrigation, energy, waste management and rarely for social infrastructure. Investment in social infrastructure produces spillover effects on economy, increases its competitiveness, better educational results, enhanced earnings, productivity and etc. The investment in social infrastructure incentives private investment by lowering costs across the whole economy. There are many studies that assess the investment in social infrastructure on employment creation, revenue creation and productivity gains.</a:t>
            </a:r>
          </a:p>
          <a:p>
            <a:endParaRPr lang="en-US" dirty="0"/>
          </a:p>
        </p:txBody>
      </p:sp>
      <p:sp>
        <p:nvSpPr>
          <p:cNvPr id="4" name="Slide Number Placeholder 3"/>
          <p:cNvSpPr>
            <a:spLocks noGrp="1"/>
          </p:cNvSpPr>
          <p:nvPr>
            <p:ph type="sldNum" sz="quarter" idx="10"/>
          </p:nvPr>
        </p:nvSpPr>
        <p:spPr/>
        <p:txBody>
          <a:bodyPr/>
          <a:lstStyle/>
          <a:p>
            <a:fld id="{CD8ED3A9-7F8E-4931-97F7-6EEF79EB8728}" type="slidenum">
              <a:rPr lang="en-US" smtClean="0"/>
              <a:t>8</a:t>
            </a:fld>
            <a:endParaRPr lang="en-US"/>
          </a:p>
        </p:txBody>
      </p:sp>
    </p:spTree>
    <p:extLst>
      <p:ext uri="{BB962C8B-B14F-4D97-AF65-F5344CB8AC3E}">
        <p14:creationId xmlns:p14="http://schemas.microsoft.com/office/powerpoint/2010/main" val="3774766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a:t>reliance on unpaid care generates hidden fiscal costs that are often overlooked in policy debates. When women withdraw from the </a:t>
            </a:r>
            <a:r>
              <a:rPr lang="en-US" dirty="0" err="1"/>
              <a:t>labour</a:t>
            </a:r>
            <a:r>
              <a:rPr lang="en-US" dirty="0"/>
              <a:t> market or reduce working hours to provide care, governments lose income-tax revenue and social-insurance contributions. This erosion of the contribution base occurs precisely when ageing societies require higher revenues to finance pensions, healthcare, and social protection. In addition, caregiver poverty and inadequate support for dependent older people can increase demand for means-tested benefits and crisis interventions. The paper emphasizes that the relevant fiscal comparison is not between spending on care and spending nothing, but between planned investment in care infrastructure and the combined long-term costs of lower employment, lost revenues, preventable hospitalizations, and social exclusion.
</a:t>
            </a:r>
          </a:p>
        </p:txBody>
      </p:sp>
      <p:sp>
        <p:nvSpPr>
          <p:cNvPr id="4" name="Slide Number Placeholder 3"/>
          <p:cNvSpPr>
            <a:spLocks noGrp="1"/>
          </p:cNvSpPr>
          <p:nvPr>
            <p:ph type="sldNum" sz="quarter" idx="5"/>
          </p:nvPr>
        </p:nvSpPr>
        <p:spPr/>
        <p:txBody>
          <a:bodyPr/>
          <a:lstStyle/>
          <a:p>
            <a:fld id="{9CFE227D-80C9-4571-B563-EC6EAA46C526}" type="slidenum">
              <a:t>9</a:t>
            </a:fld>
            <a:endParaRPr lang="en-US"/>
          </a:p>
        </p:txBody>
      </p:sp>
    </p:spTree>
    <p:extLst>
      <p:ext uri="{BB962C8B-B14F-4D97-AF65-F5344CB8AC3E}">
        <p14:creationId xmlns:p14="http://schemas.microsoft.com/office/powerpoint/2010/main" val="36103149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gradFill>
                  <a:gsLst>
                    <a:gs pos="0">
                      <a:schemeClr val="accent2"/>
                    </a:gs>
                    <a:gs pos="100000">
                      <a:schemeClr val="accent5"/>
                    </a:gs>
                  </a:gsLst>
                  <a:lin ang="15600000" scaled="0"/>
                </a:gra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lvl1pPr>
          </a:lstStyle>
          <a:p>
            <a:pPr lvl="0"/>
            <a:r>
              <a:rPr lang="en-US"/>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endParaRPr lang="en-US"/>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3AEEF7F6-ECFE-4473-B3E9-C91BE833927A}" type="datetimeFigureOut">
              <a:rPr lang="en-US" smtClean="0"/>
              <a:t>6/8/2026</a:t>
            </a:fld>
            <a:endParaRPr lang="en-US"/>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5DAD859A-2C66-45B9-9A71-3CF205EC2D4A}" type="slidenum">
              <a:rPr lang="en-US" smtClean="0"/>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7344" cy="6858000"/>
          </a:xfrm>
          <a:blipFill>
            <a:blip r:embed="rId2">
              <a:alphaModFix amt="70000"/>
            </a:blip>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3777321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F4C684-CDD4-5CA8-12DC-BB0C4BFE21EA}"/>
              </a:ext>
              <a:ext uri="{C183D7F6-B498-43B3-948B-1728B52AA6E4}">
                <adec:decorative xmlns:adec="http://schemas.microsoft.com/office/drawing/2017/decorative" xmlns="" val="1"/>
              </a:ext>
            </a:extLst>
          </p:cNvPr>
          <p:cNvGrpSpPr/>
          <p:nvPr/>
        </p:nvGrpSpPr>
        <p:grpSpPr>
          <a:xfrm>
            <a:off x="0" y="-4329"/>
            <a:ext cx="5056093" cy="6869586"/>
            <a:chOff x="5171844" y="-11586"/>
            <a:chExt cx="7020159" cy="6869586"/>
          </a:xfrm>
        </p:grpSpPr>
        <p:sp>
          <p:nvSpPr>
            <p:cNvPr id="4" name="Rectangle 3">
              <a:extLst>
                <a:ext uri="{FF2B5EF4-FFF2-40B4-BE49-F238E27FC236}">
                  <a16:creationId xmlns:a16="http://schemas.microsoft.com/office/drawing/2014/main" id="{F6ECDBF0-A1F0-37B6-C87A-8687287F7950}"/>
                </a:ext>
              </a:extLst>
            </p:cNvPr>
            <p:cNvSpPr/>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60F90E0-14F7-6838-2C0A-149459C1D143}"/>
                </a:ext>
              </a:extLst>
            </p:cNvPr>
            <p:cNvSpPr/>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 name="Rectangle 9">
              <a:extLst>
                <a:ext uri="{FF2B5EF4-FFF2-40B4-BE49-F238E27FC236}">
                  <a16:creationId xmlns:a16="http://schemas.microsoft.com/office/drawing/2014/main" id="{7578B55F-B3C4-0B70-7EAE-5FBFD3308543}"/>
                </a:ext>
              </a:extLst>
            </p:cNvPr>
            <p:cNvSpPr/>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FFBDE35-AEB9-6AFE-BC7A-79FEFBB51D0A}"/>
                </a:ext>
              </a:extLst>
            </p:cNvPr>
            <p:cNvSpPr/>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58368" y="2103120"/>
            <a:ext cx="3666744" cy="2624328"/>
          </a:xfrm>
          <a:noFill/>
        </p:spPr>
        <p:txBody>
          <a:bodyPr anchor="ctr">
            <a:normAutofit/>
          </a:bodyPr>
          <a:lstStyle>
            <a:lvl1pPr algn="ctr">
              <a:defRPr sz="4800">
                <a:solidFill>
                  <a:schemeClr val="bg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lvl1pPr>
              <a:defRPr>
                <a:solidFill>
                  <a:schemeClr val="bg1"/>
                </a:solidFill>
              </a:defRPr>
            </a:lvl1pPr>
          </a:lstStyle>
          <a:p>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57702" y="877824"/>
            <a:ext cx="5509458" cy="5102352"/>
          </a:xfrm>
        </p:spPr>
        <p:txBody>
          <a:bodyPr vert="horz" lIns="91440" tIns="45720" rIns="91440" bIns="45720" rtlCol="0" anchor="ctr">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728740287"/>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9BA5514-C4EC-5772-F451-90A91C385D21}"/>
              </a:ext>
              <a:ext uri="{C183D7F6-B498-43B3-948B-1728B52AA6E4}">
                <adec:decorative xmlns:adec="http://schemas.microsoft.com/office/drawing/2017/decorative" xmlns=""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1C95E155-D254-47EB-52CD-C66E0A29E9A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5" name="Rectangle 4">
              <a:extLst>
                <a:ext uri="{FF2B5EF4-FFF2-40B4-BE49-F238E27FC236}">
                  <a16:creationId xmlns:a16="http://schemas.microsoft.com/office/drawing/2014/main" id="{B947EE6D-F09F-E804-C40C-AB228BDE8E64}"/>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72783" y="722376"/>
            <a:ext cx="5138927" cy="1581912"/>
          </a:xfrm>
        </p:spPr>
        <p:txBody>
          <a:bodyPr vert="horz" lIns="91440" tIns="45720" rIns="91440" bIns="45720" rtlCol="0" anchor="b">
            <a:normAutofit/>
          </a:bodyPr>
          <a:lstStyle>
            <a:lvl1pPr>
              <a:defRPr lang="en-US" sz="6000" dirty="0">
                <a:gradFill>
                  <a:gsLst>
                    <a:gs pos="0">
                      <a:schemeClr val="accent2"/>
                    </a:gs>
                    <a:gs pos="100000">
                      <a:schemeClr val="accent5"/>
                    </a:gs>
                  </a:gsLst>
                  <a:lin ang="12000000" scaled="0"/>
                </a:gradFill>
              </a:defRPr>
            </a:lvl1pPr>
          </a:lstStyle>
          <a:p>
            <a:pPr lvl="0"/>
            <a:r>
              <a:rPr lang="en-US"/>
              <a:t>Click to edit Master title style</a:t>
            </a:r>
          </a:p>
        </p:txBody>
      </p:sp>
      <p:sp>
        <p:nvSpPr>
          <p:cNvPr id="11" name="Picture Placeholder 10">
            <a:extLst>
              <a:ext uri="{FF2B5EF4-FFF2-40B4-BE49-F238E27FC236}">
                <a16:creationId xmlns:a16="http://schemas.microsoft.com/office/drawing/2014/main" id="{630EF3B0-9D02-EBD8-2D14-79BF34534AA1}"/>
              </a:ext>
            </a:extLst>
          </p:cNvPr>
          <p:cNvSpPr>
            <a:spLocks noGrp="1"/>
          </p:cNvSpPr>
          <p:nvPr>
            <p:ph type="pic" sz="quarter" idx="17" hasCustomPrompt="1"/>
          </p:nvPr>
        </p:nvSpPr>
        <p:spPr>
          <a:xfrm>
            <a:off x="119307" y="0"/>
            <a:ext cx="5413248" cy="6858000"/>
          </a:xfrm>
          <a:blipFill>
            <a:blip r:embed="rId2">
              <a:alphaModFix amt="70000"/>
            </a:blip>
            <a:stretch>
              <a:fillRect/>
            </a:stretch>
          </a:blipFill>
        </p:spPr>
        <p:txBody>
          <a:bodyPr/>
          <a:lstStyle>
            <a:lvl1pPr marL="0" indent="0">
              <a:buNone/>
              <a:defRPr/>
            </a:lvl1pPr>
          </a:lstStyle>
          <a:p>
            <a:r>
              <a:rPr lang="en-US"/>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834640"/>
            <a:ext cx="5138928" cy="2999232"/>
          </a:xfrm>
        </p:spPr>
        <p:txBody>
          <a:bodyPr vert="horz" lIns="91440" tIns="45720" rIns="91440" bIns="45720" rtlCol="0" anchor="b">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272784" y="6318504"/>
            <a:ext cx="3569956" cy="365760"/>
          </a:xfrm>
        </p:spPr>
        <p:txBody>
          <a:bodyPr/>
          <a:lstStyle/>
          <a:p>
            <a:endParaRPr lang="en-US"/>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10075652" y="6318504"/>
            <a:ext cx="1491507" cy="365760"/>
          </a:xfrm>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72481676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E855AC-5F95-123D-E0A1-CBD75D8FD00A}"/>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F3A6A854-7BA6-35FC-898F-37F3BC10E5D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455EF75-521C-7F12-2397-68B6128751E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82496" y="2222436"/>
            <a:ext cx="4160520" cy="2825496"/>
          </a:xfrm>
        </p:spPr>
        <p:txBody>
          <a:bodyPr anchor="t">
            <a:normAutofit/>
          </a:bodyPr>
          <a:lstStyle>
            <a:lvl1pPr>
              <a:defRPr sz="40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437376" y="2222436"/>
            <a:ext cx="3959352" cy="2697480"/>
          </a:xfrm>
        </p:spPr>
        <p:txBody>
          <a:bodyPr vert="horz" lIns="91440" tIns="45720" rIns="91440" bIns="45720" rtlCol="0">
            <a:normAutofit/>
          </a:bodyPr>
          <a:lstStyle>
            <a:lvl1pPr marL="0" indent="0">
              <a:buNone/>
              <a:defRPr lang="en-US" sz="1800" dirty="0"/>
            </a:lvl1pPr>
            <a:lvl2pPr marL="228600" indent="0">
              <a:buNone/>
              <a:defRPr lang="en-US" sz="1600" dirty="0"/>
            </a:lvl2pPr>
            <a:lvl3pPr marL="457200" indent="0">
              <a:buNone/>
              <a:defRPr lang="en-US" sz="14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endParaRPr lang="en-US"/>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773432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74537F0-59D7-5CF5-65CE-33DFA62B3767}"/>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C7EFD035-FCE9-275A-5EEF-94FC6583E39A}"/>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FF3E46-4915-D511-DDA5-9451667C3C8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8552" y="2048256"/>
            <a:ext cx="3813048" cy="3538728"/>
          </a:xfrm>
        </p:spPr>
        <p:txBody>
          <a:bodyPr anchor="t">
            <a:normAutofit/>
          </a:bodyPr>
          <a:lstStyle>
            <a:lvl1pPr>
              <a:defRPr sz="32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75960" y="2048256"/>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57CB2298-A12A-D380-ED4F-AD870434F233}"/>
              </a:ext>
            </a:extLst>
          </p:cNvPr>
          <p:cNvSpPr>
            <a:spLocks noGrp="1"/>
          </p:cNvSpPr>
          <p:nvPr>
            <p:ph type="ftr" sz="quarter" idx="15"/>
          </p:nvPr>
        </p:nvSpPr>
        <p:spPr/>
        <p:txBody>
          <a:bodyPr/>
          <a:lstStyle/>
          <a:p>
            <a:endParaRPr lang="en-US"/>
          </a:p>
        </p:txBody>
      </p:sp>
      <p:sp>
        <p:nvSpPr>
          <p:cNvPr id="3" name="Date Placeholder 2">
            <a:extLst>
              <a:ext uri="{FF2B5EF4-FFF2-40B4-BE49-F238E27FC236}">
                <a16:creationId xmlns:a16="http://schemas.microsoft.com/office/drawing/2014/main" id="{9D1F2EAD-3327-FA60-8B7F-6CBBD02C3F07}"/>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A63D4A7C-9E9E-96BC-68B8-3F92C9B3B40E}"/>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910347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0675FE4-1839-CB8F-7574-8FBCED9706D1}"/>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9" name="Rectangle 8">
              <a:extLst>
                <a:ext uri="{FF2B5EF4-FFF2-40B4-BE49-F238E27FC236}">
                  <a16:creationId xmlns:a16="http://schemas.microsoft.com/office/drawing/2014/main" id="{1C309010-BB96-4CE9-3A39-43FA59198DD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D5C3E8-4075-EEED-D3DC-B1B0DCD9F940}"/>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722376"/>
            <a:ext cx="7214616" cy="1280160"/>
          </a:xfrm>
        </p:spPr>
        <p:txBody>
          <a:bodyPr anchor="t">
            <a:normAutofit/>
          </a:bodyPr>
          <a:lstStyle>
            <a:lvl1pPr>
              <a:defRPr sz="40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3922776" y="2240280"/>
            <a:ext cx="7349947" cy="37216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4A089F15-F7A9-6130-79CF-D853C6B4B742}"/>
              </a:ext>
            </a:extLst>
          </p:cNvPr>
          <p:cNvSpPr>
            <a:spLocks noGrp="1"/>
          </p:cNvSpPr>
          <p:nvPr>
            <p:ph type="ftr" sz="quarter" idx="15"/>
          </p:nvPr>
        </p:nvSpPr>
        <p:spPr/>
        <p:txBody>
          <a:bodyPr/>
          <a:lstStyle/>
          <a:p>
            <a:endParaRPr lang="en-US"/>
          </a:p>
        </p:txBody>
      </p:sp>
      <p:sp>
        <p:nvSpPr>
          <p:cNvPr id="11" name="Date Placeholder 10">
            <a:extLst>
              <a:ext uri="{FF2B5EF4-FFF2-40B4-BE49-F238E27FC236}">
                <a16:creationId xmlns:a16="http://schemas.microsoft.com/office/drawing/2014/main" id="{65C79459-C978-FF61-F7FC-DC5D1F170174}"/>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13" name="Slide Number Placeholder 12">
            <a:extLst>
              <a:ext uri="{FF2B5EF4-FFF2-40B4-BE49-F238E27FC236}">
                <a16:creationId xmlns:a16="http://schemas.microsoft.com/office/drawing/2014/main" id="{BFFBCCE1-48C7-7734-891D-F4664CC97B6C}"/>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865734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3A83600-30C4-2F21-93C5-D07537A39648}"/>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BA1F9F49-F979-53D6-3ED8-352816078D4C}"/>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745F95-9BA3-B7A5-F004-E2BB1CFFE2F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4215384" cy="3136392"/>
          </a:xfrm>
        </p:spPr>
        <p:txBody>
          <a:bodyPr anchor="t">
            <a:normAutofit/>
          </a:bodyPr>
          <a:lstStyle>
            <a:lvl1pPr>
              <a:defRPr sz="32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68696" y="640080"/>
            <a:ext cx="5998464" cy="56967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endParaRPr lang="en-US"/>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221173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604B371-347D-80EC-2C2C-C69CD2EF7B9D}"/>
              </a:ext>
              <a:ext uri="{C183D7F6-B498-43B3-948B-1728B52AA6E4}">
                <adec:decorative xmlns:adec="http://schemas.microsoft.com/office/drawing/2017/decorative" xmlns="" val="1"/>
              </a:ext>
            </a:extLst>
          </p:cNvPr>
          <p:cNvGrpSpPr/>
          <p:nvPr/>
        </p:nvGrpSpPr>
        <p:grpSpPr>
          <a:xfrm flipV="1">
            <a:off x="12068340" y="0"/>
            <a:ext cx="123362" cy="6858000"/>
            <a:chOff x="12068638" y="0"/>
            <a:chExt cx="123362" cy="6858000"/>
          </a:xfrm>
        </p:grpSpPr>
        <p:sp>
          <p:nvSpPr>
            <p:cNvPr id="5" name="Rectangle 4">
              <a:extLst>
                <a:ext uri="{FF2B5EF4-FFF2-40B4-BE49-F238E27FC236}">
                  <a16:creationId xmlns:a16="http://schemas.microsoft.com/office/drawing/2014/main" id="{3F227FEA-4B4B-3484-7267-B7BD65A4E9BF}"/>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53530AA-F724-4235-0FDF-84595FCBFBC1}"/>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21792"/>
            <a:ext cx="10872216" cy="749808"/>
          </a:xfrm>
        </p:spPr>
        <p:txBody>
          <a:bodyPr anchor="ctr">
            <a:normAutofit/>
          </a:bodyPr>
          <a:lstStyle>
            <a:lvl1pPr>
              <a:defRPr sz="32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1591056"/>
            <a:ext cx="777240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endParaRPr lang="en-US"/>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234932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1155E4-5659-692F-6CDC-095E555AF698}"/>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88AFD6F-0EAD-ADCF-CB9A-AB74C59048E1}"/>
              </a:ext>
            </a:extLst>
          </p:cNvPr>
          <p:cNvSpPr/>
          <p:nvPr/>
        </p:nvSpPr>
        <p:spPr>
          <a:xfrm rot="16200000">
            <a:off x="6635246" y="-3716556"/>
            <a:ext cx="1855397" cy="9288510"/>
          </a:xfrm>
          <a:prstGeom prst="rect">
            <a:avLst/>
          </a:prstGeom>
          <a:gradFill>
            <a:gsLst>
              <a:gs pos="45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310896"/>
            <a:ext cx="10872216" cy="1225296"/>
          </a:xfrm>
        </p:spPr>
        <p:txBody>
          <a:bodyPr anchor="ctr">
            <a:normAutofit/>
          </a:bodyPr>
          <a:lstStyle>
            <a:lvl1pPr>
              <a:defRPr sz="3200">
                <a:solidFill>
                  <a:schemeClr val="bg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2313432"/>
            <a:ext cx="8732520" cy="3895344"/>
          </a:xfr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endParaRPr lang="en-US"/>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947707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394E45B-1239-5927-7239-231AB33A23C5}"/>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13" name="Rectangle 12">
              <a:extLst>
                <a:ext uri="{FF2B5EF4-FFF2-40B4-BE49-F238E27FC236}">
                  <a16:creationId xmlns:a16="http://schemas.microsoft.com/office/drawing/2014/main" id="{C82CCE1C-1D53-2F67-CA11-693E1CA40CC5}"/>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C77A3C2-9949-B8A0-8486-8228C60D0C3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493008" cy="3621024"/>
          </a:xfrm>
        </p:spPr>
        <p:txBody>
          <a:bodyPr vert="horz" lIns="91440" tIns="45720" rIns="91440" bIns="45720" rtlCol="0" anchor="t">
            <a:normAutofit/>
          </a:bodyPr>
          <a:lstStyle>
            <a:lvl1pPr>
              <a:defRPr lang="en-US" dirty="0">
                <a:gradFill>
                  <a:gsLst>
                    <a:gs pos="0">
                      <a:schemeClr val="accent5"/>
                    </a:gs>
                    <a:gs pos="100000">
                      <a:schemeClr val="accent2"/>
                    </a:gs>
                  </a:gsLst>
                  <a:lin ang="13800000" scaled="0"/>
                </a:gradFill>
              </a:defRPr>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p:txBody>
          <a:bodyPr/>
          <a:lstStyle/>
          <a:p>
            <a:endParaRPr lang="en-US"/>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302324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2293C7-9DD5-C84B-6A44-F0D117C4C94B}"/>
              </a:ext>
            </a:extLst>
          </p:cNvPr>
          <p:cNvSpPr/>
          <p:nvPr/>
        </p:nvSpPr>
        <p:spPr>
          <a:xfrm>
            <a:off x="3" y="-4323"/>
            <a:ext cx="4059076"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C088F0D-A4DE-CAA0-43A6-84E52AD904F3}"/>
              </a:ext>
            </a:extLst>
          </p:cNvPr>
          <p:cNvSpPr/>
          <p:nvPr/>
        </p:nvSpPr>
        <p:spPr>
          <a:xfrm rot="10800000">
            <a:off x="-1" y="1061883"/>
            <a:ext cx="4059079" cy="5803372"/>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 name="Rectangle 5">
            <a:extLst>
              <a:ext uri="{FF2B5EF4-FFF2-40B4-BE49-F238E27FC236}">
                <a16:creationId xmlns:a16="http://schemas.microsoft.com/office/drawing/2014/main" id="{25CD67E0-1350-1985-A4E1-5215AF902BF2}"/>
              </a:ext>
            </a:extLst>
          </p:cNvPr>
          <p:cNvSpPr/>
          <p:nvPr/>
        </p:nvSpPr>
        <p:spPr>
          <a:xfrm rot="16200000">
            <a:off x="-524095" y="1129367"/>
            <a:ext cx="5716870" cy="3449479"/>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081528" cy="4014216"/>
          </a:xfrm>
        </p:spPr>
        <p:txBody>
          <a:bodyPr vert="horz" lIns="91440" tIns="45720" rIns="91440" bIns="45720" rtlCol="0" anchor="t">
            <a:normAutofit/>
          </a:bodyPr>
          <a:lstStyle>
            <a:lvl1pPr>
              <a:defRPr lang="en-US" dirty="0">
                <a:solidFill>
                  <a:schemeClr val="bg1"/>
                </a:solidFill>
              </a:defRPr>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2B6B8768-08ED-B8FE-AB87-3961B13E76EC}"/>
              </a:ext>
            </a:extLst>
          </p:cNvPr>
          <p:cNvSpPr>
            <a:spLocks noGrp="1"/>
          </p:cNvSpPr>
          <p:nvPr>
            <p:ph type="ftr" sz="quarter" idx="15"/>
          </p:nvPr>
        </p:nvSpPr>
        <p:spPr>
          <a:xfrm>
            <a:off x="612648" y="6318504"/>
            <a:ext cx="3446431" cy="365760"/>
          </a:xfrm>
        </p:spPr>
        <p:txBody>
          <a:bodyPr/>
          <a:lstStyle>
            <a:lvl1pPr>
              <a:defRPr>
                <a:solidFill>
                  <a:schemeClr val="bg1"/>
                </a:solidFill>
              </a:defRPr>
            </a:lvl1pPr>
          </a:lstStyle>
          <a:p>
            <a:endParaRPr lang="en-US"/>
          </a:p>
        </p:txBody>
      </p:sp>
      <p:sp>
        <p:nvSpPr>
          <p:cNvPr id="10" name="Date Placeholder 9">
            <a:extLst>
              <a:ext uri="{FF2B5EF4-FFF2-40B4-BE49-F238E27FC236}">
                <a16:creationId xmlns:a16="http://schemas.microsoft.com/office/drawing/2014/main" id="{0790CD73-4635-8D46-A7E8-EDF5E35D34ED}"/>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12" name="Slide Number Placeholder 11">
            <a:extLst>
              <a:ext uri="{FF2B5EF4-FFF2-40B4-BE49-F238E27FC236}">
                <a16:creationId xmlns:a16="http://schemas.microsoft.com/office/drawing/2014/main" id="{CE7E57EE-CAE7-24C5-9F1D-159F32ADDDD0}"/>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499821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EACE7F8-A7D9-2E2C-2B0B-0DB8D7168AAC}"/>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DB768309-21D1-59BA-F479-9F846B9A0FB2}"/>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3D94F90-5391-9976-036B-C34C2C30448C}"/>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457200"/>
            <a:ext cx="10954512" cy="731520"/>
          </a:xfrm>
        </p:spPr>
        <p:txBody>
          <a:bodyPr/>
          <a:lstStyle>
            <a:lvl1pPr>
              <a:defRPr>
                <a:gradFill>
                  <a:gsLst>
                    <a:gs pos="0">
                      <a:schemeClr val="accent5"/>
                    </a:gs>
                    <a:gs pos="100000">
                      <a:schemeClr val="accent2"/>
                    </a:gs>
                  </a:gsLst>
                  <a:lin ang="13800000" scaled="0"/>
                </a:gradFill>
              </a:defRPr>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362455"/>
            <a:ext cx="10954512" cy="49560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BEDC843-90AD-36D3-6615-3505603F8E22}"/>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852C5F7B-97CA-C06C-A155-E4BC307DB0FB}"/>
              </a:ext>
            </a:extLst>
          </p:cNvPr>
          <p:cNvSpPr>
            <a:spLocks noGrp="1"/>
          </p:cNvSpPr>
          <p:nvPr>
            <p:ph type="dt" sz="half" idx="10"/>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DB324737-C1DF-CE60-245E-385E02AC2FB0}"/>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6389591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05272" y="502920"/>
            <a:ext cx="5961888" cy="1197864"/>
          </a:xfrm>
        </p:spPr>
        <p:txBody>
          <a:bodyPr anchor="b"/>
          <a:lstStyle/>
          <a:p>
            <a:r>
              <a:rPr lang="en-US"/>
              <a:t>Click to edit Master title style</a:t>
            </a:r>
          </a:p>
        </p:txBody>
      </p:sp>
      <p:grpSp>
        <p:nvGrpSpPr>
          <p:cNvPr id="3" name="Group 2">
            <a:extLst>
              <a:ext uri="{FF2B5EF4-FFF2-40B4-BE49-F238E27FC236}">
                <a16:creationId xmlns:a16="http://schemas.microsoft.com/office/drawing/2014/main" id="{125E9B8B-7499-A48C-F314-3620CFFB8E0B}"/>
              </a:ext>
              <a:ext uri="{C183D7F6-B498-43B3-948B-1728B52AA6E4}">
                <adec:decorative xmlns:adec="http://schemas.microsoft.com/office/drawing/2017/decorative" xmlns=""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139B506F-0FAC-8905-0F05-E889644A7B9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DAC1EBA-955D-23C1-CCE1-CF2C6CBFD05B}"/>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115866" y="0"/>
            <a:ext cx="4837176" cy="6858000"/>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05272" y="1801367"/>
            <a:ext cx="5961888" cy="4453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5605272" y="6318504"/>
            <a:ext cx="4096512" cy="365760"/>
          </a:xfrm>
        </p:spPr>
        <p:txBody>
          <a:bodyPr/>
          <a:lstStyle/>
          <a:p>
            <a:endParaRPr lang="en-US"/>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9701784" y="6318504"/>
            <a:ext cx="1865376" cy="365760"/>
          </a:xfrm>
        </p:spPr>
        <p:txBody>
          <a:bodyPr/>
          <a:lstStyle/>
          <a:p>
            <a:fld id="{3AEEF7F6-ECFE-4473-B3E9-C91BE833927A}" type="datetimeFigureOut">
              <a:rPr lang="en-US" smtClean="0"/>
              <a:t>6/8/2026</a:t>
            </a:fld>
            <a:endParaRPr lang="en-US"/>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943401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6858000" cy="8412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472184"/>
            <a:ext cx="6858000" cy="478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55B44AF-FB05-4BBA-5AC9-C89D1BB5BE69}"/>
              </a:ext>
            </a:extLst>
          </p:cNvPr>
          <p:cNvSpPr>
            <a:spLocks noGrp="1"/>
          </p:cNvSpPr>
          <p:nvPr>
            <p:ph type="ftr" sz="quarter" idx="17"/>
          </p:nvPr>
        </p:nvSpPr>
        <p:spPr/>
        <p:txBody>
          <a:bodyPr/>
          <a:lstStyle/>
          <a:p>
            <a:endParaRPr lang="en-US"/>
          </a:p>
        </p:txBody>
      </p:sp>
      <p:sp>
        <p:nvSpPr>
          <p:cNvPr id="3" name="Date Placeholder 2">
            <a:extLst>
              <a:ext uri="{FF2B5EF4-FFF2-40B4-BE49-F238E27FC236}">
                <a16:creationId xmlns:a16="http://schemas.microsoft.com/office/drawing/2014/main" id="{2632EABA-2011-B91D-C867-6B03C4743305}"/>
              </a:ext>
            </a:extLst>
          </p:cNvPr>
          <p:cNvSpPr>
            <a:spLocks noGrp="1"/>
          </p:cNvSpPr>
          <p:nvPr>
            <p:ph type="dt" sz="half" idx="16"/>
          </p:nvPr>
        </p:nvSpPr>
        <p:spPr>
          <a:xfrm>
            <a:off x="4709160" y="6318504"/>
            <a:ext cx="2350008" cy="365760"/>
          </a:xfrm>
        </p:spPr>
        <p:txBody>
          <a:bodyPr/>
          <a:lstStyle/>
          <a:p>
            <a:fld id="{3AEEF7F6-ECFE-4473-B3E9-C91BE833927A}" type="datetimeFigureOut">
              <a:rPr lang="en-US" smtClean="0"/>
              <a:t>6/8/2026</a:t>
            </a:fld>
            <a:endParaRPr lang="en-US"/>
          </a:p>
        </p:txBody>
      </p:sp>
      <p:sp>
        <p:nvSpPr>
          <p:cNvPr id="13" name="Slide Number Placeholder 12">
            <a:extLst>
              <a:ext uri="{FF2B5EF4-FFF2-40B4-BE49-F238E27FC236}">
                <a16:creationId xmlns:a16="http://schemas.microsoft.com/office/drawing/2014/main" id="{437E37F5-E579-D12C-536E-A9118707E1C6}"/>
              </a:ext>
            </a:extLst>
          </p:cNvPr>
          <p:cNvSpPr>
            <a:spLocks noGrp="1"/>
          </p:cNvSpPr>
          <p:nvPr>
            <p:ph type="sldNum" sz="quarter" idx="18"/>
          </p:nvPr>
        </p:nvSpPr>
        <p:spPr>
          <a:xfrm>
            <a:off x="6976872" y="6318504"/>
            <a:ext cx="493776" cy="365760"/>
          </a:xfrm>
        </p:spPr>
        <p:txBody>
          <a:bodyPr/>
          <a:lstStyle/>
          <a:p>
            <a:fld id="{5DAD859A-2C66-45B9-9A71-3CF205EC2D4A}" type="slidenum">
              <a:rPr lang="en-US" smtClean="0"/>
              <a:t>‹#›</a:t>
            </a:fld>
            <a:endParaRPr lang="en-US"/>
          </a:p>
        </p:txBody>
      </p:sp>
      <p:sp>
        <p:nvSpPr>
          <p:cNvPr id="9" name="Picture Placeholder 8">
            <a:extLst>
              <a:ext uri="{FF2B5EF4-FFF2-40B4-BE49-F238E27FC236}">
                <a16:creationId xmlns:a16="http://schemas.microsoft.com/office/drawing/2014/main" id="{19D3616B-B0C6-AB9E-48FA-05090671826A}"/>
              </a:ext>
            </a:extLst>
          </p:cNvPr>
          <p:cNvSpPr>
            <a:spLocks noGrp="1"/>
          </p:cNvSpPr>
          <p:nvPr>
            <p:ph type="pic" sz="quarter" idx="15" hasCustomPrompt="1"/>
          </p:nvPr>
        </p:nvSpPr>
        <p:spPr>
          <a:xfrm>
            <a:off x="8129142" y="0"/>
            <a:ext cx="3939493" cy="6858000"/>
          </a:xfrm>
          <a:blipFill dpi="0" rotWithShape="1">
            <a:blip r:embed="rId2">
              <a:alphaModFix amt="70000"/>
            </a:blip>
            <a:srcRect/>
            <a:stretch>
              <a:fillRect/>
            </a:stretch>
          </a:blipFill>
        </p:spPr>
        <p:txBody>
          <a:bodyPr/>
          <a:lstStyle>
            <a:lvl1pPr marL="0" indent="0">
              <a:buNone/>
              <a:defRPr/>
            </a:lvl1pPr>
          </a:lstStyle>
          <a:p>
            <a:r>
              <a:rPr lang="en-US"/>
              <a:t> </a:t>
            </a:r>
          </a:p>
        </p:txBody>
      </p:sp>
      <p:grpSp>
        <p:nvGrpSpPr>
          <p:cNvPr id="10" name="Group 9">
            <a:extLst>
              <a:ext uri="{FF2B5EF4-FFF2-40B4-BE49-F238E27FC236}">
                <a16:creationId xmlns:a16="http://schemas.microsoft.com/office/drawing/2014/main" id="{D5BBFBAF-5922-A442-5D1A-BC28ADE0D2B7}"/>
              </a:ext>
              <a:ext uri="{C183D7F6-B498-43B3-948B-1728B52AA6E4}">
                <adec:decorative xmlns:adec="http://schemas.microsoft.com/office/drawing/2017/decorative" xmlns="" val="1"/>
              </a:ext>
            </a:extLst>
          </p:cNvPr>
          <p:cNvGrpSpPr/>
          <p:nvPr/>
        </p:nvGrpSpPr>
        <p:grpSpPr>
          <a:xfrm>
            <a:off x="12068638" y="0"/>
            <a:ext cx="123362" cy="6858000"/>
            <a:chOff x="12068638" y="0"/>
            <a:chExt cx="123362" cy="6858000"/>
          </a:xfrm>
        </p:grpSpPr>
        <p:sp>
          <p:nvSpPr>
            <p:cNvPr id="11" name="Rectangle 10">
              <a:extLst>
                <a:ext uri="{FF2B5EF4-FFF2-40B4-BE49-F238E27FC236}">
                  <a16:creationId xmlns:a16="http://schemas.microsoft.com/office/drawing/2014/main" id="{E9DBF79C-336C-A5FC-F9A7-F678FEB5C351}"/>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B3E95C8-0894-01F3-97E4-60803AAA24A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3473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06516" y="502920"/>
            <a:ext cx="6858000" cy="841248"/>
          </a:xfrm>
        </p:spPr>
        <p:txBody>
          <a:bodyPr anchor="b"/>
          <a:lstStyle/>
          <a:p>
            <a:r>
              <a:rPr lang="en-US"/>
              <a:t>Click to edit Master title style</a:t>
            </a:r>
          </a:p>
        </p:txBody>
      </p:sp>
      <p:sp>
        <p:nvSpPr>
          <p:cNvPr id="10" name="Picture Placeholder 9">
            <a:extLst>
              <a:ext uri="{FF2B5EF4-FFF2-40B4-BE49-F238E27FC236}">
                <a16:creationId xmlns:a16="http://schemas.microsoft.com/office/drawing/2014/main" id="{8AF4E90B-EF6F-24B4-C4FE-7FBC72B7E9EE}"/>
              </a:ext>
            </a:extLst>
          </p:cNvPr>
          <p:cNvSpPr>
            <a:spLocks noGrp="1"/>
          </p:cNvSpPr>
          <p:nvPr>
            <p:ph type="pic" sz="quarter" idx="15" hasCustomPrompt="1"/>
          </p:nvPr>
        </p:nvSpPr>
        <p:spPr>
          <a:xfrm>
            <a:off x="115867" y="0"/>
            <a:ext cx="3968496" cy="6858000"/>
          </a:xfrm>
          <a:blipFill dpi="0" rotWithShape="1">
            <a:blip r:embed="rId2">
              <a:alphaModFix amt="70000"/>
            </a:blip>
            <a:srcRect/>
            <a:stretch>
              <a:fillRect/>
            </a:stretch>
          </a:blipFill>
        </p:spPr>
        <p:txBody>
          <a:bodyPr/>
          <a:lstStyle>
            <a:lvl1pPr marL="0" indent="0">
              <a:buNone/>
              <a:defRPr/>
            </a:lvl1pPr>
          </a:lstStyle>
          <a:p>
            <a:r>
              <a:rPr lang="en-US"/>
              <a:t> </a:t>
            </a:r>
          </a:p>
        </p:txBody>
      </p:sp>
      <p:grpSp>
        <p:nvGrpSpPr>
          <p:cNvPr id="11" name="Group 10">
            <a:extLst>
              <a:ext uri="{FF2B5EF4-FFF2-40B4-BE49-F238E27FC236}">
                <a16:creationId xmlns:a16="http://schemas.microsoft.com/office/drawing/2014/main" id="{3F50B082-E806-677A-B150-164003C5BF2E}"/>
              </a:ext>
              <a:ext uri="{C183D7F6-B498-43B3-948B-1728B52AA6E4}">
                <adec:decorative xmlns:adec="http://schemas.microsoft.com/office/drawing/2017/decorative" xmlns=""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CEBF228F-ECC6-8326-8C59-4539BE646E4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29E235C-963A-D79C-5145-5233B1FD5A8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06516" y="1472183"/>
            <a:ext cx="6858000" cy="478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46FDC5C-46E3-4585-C089-E091BE6E5D36}"/>
              </a:ext>
            </a:extLst>
          </p:cNvPr>
          <p:cNvSpPr>
            <a:spLocks noGrp="1"/>
          </p:cNvSpPr>
          <p:nvPr>
            <p:ph type="ftr" sz="quarter" idx="17"/>
          </p:nvPr>
        </p:nvSpPr>
        <p:spPr>
          <a:xfrm>
            <a:off x="4706516" y="6318504"/>
            <a:ext cx="4096512" cy="365760"/>
          </a:xfrm>
        </p:spPr>
        <p:txBody>
          <a:bodyPr/>
          <a:lstStyle/>
          <a:p>
            <a:endParaRPr lang="en-US"/>
          </a:p>
        </p:txBody>
      </p:sp>
      <p:sp>
        <p:nvSpPr>
          <p:cNvPr id="3" name="Date Placeholder 2">
            <a:extLst>
              <a:ext uri="{FF2B5EF4-FFF2-40B4-BE49-F238E27FC236}">
                <a16:creationId xmlns:a16="http://schemas.microsoft.com/office/drawing/2014/main" id="{5721447D-8AA6-9863-0212-376200A916F4}"/>
              </a:ext>
            </a:extLst>
          </p:cNvPr>
          <p:cNvSpPr>
            <a:spLocks noGrp="1"/>
          </p:cNvSpPr>
          <p:nvPr>
            <p:ph type="dt" sz="half" idx="16"/>
          </p:nvPr>
        </p:nvSpPr>
        <p:spPr>
          <a:xfrm>
            <a:off x="8729070" y="6318504"/>
            <a:ext cx="2838090" cy="365760"/>
          </a:xfrm>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86395A93-90A0-8500-32A5-2011DF9658FA}"/>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426449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AE7BB9-8F3B-888B-7C5F-C693E4B78B3D}"/>
              </a:ext>
              <a:ext uri="{C183D7F6-B498-43B3-948B-1728B52AA6E4}">
                <adec:decorative xmlns:adec="http://schemas.microsoft.com/office/drawing/2017/decorative" xmlns=""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7CA2AA3A-CAA5-475A-C3CD-9ABFCE2B0092}"/>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3ED07E-CBE3-22B8-BCE0-4F98BB64C4C6}"/>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573413" cy="8412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1472184"/>
            <a:ext cx="4573413" cy="478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42B6E2F6-1C60-7678-922C-01C4DB211D7A}"/>
              </a:ext>
            </a:extLst>
          </p:cNvPr>
          <p:cNvSpPr>
            <a:spLocks noGrp="1"/>
          </p:cNvSpPr>
          <p:nvPr>
            <p:ph type="ftr" sz="quarter" idx="17"/>
          </p:nvPr>
        </p:nvSpPr>
        <p:spPr>
          <a:xfrm>
            <a:off x="612648" y="6318504"/>
            <a:ext cx="2743200" cy="365760"/>
          </a:xfrm>
        </p:spPr>
        <p:txBody>
          <a:bodyPr/>
          <a:lstStyle/>
          <a:p>
            <a:endParaRPr lang="en-US"/>
          </a:p>
        </p:txBody>
      </p:sp>
      <p:sp>
        <p:nvSpPr>
          <p:cNvPr id="4" name="Date Placeholder 3">
            <a:extLst>
              <a:ext uri="{FF2B5EF4-FFF2-40B4-BE49-F238E27FC236}">
                <a16:creationId xmlns:a16="http://schemas.microsoft.com/office/drawing/2014/main" id="{0D5BA7FF-A77E-82D8-382F-C60F9EB7D403}"/>
              </a:ext>
            </a:extLst>
          </p:cNvPr>
          <p:cNvSpPr>
            <a:spLocks noGrp="1"/>
          </p:cNvSpPr>
          <p:nvPr>
            <p:ph type="dt" sz="half" idx="16"/>
          </p:nvPr>
        </p:nvSpPr>
        <p:spPr>
          <a:xfrm>
            <a:off x="3355847" y="6318504"/>
            <a:ext cx="1418733" cy="365760"/>
          </a:xfrm>
        </p:spPr>
        <p:txBody>
          <a:bodyPr/>
          <a:lstStyle/>
          <a:p>
            <a:fld id="{3AEEF7F6-ECFE-4473-B3E9-C91BE833927A}" type="datetimeFigureOut">
              <a:rPr lang="en-US" smtClean="0"/>
              <a:t>6/8/2026</a:t>
            </a:fld>
            <a:endParaRPr lang="en-US"/>
          </a:p>
        </p:txBody>
      </p:sp>
      <p:sp>
        <p:nvSpPr>
          <p:cNvPr id="13" name="Slide Number Placeholder 12">
            <a:extLst>
              <a:ext uri="{FF2B5EF4-FFF2-40B4-BE49-F238E27FC236}">
                <a16:creationId xmlns:a16="http://schemas.microsoft.com/office/drawing/2014/main" id="{277AED5A-2B3B-6F43-CA78-5BF85217FD6E}"/>
              </a:ext>
            </a:extLst>
          </p:cNvPr>
          <p:cNvSpPr>
            <a:spLocks noGrp="1"/>
          </p:cNvSpPr>
          <p:nvPr>
            <p:ph type="sldNum" sz="quarter" idx="18"/>
          </p:nvPr>
        </p:nvSpPr>
        <p:spPr>
          <a:xfrm>
            <a:off x="4692285" y="6318504"/>
            <a:ext cx="493776" cy="365760"/>
          </a:xfrm>
        </p:spPr>
        <p:txBody>
          <a:bodyPr/>
          <a:lstStyle/>
          <a:p>
            <a:fld id="{5DAD859A-2C66-45B9-9A71-3CF205EC2D4A}" type="slidenum">
              <a:rPr lang="en-US" smtClean="0"/>
              <a:t>‹#›</a:t>
            </a:fld>
            <a:endParaRPr lang="en-US"/>
          </a:p>
        </p:txBody>
      </p:sp>
      <p:sp>
        <p:nvSpPr>
          <p:cNvPr id="12" name="Picture Placeholder 11">
            <a:extLst>
              <a:ext uri="{FF2B5EF4-FFF2-40B4-BE49-F238E27FC236}">
                <a16:creationId xmlns:a16="http://schemas.microsoft.com/office/drawing/2014/main" id="{EC59C038-AFE7-F1BB-D482-33E170892572}"/>
              </a:ext>
            </a:extLst>
          </p:cNvPr>
          <p:cNvSpPr>
            <a:spLocks noGrp="1"/>
          </p:cNvSpPr>
          <p:nvPr>
            <p:ph type="pic" sz="quarter" idx="15" hasCustomPrompt="1"/>
          </p:nvPr>
        </p:nvSpPr>
        <p:spPr>
          <a:xfrm>
            <a:off x="5844556" y="0"/>
            <a:ext cx="6224082" cy="6858000"/>
          </a:xfrm>
          <a:blipFill dpi="0" rotWithShape="1">
            <a:blip r:embed="rId2">
              <a:alphaModFix amt="7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806684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389120" cy="1444752"/>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084832"/>
            <a:ext cx="4389120" cy="41696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612648" y="6318504"/>
            <a:ext cx="2651760" cy="365760"/>
          </a:xfrm>
        </p:spPr>
        <p:txBody>
          <a:bodyPr/>
          <a:lstStyle/>
          <a:p>
            <a:endParaRPr lang="en-US"/>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264408" y="6318504"/>
            <a:ext cx="1325880" cy="365760"/>
          </a:xfrm>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4507992" y="6318504"/>
            <a:ext cx="493776" cy="365760"/>
          </a:xfrm>
        </p:spPr>
        <p:txBody>
          <a:bodyPr/>
          <a:lstStyle/>
          <a:p>
            <a:fld id="{5DAD859A-2C66-45B9-9A71-3CF205EC2D4A}" type="slidenum">
              <a:rPr lang="en-US" smtClean="0"/>
              <a:t>‹#›</a:t>
            </a:fld>
            <a:endParaRPr lang="en-US"/>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5660263" y="0"/>
            <a:ext cx="6408375" cy="6858000"/>
          </a:xfrm>
          <a:blipFill dpi="0" rotWithShape="1">
            <a:blip r:embed="rId2">
              <a:alphaModFix amt="70000"/>
            </a:blip>
            <a:srcRect/>
            <a:stretch>
              <a:fillRect/>
            </a:stretch>
          </a:blipFill>
        </p:spPr>
        <p:txBody>
          <a:bodyPr/>
          <a:lstStyle>
            <a:lvl1pPr marL="0" indent="0">
              <a:buNone/>
              <a:defRPr/>
            </a:lvl1pPr>
          </a:lstStyle>
          <a:p>
            <a:r>
              <a:rPr lang="en-US"/>
              <a:t> </a:t>
            </a:r>
          </a:p>
        </p:txBody>
      </p:sp>
      <p:grpSp>
        <p:nvGrpSpPr>
          <p:cNvPr id="11" name="Group 10">
            <a:extLst>
              <a:ext uri="{FF2B5EF4-FFF2-40B4-BE49-F238E27FC236}">
                <a16:creationId xmlns:a16="http://schemas.microsoft.com/office/drawing/2014/main" id="{5D76C82F-0CA8-713E-E19A-65D51910A5DC}"/>
              </a:ext>
              <a:ext uri="{C183D7F6-B498-43B3-948B-1728B52AA6E4}">
                <adec:decorative xmlns:adec="http://schemas.microsoft.com/office/drawing/2017/decorative" xmlns=""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C3A0EB22-0640-E9D6-5C90-504668EDC47C}"/>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95F219-6751-8C9C-0F4E-1048F537CB6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66323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C494689-2DF4-F719-B5A3-0E33B5AB963F}"/>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17" name="Rectangle 16">
              <a:extLst>
                <a:ext uri="{FF2B5EF4-FFF2-40B4-BE49-F238E27FC236}">
                  <a16:creationId xmlns:a16="http://schemas.microsoft.com/office/drawing/2014/main" id="{258C88C8-2ADC-03E1-DA79-C09C9FFCB40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EE9281E-3F01-B630-B5DF-17CEE295D67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22376"/>
            <a:ext cx="3017520" cy="3364992"/>
          </a:xfrm>
        </p:spPr>
        <p:txBody>
          <a:bodyPr anchor="t"/>
          <a:lstStyle/>
          <a:p>
            <a:r>
              <a:rPr lang="en-US"/>
              <a:t>Click to edit Master title style</a:t>
            </a:r>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105656" y="722376"/>
            <a:ext cx="3417212" cy="5440680"/>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356" y="722376"/>
            <a:ext cx="3566160" cy="5440680"/>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B46F9121-A740-6137-350B-F287FC3F65ED}"/>
              </a:ext>
            </a:extLst>
          </p:cNvPr>
          <p:cNvSpPr>
            <a:spLocks noGrp="1"/>
          </p:cNvSpPr>
          <p:nvPr>
            <p:ph type="ftr" sz="quarter" idx="17"/>
          </p:nvPr>
        </p:nvSpPr>
        <p:spPr/>
        <p:txBody>
          <a:bodyPr/>
          <a:lstStyle/>
          <a:p>
            <a:endParaRPr lang="en-US"/>
          </a:p>
        </p:txBody>
      </p:sp>
      <p:sp>
        <p:nvSpPr>
          <p:cNvPr id="9" name="Date Placeholder 8">
            <a:extLst>
              <a:ext uri="{FF2B5EF4-FFF2-40B4-BE49-F238E27FC236}">
                <a16:creationId xmlns:a16="http://schemas.microsoft.com/office/drawing/2014/main" id="{71DDF62D-265F-648C-DEAF-A6B63AFE9A88}"/>
              </a:ext>
            </a:extLst>
          </p:cNvPr>
          <p:cNvSpPr>
            <a:spLocks noGrp="1"/>
          </p:cNvSpPr>
          <p:nvPr>
            <p:ph type="dt" sz="half" idx="16"/>
          </p:nvPr>
        </p:nvSpPr>
        <p:spPr/>
        <p:txBody>
          <a:bodyPr/>
          <a:lstStyle/>
          <a:p>
            <a:fld id="{3AEEF7F6-ECFE-4473-B3E9-C91BE833927A}" type="datetimeFigureOut">
              <a:rPr lang="en-US" smtClean="0"/>
              <a:t>6/8/2026</a:t>
            </a:fld>
            <a:endParaRPr lang="en-US"/>
          </a:p>
        </p:txBody>
      </p:sp>
      <p:sp>
        <p:nvSpPr>
          <p:cNvPr id="15" name="Slide Number Placeholder 14">
            <a:extLst>
              <a:ext uri="{FF2B5EF4-FFF2-40B4-BE49-F238E27FC236}">
                <a16:creationId xmlns:a16="http://schemas.microsoft.com/office/drawing/2014/main" id="{4B1E5F69-8168-1838-71D3-E395524793E7}"/>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777513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DB5D765-4DB1-83CD-C254-A90B6611CFB6}"/>
              </a:ext>
              <a:ext uri="{C183D7F6-B498-43B3-948B-1728B52AA6E4}">
                <adec:decorative xmlns:adec="http://schemas.microsoft.com/office/drawing/2017/decorative" xmlns=""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C69A84EF-6D24-A163-8B58-B5389FD4DDD7}"/>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E9A50A9-013C-611D-B106-1ED459519F5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502920"/>
            <a:ext cx="3401568" cy="1444752"/>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115866" y="-1"/>
            <a:ext cx="7397496" cy="6857999"/>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65592" y="6318504"/>
            <a:ext cx="2333520" cy="365760"/>
          </a:xfrm>
        </p:spPr>
        <p:txBody>
          <a:bodyPr/>
          <a:lstStyle/>
          <a:p>
            <a:endParaRPr lang="en-US"/>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10504406" y="6318504"/>
            <a:ext cx="1062754" cy="365760"/>
          </a:xfrm>
        </p:spPr>
        <p:txBody>
          <a:bodyPr/>
          <a:lstStyle/>
          <a:p>
            <a:fld id="{3AEEF7F6-ECFE-4473-B3E9-C91BE833927A}" type="datetimeFigureOut">
              <a:rPr lang="en-US" smtClean="0"/>
              <a:t>6/8/2026</a:t>
            </a:fld>
            <a:endParaRPr lang="en-US"/>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21776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401568" cy="1444752"/>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2648"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648" y="6318504"/>
            <a:ext cx="1975502" cy="365760"/>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588150" y="6318504"/>
            <a:ext cx="1014586" cy="365760"/>
          </a:xfrm>
        </p:spPr>
        <p:txBody>
          <a:bodyPr/>
          <a:lstStyle>
            <a:lvl1pPr>
              <a:defRPr>
                <a:solidFill>
                  <a:schemeClr val="tx1"/>
                </a:solidFill>
                <a:effectLst/>
              </a:defRPr>
            </a:lvl1pPr>
          </a:lstStyle>
          <a:p>
            <a:fld id="{3AEEF7F6-ECFE-4473-B3E9-C91BE833927A}" type="datetimeFigureOut">
              <a:rPr lang="en-US" smtClean="0"/>
              <a:t>6/8/2026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520440" y="6318504"/>
            <a:ext cx="493776" cy="365760"/>
          </a:xfrm>
        </p:spPr>
        <p:txBody>
          <a:bodyPr/>
          <a:lstStyle/>
          <a:p>
            <a:fld id="{5DAD859A-2C66-45B9-9A71-3CF205EC2D4A}" type="slidenum">
              <a:rPr lang="en-US" smtClean="0"/>
              <a:t>‹#›</a:t>
            </a:fld>
            <a:endParaRPr lang="en-US"/>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802819" y="0"/>
            <a:ext cx="7265819" cy="6858000"/>
          </a:xfrm>
          <a:blipFill dpi="0" rotWithShape="1">
            <a:blip r:embed="rId2">
              <a:alphaModFix amt="70000"/>
            </a:blip>
            <a:srcRect/>
            <a:stretch>
              <a:fillRect/>
            </a:stretch>
          </a:blipFill>
        </p:spPr>
        <p:txBody>
          <a:bodyPr/>
          <a:lstStyle>
            <a:lvl1pPr marL="0" indent="0">
              <a:buNone/>
              <a:defRPr/>
            </a:lvl1pPr>
          </a:lstStyle>
          <a:p>
            <a:r>
              <a:rPr lang="en-US"/>
              <a:t> </a:t>
            </a:r>
          </a:p>
        </p:txBody>
      </p:sp>
      <p:grpSp>
        <p:nvGrpSpPr>
          <p:cNvPr id="11" name="Group 10">
            <a:extLst>
              <a:ext uri="{FF2B5EF4-FFF2-40B4-BE49-F238E27FC236}">
                <a16:creationId xmlns:a16="http://schemas.microsoft.com/office/drawing/2014/main" id="{DCFD1FA7-C4E8-DE5C-3B9D-DCD115B6C327}"/>
              </a:ext>
              <a:ext uri="{C183D7F6-B498-43B3-948B-1728B52AA6E4}">
                <adec:decorative xmlns:adec="http://schemas.microsoft.com/office/drawing/2017/decorative" xmlns=""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C133272-DC27-4D54-F532-D2039EAA5D9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9C8420D-B6AB-D6E7-38A4-FFF30B404590}"/>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20381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1008126"/>
            <a:ext cx="3401567" cy="1947672"/>
          </a:xfrm>
        </p:spPr>
        <p:txBody>
          <a:bodyPr anchor="b"/>
          <a:lstStyle/>
          <a:p>
            <a:r>
              <a:rPr lang="en-US"/>
              <a:t>Click to edit Master title style</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115866" y="0"/>
            <a:ext cx="7397496" cy="6858000"/>
          </a:xfrm>
          <a:blipFill dpi="0" rotWithShape="1">
            <a:blip r:embed="rId2">
              <a:alphaModFix amt="70000"/>
            </a:blip>
            <a:srcRect/>
            <a:stretch>
              <a:fillRect/>
            </a:stretch>
          </a:blipFill>
        </p:spPr>
        <p:txBody>
          <a:bodyPr/>
          <a:lstStyle>
            <a:lvl1pPr marL="0" indent="0">
              <a:buNone/>
              <a:defRPr/>
            </a:lvl1pPr>
          </a:lstStyle>
          <a:p>
            <a:r>
              <a:rPr lang="en-US"/>
              <a:t> </a:t>
            </a:r>
          </a:p>
        </p:txBody>
      </p:sp>
      <p:grpSp>
        <p:nvGrpSpPr>
          <p:cNvPr id="11" name="Group 10">
            <a:extLst>
              <a:ext uri="{FF2B5EF4-FFF2-40B4-BE49-F238E27FC236}">
                <a16:creationId xmlns:a16="http://schemas.microsoft.com/office/drawing/2014/main" id="{E02754B6-EAB4-945C-FC4E-F8F7D453BCCD}"/>
              </a:ext>
              <a:ext uri="{C183D7F6-B498-43B3-948B-1728B52AA6E4}">
                <adec:decorative xmlns:adec="http://schemas.microsoft.com/office/drawing/2017/decorative" xmlns=""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A699CF6F-40DA-4FCF-FBCF-9907CB96FB7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C8A1CA-3094-3344-5C05-30F5E18CD02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3099816"/>
            <a:ext cx="3401567" cy="3054096"/>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8165592" y="6318504"/>
            <a:ext cx="2331720" cy="365760"/>
          </a:xfrm>
        </p:spPr>
        <p:txBody>
          <a:bodyPr/>
          <a:lstStyle/>
          <a:p>
            <a:endParaRPr lang="en-US"/>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10497312" y="6318504"/>
            <a:ext cx="1069847" cy="365760"/>
          </a:xfrm>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7397588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956312"/>
            <a:ext cx="3647839" cy="1420235"/>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1"/>
            <a:ext cx="12192000" cy="4591025"/>
          </a:xfrm>
          <a:blipFill dpi="0" rotWithShape="1">
            <a:blip r:embed="rId2">
              <a:alphaModFix amt="70000"/>
            </a:blip>
            <a:srcRect/>
            <a:stretch>
              <a:fillRect/>
            </a:stretch>
          </a:blipFill>
        </p:spPr>
        <p:txBody>
          <a:bodyPr/>
          <a:lstStyle>
            <a:lvl1pPr marL="0" indent="0">
              <a:buNone/>
              <a:defRPr/>
            </a:lvl1pPr>
          </a:lstStyle>
          <a:p>
            <a:r>
              <a:rPr lang="en-US"/>
              <a:t> </a:t>
            </a:r>
          </a:p>
        </p:txBody>
      </p:sp>
      <p:grpSp>
        <p:nvGrpSpPr>
          <p:cNvPr id="9" name="Group 8">
            <a:extLst>
              <a:ext uri="{FF2B5EF4-FFF2-40B4-BE49-F238E27FC236}">
                <a16:creationId xmlns:a16="http://schemas.microsoft.com/office/drawing/2014/main" id="{7A6CD91D-B3A8-3626-F189-B9F77A315DD9}"/>
              </a:ext>
              <a:ext uri="{C183D7F6-B498-43B3-948B-1728B52AA6E4}">
                <adec:decorative xmlns:adec="http://schemas.microsoft.com/office/drawing/2017/decorative" xmlns="" val="1"/>
              </a:ext>
            </a:extLst>
          </p:cNvPr>
          <p:cNvGrpSpPr/>
          <p:nvPr/>
        </p:nvGrpSpPr>
        <p:grpSpPr>
          <a:xfrm rot="10800000">
            <a:off x="0" y="4591027"/>
            <a:ext cx="12198096" cy="123363"/>
            <a:chOff x="-5025" y="6737718"/>
            <a:chExt cx="12207200" cy="123363"/>
          </a:xfrm>
        </p:grpSpPr>
        <p:sp>
          <p:nvSpPr>
            <p:cNvPr id="10" name="Rectangle 9">
              <a:extLst>
                <a:ext uri="{FF2B5EF4-FFF2-40B4-BE49-F238E27FC236}">
                  <a16:creationId xmlns:a16="http://schemas.microsoft.com/office/drawing/2014/main" id="{6869147E-E51A-3B94-6CD8-EE629F8797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CD771F-7FFC-BCEC-B388-8883BD9CBC6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257800" y="4956312"/>
            <a:ext cx="6309360" cy="1420235"/>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AEEF7F6-ECFE-4473-B3E9-C91BE833927A}" type="datetimeFigureOut">
              <a:rPr lang="en-US" smtClean="0"/>
              <a:t>6/8/2026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444954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47888" y="713232"/>
            <a:ext cx="3364992" cy="3227832"/>
          </a:xfrm>
        </p:spPr>
        <p:txBody>
          <a:bodyPr vert="horz" lIns="91440" tIns="45720" rIns="91440" bIns="45720" rtlCol="0" anchor="t">
            <a:normAutofit/>
          </a:bodyPr>
          <a:lstStyle>
            <a:lvl1pPr>
              <a:defRPr lang="en-US" sz="4000" dirty="0">
                <a:gradFill>
                  <a:gsLst>
                    <a:gs pos="0">
                      <a:schemeClr val="accent2"/>
                    </a:gs>
                    <a:gs pos="100000">
                      <a:schemeClr val="accent5"/>
                    </a:gs>
                  </a:gsLst>
                  <a:lin ang="15600000" scaled="0"/>
                </a:gra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47888" y="5138927"/>
            <a:ext cx="3200400" cy="1197864"/>
          </a:xfrm>
        </p:spPr>
        <p:txBody>
          <a:bodyPr vert="horz" lIns="91440" tIns="45720" rIns="91440" bIns="45720" rtlCol="0">
            <a:normAutofit/>
          </a:bodyPr>
          <a:lstStyle>
            <a:lvl1pPr marL="0" indent="0">
              <a:buNone/>
              <a:defRPr lang="en-US" sz="2000" dirty="0"/>
            </a:lvl1pPr>
          </a:lstStyle>
          <a:p>
            <a:pPr lvl="0"/>
            <a:r>
              <a:rPr lang="en-US"/>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7548451" cy="6858000"/>
          </a:xfrm>
          <a:blipFill>
            <a:blip r:embed="rId2">
              <a:alphaModFix amt="70000"/>
            </a:blip>
            <a:stretch>
              <a:fillRect/>
            </a:stretch>
          </a:blipFill>
        </p:spPr>
        <p:txBody>
          <a:bodyPr/>
          <a:lstStyle>
            <a:lvl1pPr marL="0" indent="0">
              <a:buNone/>
              <a:defRPr/>
            </a:lvl1pPr>
          </a:lstStyle>
          <a:p>
            <a:r>
              <a:rPr lang="en-US"/>
              <a:t> </a:t>
            </a:r>
          </a:p>
        </p:txBody>
      </p:sp>
      <p:grpSp>
        <p:nvGrpSpPr>
          <p:cNvPr id="7" name="Group 6">
            <a:extLst>
              <a:ext uri="{FF2B5EF4-FFF2-40B4-BE49-F238E27FC236}">
                <a16:creationId xmlns:a16="http://schemas.microsoft.com/office/drawing/2014/main" id="{9BCBE317-7590-8646-B2DB-5BED6EE8A19B}"/>
              </a:ext>
              <a:ext uri="{C183D7F6-B498-43B3-948B-1728B52AA6E4}">
                <adec:decorative xmlns:adec="http://schemas.microsoft.com/office/drawing/2017/decorative" xmlns="" val="1"/>
              </a:ext>
            </a:extLst>
          </p:cNvPr>
          <p:cNvGrpSpPr/>
          <p:nvPr/>
        </p:nvGrpSpPr>
        <p:grpSpPr>
          <a:xfrm rot="5400000">
            <a:off x="4181134" y="3367319"/>
            <a:ext cx="6858000" cy="123363"/>
            <a:chOff x="-5025" y="6737718"/>
            <a:chExt cx="12207200" cy="123363"/>
          </a:xfrm>
        </p:grpSpPr>
        <p:sp>
          <p:nvSpPr>
            <p:cNvPr id="8" name="Rectangle 7">
              <a:extLst>
                <a:ext uri="{FF2B5EF4-FFF2-40B4-BE49-F238E27FC236}">
                  <a16:creationId xmlns:a16="http://schemas.microsoft.com/office/drawing/2014/main" id="{55B255D3-4FB2-87A8-E502-9CDE10990A39}"/>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15F704-CD21-A249-03F6-4F036D21400B}"/>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8247888" y="6318504"/>
            <a:ext cx="2459736" cy="365760"/>
          </a:xfrm>
        </p:spPr>
        <p:txBody>
          <a:bodyPr/>
          <a:lstStyle/>
          <a:p>
            <a:endParaRPr lang="en-US"/>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10707624" y="6318504"/>
            <a:ext cx="859536" cy="365760"/>
          </a:xfrm>
        </p:spPr>
        <p:txBody>
          <a:bodyPr/>
          <a:lstStyle/>
          <a:p>
            <a:fld id="{3AEEF7F6-ECFE-4473-B3E9-C91BE833927A}" type="datetimeFigureOut">
              <a:rPr lang="en-US" smtClean="0"/>
              <a:t>6/8/2026</a:t>
            </a:fld>
            <a:endParaRPr lang="en-US"/>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6260098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093596"/>
            <a:ext cx="2953618" cy="200791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2" name="Picture Placeholder 11">
            <a:extLst>
              <a:ext uri="{FF2B5EF4-FFF2-40B4-BE49-F238E27FC236}">
                <a16:creationId xmlns:a16="http://schemas.microsoft.com/office/drawing/2014/main" id="{B8FB154D-4A60-735B-FA5C-F17F96D0F7DD}"/>
              </a:ext>
            </a:extLst>
          </p:cNvPr>
          <p:cNvSpPr>
            <a:spLocks noGrp="1"/>
          </p:cNvSpPr>
          <p:nvPr>
            <p:ph type="pic" sz="quarter" idx="15" hasCustomPrompt="1"/>
          </p:nvPr>
        </p:nvSpPr>
        <p:spPr>
          <a:xfrm>
            <a:off x="0" y="0"/>
            <a:ext cx="12192000" cy="3700807"/>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8555" y="4093596"/>
            <a:ext cx="7298605" cy="2289578"/>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p:txBody>
          <a:bodyPr/>
          <a:lstStyle/>
          <a:p>
            <a:endParaRPr lang="en-US"/>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p:txBody>
          <a:bodyPr/>
          <a:lstStyle/>
          <a:p>
            <a:fld id="{3AEEF7F6-ECFE-4473-B3E9-C91BE833927A}" type="datetimeFigureOut">
              <a:rPr lang="en-US" smtClean="0"/>
              <a:t>6/8/2026</a:t>
            </a:fld>
            <a:endParaRPr lang="en-US"/>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9462580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333CDCF-1D03-5851-5ADE-6C229D9C93F1}"/>
              </a:ext>
              <a:ext uri="{C183D7F6-B498-43B3-948B-1728B52AA6E4}">
                <adec:decorative xmlns:adec="http://schemas.microsoft.com/office/drawing/2017/decorative" xmlns=""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36CADBC-4985-70E0-56BE-1C8385BBCBD0}"/>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1B3299-F1D4-88B7-5B22-7D623606691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7978"/>
            <a:ext cx="10954512" cy="969264"/>
          </a:xfrm>
        </p:spPr>
        <p:txBody>
          <a:bodyPr anchor="ctr"/>
          <a:lstStyle/>
          <a:p>
            <a:r>
              <a:rPr lang="en-US"/>
              <a:t>Click to edit Master title style</a:t>
            </a:r>
          </a:p>
        </p:txBody>
      </p:sp>
      <p:sp>
        <p:nvSpPr>
          <p:cNvPr id="9" name="Picture Placeholder 8">
            <a:extLst>
              <a:ext uri="{FF2B5EF4-FFF2-40B4-BE49-F238E27FC236}">
                <a16:creationId xmlns:a16="http://schemas.microsoft.com/office/drawing/2014/main" id="{65C3B04B-96C8-DA90-9593-3508CE34B4EE}"/>
              </a:ext>
            </a:extLst>
          </p:cNvPr>
          <p:cNvSpPr>
            <a:spLocks noGrp="1"/>
          </p:cNvSpPr>
          <p:nvPr>
            <p:ph type="pic" sz="quarter" idx="15" hasCustomPrompt="1"/>
          </p:nvPr>
        </p:nvSpPr>
        <p:spPr>
          <a:xfrm>
            <a:off x="612648" y="1801367"/>
            <a:ext cx="6550152" cy="4489704"/>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848600" y="1801367"/>
            <a:ext cx="3718561" cy="448970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2E02B3BF-7794-675C-7382-345519B43BE3}"/>
              </a:ext>
            </a:extLst>
          </p:cNvPr>
          <p:cNvSpPr>
            <a:spLocks noGrp="1"/>
          </p:cNvSpPr>
          <p:nvPr>
            <p:ph type="ftr" sz="quarter" idx="17"/>
          </p:nvPr>
        </p:nvSpPr>
        <p:spPr/>
        <p:txBody>
          <a:bodyPr/>
          <a:lstStyle/>
          <a:p>
            <a:endParaRPr lang="en-US"/>
          </a:p>
        </p:txBody>
      </p:sp>
      <p:sp>
        <p:nvSpPr>
          <p:cNvPr id="3" name="Date Placeholder 2">
            <a:extLst>
              <a:ext uri="{FF2B5EF4-FFF2-40B4-BE49-F238E27FC236}">
                <a16:creationId xmlns:a16="http://schemas.microsoft.com/office/drawing/2014/main" id="{08303468-1991-7CCF-2C67-0B5A3850BAD1}"/>
              </a:ext>
            </a:extLst>
          </p:cNvPr>
          <p:cNvSpPr>
            <a:spLocks noGrp="1"/>
          </p:cNvSpPr>
          <p:nvPr>
            <p:ph type="dt" sz="half" idx="16"/>
          </p:nvPr>
        </p:nvSpPr>
        <p:spPr/>
        <p:txBody>
          <a:bodyPr/>
          <a:lstStyle/>
          <a:p>
            <a:fld id="{3AEEF7F6-ECFE-4473-B3E9-C91BE833927A}" type="datetimeFigureOut">
              <a:rPr lang="en-US" smtClean="0"/>
              <a:t>6/8/2026</a:t>
            </a:fld>
            <a:endParaRPr lang="en-US"/>
          </a:p>
        </p:txBody>
      </p:sp>
      <p:sp>
        <p:nvSpPr>
          <p:cNvPr id="10" name="Slide Number Placeholder 9">
            <a:extLst>
              <a:ext uri="{FF2B5EF4-FFF2-40B4-BE49-F238E27FC236}">
                <a16:creationId xmlns:a16="http://schemas.microsoft.com/office/drawing/2014/main" id="{5AF75D71-C32E-4EF6-2C8E-B5F29DBF4D14}"/>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3995049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6287667-A4F8-6B7A-7C1E-415768F3B3AA}"/>
              </a:ext>
              <a:ext uri="{C183D7F6-B498-43B3-948B-1728B52AA6E4}">
                <adec:decorative xmlns:adec="http://schemas.microsoft.com/office/drawing/2017/decorative" xmlns=""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860F260A-40A1-ED4C-F5A8-F915D3BDB7F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79CD2C2-2541-1223-03B1-97955C134718}"/>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669536" cy="1453896"/>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4669536" cy="4024566"/>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02919"/>
            <a:ext cx="5471160" cy="58155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F3134235-8D6E-735A-EBA0-BA533F60F020}"/>
              </a:ext>
            </a:extLst>
          </p:cNvPr>
          <p:cNvSpPr>
            <a:spLocks noGrp="1"/>
          </p:cNvSpPr>
          <p:nvPr>
            <p:ph type="ftr" sz="quarter" idx="17"/>
          </p:nvPr>
        </p:nvSpPr>
        <p:spPr/>
        <p:txBody>
          <a:bodyPr/>
          <a:lstStyle/>
          <a:p>
            <a:endParaRPr lang="en-US"/>
          </a:p>
        </p:txBody>
      </p:sp>
      <p:sp>
        <p:nvSpPr>
          <p:cNvPr id="10" name="Date Placeholder 9">
            <a:extLst>
              <a:ext uri="{FF2B5EF4-FFF2-40B4-BE49-F238E27FC236}">
                <a16:creationId xmlns:a16="http://schemas.microsoft.com/office/drawing/2014/main" id="{9D2F68ED-5552-E109-B7F4-671217CABF2D}"/>
              </a:ext>
            </a:extLst>
          </p:cNvPr>
          <p:cNvSpPr>
            <a:spLocks noGrp="1"/>
          </p:cNvSpPr>
          <p:nvPr>
            <p:ph type="dt" sz="half" idx="16"/>
          </p:nvPr>
        </p:nvSpPr>
        <p:spPr/>
        <p:txBody>
          <a:bodyPr/>
          <a:lstStyle/>
          <a:p>
            <a:fld id="{3AEEF7F6-ECFE-4473-B3E9-C91BE833927A}" type="datetimeFigureOut">
              <a:rPr lang="en-US" smtClean="0"/>
              <a:t>6/8/2026</a:t>
            </a:fld>
            <a:endParaRPr lang="en-US"/>
          </a:p>
        </p:txBody>
      </p:sp>
      <p:sp>
        <p:nvSpPr>
          <p:cNvPr id="12" name="Slide Number Placeholder 11">
            <a:extLst>
              <a:ext uri="{FF2B5EF4-FFF2-40B4-BE49-F238E27FC236}">
                <a16:creationId xmlns:a16="http://schemas.microsoft.com/office/drawing/2014/main" id="{573B9B49-4584-CFEF-738F-BE68D009CEA3}"/>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42945713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3C02DA-0C9D-12C9-42BB-CC4820B41CF2}"/>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10" name="Rectangle 9">
              <a:extLst>
                <a:ext uri="{FF2B5EF4-FFF2-40B4-BE49-F238E27FC236}">
                  <a16:creationId xmlns:a16="http://schemas.microsoft.com/office/drawing/2014/main" id="{43680A20-A590-D755-5AA0-BAF1B1402907}"/>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CA06CF-7B14-32D2-2412-3434710512E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645980" cy="1453896"/>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3645980" cy="4024565"/>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12227" y="502919"/>
            <a:ext cx="6354933" cy="58155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p:txBody>
          <a:bodyPr/>
          <a:lstStyle/>
          <a:p>
            <a:endParaRPr lang="en-US"/>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3AEEF7F6-ECFE-4473-B3E9-C91BE833927A}" type="datetimeFigureOut">
              <a:rPr lang="en-US" smtClean="0"/>
              <a:t>6/8/2026</a:t>
            </a:fld>
            <a:endParaRPr lang="en-US"/>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9402233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umber Large">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B93BC13-F3D8-0BDA-D1BF-7B8E455AC066}"/>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27362B5B-CACD-7203-74DE-7B0BBF7D69CE}"/>
              </a:ext>
            </a:extLst>
          </p:cNvPr>
          <p:cNvGrpSpPr/>
          <p:nvPr/>
        </p:nvGrpSpPr>
        <p:grpSpPr>
          <a:xfrm>
            <a:off x="-22276" y="-6922"/>
            <a:ext cx="12214276" cy="6869101"/>
            <a:chOff x="-22276" y="-6922"/>
            <a:chExt cx="12214276" cy="6869101"/>
          </a:xfrm>
        </p:grpSpPr>
        <p:sp>
          <p:nvSpPr>
            <p:cNvPr id="9" name="Rectangle 8">
              <a:extLst>
                <a:ext uri="{FF2B5EF4-FFF2-40B4-BE49-F238E27FC236}">
                  <a16:creationId xmlns:a16="http://schemas.microsoft.com/office/drawing/2014/main" id="{7D6A753B-AD01-7A7A-4F2D-C75592EC67B9}"/>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33E82525-BA9A-AA08-8DF0-B77178C6BC45}"/>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0A4B5202-8712-82B4-1B42-E7E4336E8698}"/>
                </a:ext>
              </a:extLst>
            </p:cNvPr>
            <p:cNvSpPr/>
            <p:nvPr/>
          </p:nvSpPr>
          <p:spPr>
            <a:xfrm flipH="1">
              <a:off x="-22276" y="-6922"/>
              <a:ext cx="3849318" cy="6864922"/>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2" name="Rectangle 11">
              <a:extLst>
                <a:ext uri="{FF2B5EF4-FFF2-40B4-BE49-F238E27FC236}">
                  <a16:creationId xmlns:a16="http://schemas.microsoft.com/office/drawing/2014/main" id="{D95172D8-9117-7FB7-2347-567B5663C510}"/>
                </a:ext>
                <a:ext uri="{C183D7F6-B498-43B3-948B-1728B52AA6E4}">
                  <adec:decorative xmlns:adec="http://schemas.microsoft.com/office/drawing/2017/decorative" xmlns=""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1143000" y="4928616"/>
            <a:ext cx="9912096" cy="1545336"/>
          </a:xfrm>
        </p:spPr>
        <p:txBody>
          <a:bodyPr anchor="t">
            <a:normAutofit/>
          </a:bodyPr>
          <a:lstStyle>
            <a:lvl1pPr algn="ctr">
              <a:lnSpc>
                <a:spcPct val="120000"/>
              </a:lnSpc>
              <a:defRPr sz="2800">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30352" y="978408"/>
            <a:ext cx="11137392" cy="4114800"/>
          </a:xfrm>
        </p:spPr>
        <p:txBody>
          <a:bodyPr anchor="b">
            <a:normAutofit/>
          </a:bodyPr>
          <a:lstStyle>
            <a:lvl1pPr marL="0" indent="0" algn="ctr">
              <a:lnSpc>
                <a:spcPct val="90000"/>
              </a:lnSpc>
              <a:buNone/>
              <a:defRPr sz="27800" b="1">
                <a:solidFill>
                  <a:schemeClr val="tx1"/>
                </a:solidFill>
              </a:defRPr>
            </a:lvl1pPr>
          </a:lstStyle>
          <a:p>
            <a:pPr lvl="0"/>
            <a:r>
              <a:rPr lang="en-US"/>
              <a:t>##%</a:t>
            </a:r>
          </a:p>
        </p:txBody>
      </p:sp>
      <p:sp>
        <p:nvSpPr>
          <p:cNvPr id="3" name="Footer Placeholder 2">
            <a:extLst>
              <a:ext uri="{FF2B5EF4-FFF2-40B4-BE49-F238E27FC236}">
                <a16:creationId xmlns:a16="http://schemas.microsoft.com/office/drawing/2014/main" id="{31932224-E515-4E44-2832-0D5E94847CF7}"/>
              </a:ext>
            </a:extLst>
          </p:cNvPr>
          <p:cNvSpPr>
            <a:spLocks noGrp="1"/>
          </p:cNvSpPr>
          <p:nvPr>
            <p:ph type="ftr" sz="quarter" idx="10"/>
          </p:nvPr>
        </p:nvSpPr>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9E371D16-7052-CB51-10DB-659F8F77B25F}"/>
              </a:ext>
            </a:extLst>
          </p:cNvPr>
          <p:cNvSpPr>
            <a:spLocks noGrp="1"/>
          </p:cNvSpPr>
          <p:nvPr>
            <p:ph type="dt" sz="half" idx="11"/>
          </p:nvPr>
        </p:nvSpPr>
        <p:spPr/>
        <p:txBody>
          <a:bodyPr/>
          <a:lstStyle>
            <a:lvl1pPr>
              <a:defRPr>
                <a:solidFill>
                  <a:schemeClr val="tx1"/>
                </a:solidFill>
              </a:defRPr>
            </a:lvl1pPr>
          </a:lstStyle>
          <a:p>
            <a:fld id="{3AEEF7F6-ECFE-4473-B3E9-C91BE833927A}" type="datetimeFigureOut">
              <a:rPr lang="en-US" smtClean="0"/>
              <a:t>6/8/2026</a:t>
            </a:fld>
            <a:endParaRPr lang="en-US"/>
          </a:p>
        </p:txBody>
      </p:sp>
      <p:sp>
        <p:nvSpPr>
          <p:cNvPr id="5" name="Slide Number Placeholder 4">
            <a:extLst>
              <a:ext uri="{FF2B5EF4-FFF2-40B4-BE49-F238E27FC236}">
                <a16:creationId xmlns:a16="http://schemas.microsoft.com/office/drawing/2014/main" id="{85B132CC-C4B7-E2AF-5520-00C69FF37620}"/>
              </a:ext>
            </a:extLst>
          </p:cNvPr>
          <p:cNvSpPr>
            <a:spLocks noGrp="1"/>
          </p:cNvSpPr>
          <p:nvPr>
            <p:ph type="sldNum" sz="quarter" idx="12"/>
          </p:nvPr>
        </p:nvSpPr>
        <p:spPr/>
        <p:txBody>
          <a:bodyPr/>
          <a:lstStyle>
            <a:lvl1pPr>
              <a:defRPr>
                <a:solidFill>
                  <a:schemeClr val="tx1"/>
                </a:solidFill>
              </a:defRPr>
            </a:lvl1pPr>
          </a:lstStyle>
          <a:p>
            <a:fld id="{5DAD859A-2C66-45B9-9A71-3CF205EC2D4A}" type="slidenum">
              <a:rPr lang="en-US" smtClean="0"/>
              <a:t>‹#›</a:t>
            </a:fld>
            <a:endParaRPr lang="en-US"/>
          </a:p>
        </p:txBody>
      </p:sp>
    </p:spTree>
    <p:extLst>
      <p:ext uri="{BB962C8B-B14F-4D97-AF65-F5344CB8AC3E}">
        <p14:creationId xmlns:p14="http://schemas.microsoft.com/office/powerpoint/2010/main" val="132633935"/>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718304"/>
            <a:ext cx="6281928" cy="1353312"/>
          </a:xfrm>
        </p:spPr>
        <p:txBody>
          <a:bodyPr vert="horz" lIns="91440" tIns="45720" rIns="91440" bIns="45720" rtlCol="0" anchor="t">
            <a:normAutofit/>
          </a:bodyPr>
          <a:lstStyle>
            <a:lvl1pPr>
              <a:lnSpc>
                <a:spcPct val="120000"/>
              </a:lnSpc>
              <a:defRPr lang="en-US" sz="2800" dirty="0"/>
            </a:lvl1pPr>
          </a:lstStyle>
          <a:p>
            <a:pPr lvl="0"/>
            <a:r>
              <a:rPr lang="en-US"/>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21208" y="786384"/>
            <a:ext cx="11155680" cy="4334256"/>
          </a:xfrm>
        </p:spPr>
        <p:txBody>
          <a:bodyPr vert="horz" lIns="91440" tIns="45720" rIns="91440" bIns="45720" rtlCol="0" anchor="b">
            <a:normAutofit/>
          </a:bodyPr>
          <a:lstStyle>
            <a:lvl1pPr marL="0" indent="0">
              <a:buNone/>
              <a:defRPr lang="en-US" sz="27800" b="1" dirty="0">
                <a:gradFill>
                  <a:gsLst>
                    <a:gs pos="0">
                      <a:schemeClr val="accent2"/>
                    </a:gs>
                    <a:gs pos="100000">
                      <a:schemeClr val="accent5"/>
                    </a:gs>
                  </a:gsLst>
                  <a:lin ang="4200000" scaled="0"/>
                </a:gradFill>
              </a:defRPr>
            </a:lvl1pPr>
          </a:lstStyle>
          <a:p>
            <a:pPr lvl="0"/>
            <a:r>
              <a:rPr lang="en-US"/>
              <a:t>##%</a:t>
            </a:r>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endParaRPr lang="en-US"/>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4421218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umber Lar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983480"/>
            <a:ext cx="6281928" cy="1353312"/>
          </a:xfrm>
        </p:spPr>
        <p:txBody>
          <a:bodyPr vert="horz" lIns="91440" tIns="45720" rIns="91440" bIns="45720" rtlCol="0" anchor="b">
            <a:normAutofit/>
          </a:bodyPr>
          <a:lstStyle>
            <a:lvl1pPr>
              <a:lnSpc>
                <a:spcPct val="120000"/>
              </a:lnSpc>
              <a:defRPr lang="en-US" sz="2800" dirty="0"/>
            </a:lvl1pPr>
          </a:lstStyle>
          <a:p>
            <a:pPr lvl="0"/>
            <a:r>
              <a:rPr lang="en-US"/>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457200" y="182880"/>
            <a:ext cx="11247120" cy="4974336"/>
          </a:xfrm>
        </p:spPr>
        <p:txBody>
          <a:bodyPr vert="horz" lIns="91440" tIns="45720" rIns="91440" bIns="45720" rtlCol="0">
            <a:normAutofit/>
          </a:bodyPr>
          <a:lstStyle>
            <a:lvl1pPr marL="0" indent="0">
              <a:lnSpc>
                <a:spcPct val="90000"/>
              </a:lnSpc>
              <a:buNone/>
              <a:defRPr lang="en-US" sz="32500" b="1" dirty="0">
                <a:gradFill>
                  <a:gsLst>
                    <a:gs pos="0">
                      <a:schemeClr val="accent2"/>
                    </a:gs>
                    <a:gs pos="100000">
                      <a:schemeClr val="accent5"/>
                    </a:gs>
                  </a:gsLst>
                  <a:lin ang="4200000" scaled="0"/>
                </a:gradFill>
              </a:defRPr>
            </a:lvl1pPr>
          </a:lstStyle>
          <a:p>
            <a:pPr lvl="0"/>
            <a:r>
              <a:rPr lang="en-US"/>
              <a:t>##%</a:t>
            </a:r>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endParaRPr lang="en-US"/>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2016446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gradFill>
                  <a:gsLst>
                    <a:gs pos="0">
                      <a:schemeClr val="accent2"/>
                    </a:gs>
                    <a:gs pos="100000">
                      <a:schemeClr val="accent5"/>
                    </a:gs>
                  </a:gsLst>
                  <a:lin ang="0" scaled="0"/>
                </a:gradFill>
              </a:defRPr>
            </a:lvl1pPr>
            <a:lvl2pPr marL="228600" indent="0">
              <a:lnSpc>
                <a:spcPct val="100000"/>
              </a:lnSpc>
              <a:buNone/>
              <a:defRPr sz="4800" b="1">
                <a:gradFill>
                  <a:gsLst>
                    <a:gs pos="0">
                      <a:schemeClr val="accent2"/>
                    </a:gs>
                    <a:gs pos="100000">
                      <a:schemeClr val="accent5"/>
                    </a:gs>
                  </a:gsLst>
                  <a:lin ang="0" scaled="0"/>
                </a:gradFill>
              </a:defRPr>
            </a:lvl2pPr>
            <a:lvl3pPr marL="457200" indent="0">
              <a:lnSpc>
                <a:spcPct val="100000"/>
              </a:lnSpc>
              <a:buNone/>
              <a:defRPr sz="4400" b="1">
                <a:gradFill>
                  <a:gsLst>
                    <a:gs pos="0">
                      <a:schemeClr val="accent2"/>
                    </a:gs>
                    <a:gs pos="100000">
                      <a:schemeClr val="accent5"/>
                    </a:gs>
                  </a:gsLst>
                  <a:lin ang="0" scaled="0"/>
                </a:gradFill>
              </a:defRPr>
            </a:lvl3pPr>
            <a:lvl4pPr marL="685800" indent="0">
              <a:lnSpc>
                <a:spcPct val="100000"/>
              </a:lnSpc>
              <a:buNone/>
              <a:defRPr sz="4000" b="1">
                <a:gradFill>
                  <a:gsLst>
                    <a:gs pos="0">
                      <a:schemeClr val="accent2"/>
                    </a:gs>
                    <a:gs pos="100000">
                      <a:schemeClr val="accent5"/>
                    </a:gs>
                  </a:gsLst>
                  <a:lin ang="0" scaled="0"/>
                </a:gradFill>
              </a:defRPr>
            </a:lvl4pPr>
            <a:lvl5pPr marL="914400" indent="0">
              <a:lnSpc>
                <a:spcPct val="100000"/>
              </a:lnSpc>
              <a:buNone/>
              <a:defRPr sz="3600" b="1">
                <a:gradFill>
                  <a:gsLst>
                    <a:gs pos="0">
                      <a:schemeClr val="accent2"/>
                    </a:gs>
                    <a:gs pos="100000">
                      <a:schemeClr val="accent5"/>
                    </a:gs>
                  </a:gsLst>
                  <a:lin ang="0" scaled="0"/>
                </a:gra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endParaRPr lang="en-US"/>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4026207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tatement 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1C0A04-3BC7-B88E-3974-2A73D0A107E7}"/>
              </a:ext>
            </a:extLst>
          </p:cNvPr>
          <p:cNvSpPr/>
          <p:nvPr/>
        </p:nvSpPr>
        <p:spPr>
          <a:xfrm>
            <a:off x="0" y="0"/>
            <a:ext cx="12188952"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07991EE-474F-899B-8FEF-F82B3E5BDF10}"/>
              </a:ext>
            </a:extLst>
          </p:cNvPr>
          <p:cNvGrpSpPr/>
          <p:nvPr/>
        </p:nvGrpSpPr>
        <p:grpSpPr>
          <a:xfrm>
            <a:off x="-7285" y="-6922"/>
            <a:ext cx="12199285" cy="6869101"/>
            <a:chOff x="-22275" y="-6922"/>
            <a:chExt cx="12214275" cy="6869101"/>
          </a:xfrm>
        </p:grpSpPr>
        <p:sp>
          <p:nvSpPr>
            <p:cNvPr id="8" name="Rectangle 7">
              <a:extLst>
                <a:ext uri="{FF2B5EF4-FFF2-40B4-BE49-F238E27FC236}">
                  <a16:creationId xmlns:a16="http://schemas.microsoft.com/office/drawing/2014/main" id="{19D5B255-8277-F118-03CD-8BAE19E8D68B}"/>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9" name="Rectangle 8">
              <a:extLst>
                <a:ext uri="{FF2B5EF4-FFF2-40B4-BE49-F238E27FC236}">
                  <a16:creationId xmlns:a16="http://schemas.microsoft.com/office/drawing/2014/main" id="{2E8FF695-246F-077D-F2C8-36B38501750D}"/>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1DB72F2E-896E-2C27-7B7B-07C3BA02B78E}"/>
                </a:ext>
              </a:extLst>
            </p:cNvPr>
            <p:cNvSpPr/>
            <p:nvPr/>
          </p:nvSpPr>
          <p:spPr>
            <a:xfrm flipH="1">
              <a:off x="-14981" y="-6922"/>
              <a:ext cx="3836566"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9522BC71-28C2-81D8-FB44-31BC493BBF50}"/>
                </a:ext>
                <a:ext uri="{C183D7F6-B498-43B3-948B-1728B52AA6E4}">
                  <adec:decorative xmlns:adec="http://schemas.microsoft.com/office/drawing/2017/decorative" xmlns=""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grpSp>
        <p:nvGrpSpPr>
          <p:cNvPr id="16" name="Group 15">
            <a:extLst>
              <a:ext uri="{FF2B5EF4-FFF2-40B4-BE49-F238E27FC236}">
                <a16:creationId xmlns:a16="http://schemas.microsoft.com/office/drawing/2014/main" id="{83681088-8C72-D3AA-E951-F32AA4318F60}"/>
              </a:ext>
              <a:ext uri="{C183D7F6-B498-43B3-948B-1728B52AA6E4}">
                <adec:decorative xmlns:adec="http://schemas.microsoft.com/office/drawing/2017/decorative" xmlns="" val="1"/>
              </a:ext>
            </a:extLst>
          </p:cNvPr>
          <p:cNvGrpSpPr/>
          <p:nvPr/>
        </p:nvGrpSpPr>
        <p:grpSpPr>
          <a:xfrm rot="10800000">
            <a:off x="-8784" y="6739061"/>
            <a:ext cx="12207240" cy="137160"/>
            <a:chOff x="-5025" y="6737718"/>
            <a:chExt cx="12207200" cy="123363"/>
          </a:xfrm>
          <a:solidFill>
            <a:schemeClr val="tx1"/>
          </a:solidFill>
        </p:grpSpPr>
        <p:sp>
          <p:nvSpPr>
            <p:cNvPr id="17" name="Rectangle 16">
              <a:extLst>
                <a:ext uri="{FF2B5EF4-FFF2-40B4-BE49-F238E27FC236}">
                  <a16:creationId xmlns:a16="http://schemas.microsoft.com/office/drawing/2014/main" id="{923FCCF6-A9CE-8C06-A018-3526E4B210A6}"/>
                </a:ext>
              </a:extLst>
            </p:cNvPr>
            <p:cNvSpPr/>
            <p:nvPr/>
          </p:nvSpPr>
          <p:spPr>
            <a:xfrm rot="5400000" flipH="1">
              <a:off x="6036894" y="695800"/>
              <a:ext cx="123362" cy="12207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641A033-DCF1-2B2E-7479-E074B140FA8C}"/>
                </a:ext>
              </a:extLst>
            </p:cNvPr>
            <p:cNvSpPr/>
            <p:nvPr/>
          </p:nvSpPr>
          <p:spPr>
            <a:xfrm rot="16200000">
              <a:off x="9176406" y="3835311"/>
              <a:ext cx="123362" cy="59281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83F83B6E-95ED-1D70-2F6E-8299525C04B0}"/>
              </a:ext>
              <a:ext uri="{C183D7F6-B498-43B3-948B-1728B52AA6E4}">
                <adec:decorative xmlns:adec="http://schemas.microsoft.com/office/drawing/2017/decorative" xmlns="" val="1"/>
              </a:ext>
            </a:extLst>
          </p:cNvPr>
          <p:cNvGrpSpPr/>
          <p:nvPr/>
        </p:nvGrpSpPr>
        <p:grpSpPr>
          <a:xfrm>
            <a:off x="12068636" y="0"/>
            <a:ext cx="137160" cy="6858000"/>
            <a:chOff x="12068638" y="0"/>
            <a:chExt cx="123362" cy="6858000"/>
          </a:xfrm>
          <a:solidFill>
            <a:schemeClr val="tx1"/>
          </a:solidFill>
        </p:grpSpPr>
        <p:sp>
          <p:nvSpPr>
            <p:cNvPr id="20" name="Rectangle 19">
              <a:extLst>
                <a:ext uri="{FF2B5EF4-FFF2-40B4-BE49-F238E27FC236}">
                  <a16:creationId xmlns:a16="http://schemas.microsoft.com/office/drawing/2014/main" id="{A1F59BE4-AC2E-2AB9-FE80-40CAF77CA798}"/>
                </a:ext>
              </a:extLst>
            </p:cNvPr>
            <p:cNvSpPr/>
            <p:nvPr/>
          </p:nvSpPr>
          <p:spPr>
            <a:xfrm>
              <a:off x="12068638" y="0"/>
              <a:ext cx="12336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01C2DAC-E593-02EE-C7E4-01B9BAA443C6}"/>
                </a:ext>
              </a:extLst>
            </p:cNvPr>
            <p:cNvSpPr/>
            <p:nvPr/>
          </p:nvSpPr>
          <p:spPr>
            <a:xfrm>
              <a:off x="12068638" y="3527553"/>
              <a:ext cx="123362" cy="33304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7680960" cy="5605272"/>
          </a:xfrm>
        </p:spPr>
        <p:txBody>
          <a:bodyPr anchor="t">
            <a:normAutofit/>
          </a:bodyPr>
          <a:lstStyle>
            <a:lvl1pPr marL="0" indent="0">
              <a:lnSpc>
                <a:spcPct val="100000"/>
              </a:lnSpc>
              <a:buNone/>
              <a:defRPr sz="5600" b="1">
                <a:solidFill>
                  <a:schemeClr val="tx1"/>
                </a:solidFill>
              </a:defRPr>
            </a:lvl1pPr>
            <a:lvl2pPr marL="228600" indent="0">
              <a:lnSpc>
                <a:spcPct val="100000"/>
              </a:lnSpc>
              <a:buNone/>
              <a:defRPr sz="5600" b="1">
                <a:solidFill>
                  <a:schemeClr val="tx1"/>
                </a:solidFill>
              </a:defRPr>
            </a:lvl2pPr>
            <a:lvl3pPr marL="457200" indent="0">
              <a:lnSpc>
                <a:spcPct val="100000"/>
              </a:lnSpc>
              <a:buNone/>
              <a:defRPr sz="5600" b="1">
                <a:solidFill>
                  <a:schemeClr val="tx1"/>
                </a:solidFill>
              </a:defRPr>
            </a:lvl3pPr>
            <a:lvl4pPr marL="685800" indent="0">
              <a:lnSpc>
                <a:spcPct val="100000"/>
              </a:lnSpc>
              <a:buNone/>
              <a:defRPr sz="5600" b="1">
                <a:solidFill>
                  <a:schemeClr val="tx1"/>
                </a:solidFill>
              </a:defRPr>
            </a:lvl4pPr>
            <a:lvl5pPr marL="914400" indent="0">
              <a:lnSpc>
                <a:spcPct val="100000"/>
              </a:lnSpc>
              <a:buNone/>
              <a:defRPr sz="5600" b="1">
                <a:solidFill>
                  <a:schemeClr val="tx1"/>
                </a:soli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lvl1pPr>
              <a:defRPr>
                <a:solidFill>
                  <a:schemeClr val="tx1"/>
                </a:solidFill>
              </a:defRPr>
            </a:lvl1pPr>
          </a:lstStyle>
          <a:p>
            <a:endParaRPr lang="en-US"/>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lvl1pPr>
              <a:defRPr>
                <a:solidFill>
                  <a:schemeClr val="tx1"/>
                </a:solidFill>
              </a:defRPr>
            </a:lvl1pPr>
          </a:lstStyle>
          <a:p>
            <a:fld id="{3AEEF7F6-ECFE-4473-B3E9-C91BE833927A}" type="datetimeFigureOut">
              <a:rPr lang="en-US" smtClean="0"/>
              <a:t>6/8/2026</a:t>
            </a:fld>
            <a:endParaRPr lang="en-US"/>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lvl1pPr>
              <a:defRPr>
                <a:solidFill>
                  <a:schemeClr val="tx1"/>
                </a:solidFill>
              </a:defRPr>
            </a:lvl1pPr>
          </a:lstStyle>
          <a:p>
            <a:fld id="{5DAD859A-2C66-45B9-9A71-3CF205EC2D4A}" type="slidenum">
              <a:rPr lang="en-US" smtClean="0"/>
              <a:t>‹#›</a:t>
            </a:fld>
            <a:endParaRPr lang="en-US"/>
          </a:p>
        </p:txBody>
      </p:sp>
    </p:spTree>
    <p:extLst>
      <p:ext uri="{BB962C8B-B14F-4D97-AF65-F5344CB8AC3E}">
        <p14:creationId xmlns:p14="http://schemas.microsoft.com/office/powerpoint/2010/main" val="1383699057"/>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3">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323AF82-B640-17D0-AC4B-55F4EDF5C4D1}"/>
              </a:ext>
              <a:ext uri="{C183D7F6-B498-43B3-948B-1728B52AA6E4}">
                <adec:decorative xmlns:adec="http://schemas.microsoft.com/office/drawing/2017/decorative" xmlns=""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2DA5C8EA-7A6C-8AC0-78D1-F538329B41B8}"/>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F2FAD3C-DB75-D855-489D-B09F992EA0E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FB287CE5-00A5-FA1D-EB2D-E5CFD27420D3}"/>
              </a:ext>
              <a:ext uri="{C183D7F6-B498-43B3-948B-1728B52AA6E4}">
                <adec:decorative xmlns:adec="http://schemas.microsoft.com/office/drawing/2017/decorative" xmlns="" val="1"/>
              </a:ext>
            </a:extLst>
          </p:cNvPr>
          <p:cNvGrpSpPr/>
          <p:nvPr/>
        </p:nvGrpSpPr>
        <p:grpSpPr>
          <a:xfrm rot="10800000">
            <a:off x="12357" y="6746828"/>
            <a:ext cx="12188952" cy="123363"/>
            <a:chOff x="-5025" y="6737718"/>
            <a:chExt cx="12207200" cy="123363"/>
          </a:xfrm>
        </p:grpSpPr>
        <p:sp>
          <p:nvSpPr>
            <p:cNvPr id="23" name="Rectangle 22">
              <a:extLst>
                <a:ext uri="{FF2B5EF4-FFF2-40B4-BE49-F238E27FC236}">
                  <a16:creationId xmlns:a16="http://schemas.microsoft.com/office/drawing/2014/main" id="{12C43EBD-E088-A3CD-FCDE-E6ED8F87D148}"/>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D88F00F-9D01-378E-377E-26B543D2FA77}"/>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82175" y="751366"/>
            <a:ext cx="8353433" cy="5402545"/>
          </a:xfrm>
        </p:spPr>
        <p:txBody>
          <a:bodyPr anchor="ctr">
            <a:normAutofit/>
          </a:bodyPr>
          <a:lstStyle>
            <a:lvl1pPr marL="0" indent="0">
              <a:lnSpc>
                <a:spcPct val="100000"/>
              </a:lnSpc>
              <a:buNone/>
              <a:defRPr sz="4800" b="1">
                <a:gradFill>
                  <a:gsLst>
                    <a:gs pos="0">
                      <a:schemeClr val="accent5"/>
                    </a:gs>
                    <a:gs pos="90000">
                      <a:schemeClr val="accent2"/>
                    </a:gs>
                  </a:gsLst>
                  <a:lin ang="9600000" scaled="0"/>
                </a:gradFill>
              </a:defRPr>
            </a:lvl1pPr>
            <a:lvl2pPr marL="228600" indent="0">
              <a:lnSpc>
                <a:spcPct val="100000"/>
              </a:lnSpc>
              <a:buNone/>
              <a:defRPr sz="4800" b="1">
                <a:gradFill>
                  <a:gsLst>
                    <a:gs pos="0">
                      <a:schemeClr val="accent5"/>
                    </a:gs>
                    <a:gs pos="90000">
                      <a:schemeClr val="accent2"/>
                    </a:gs>
                  </a:gsLst>
                  <a:lin ang="9600000" scaled="0"/>
                </a:gradFill>
              </a:defRPr>
            </a:lvl2pPr>
            <a:lvl3pPr marL="457200" indent="0">
              <a:lnSpc>
                <a:spcPct val="100000"/>
              </a:lnSpc>
              <a:buNone/>
              <a:defRPr sz="4800" b="1">
                <a:gradFill>
                  <a:gsLst>
                    <a:gs pos="0">
                      <a:schemeClr val="accent5"/>
                    </a:gs>
                    <a:gs pos="90000">
                      <a:schemeClr val="accent2"/>
                    </a:gs>
                  </a:gsLst>
                  <a:lin ang="9600000" scaled="0"/>
                </a:gradFill>
              </a:defRPr>
            </a:lvl3pPr>
            <a:lvl4pPr marL="685800" indent="0">
              <a:lnSpc>
                <a:spcPct val="100000"/>
              </a:lnSpc>
              <a:buNone/>
              <a:defRPr sz="4800" b="1">
                <a:gradFill>
                  <a:gsLst>
                    <a:gs pos="0">
                      <a:schemeClr val="accent5"/>
                    </a:gs>
                    <a:gs pos="90000">
                      <a:schemeClr val="accent2"/>
                    </a:gs>
                  </a:gsLst>
                  <a:lin ang="9600000" scaled="0"/>
                </a:gradFill>
              </a:defRPr>
            </a:lvl4pPr>
            <a:lvl5pPr marL="914400" indent="0">
              <a:lnSpc>
                <a:spcPct val="100000"/>
              </a:lnSpc>
              <a:buNone/>
              <a:defRPr sz="4800" b="1">
                <a:gradFill>
                  <a:gsLst>
                    <a:gs pos="0">
                      <a:schemeClr val="accent5"/>
                    </a:gs>
                    <a:gs pos="90000">
                      <a:schemeClr val="accent2"/>
                    </a:gs>
                  </a:gsLst>
                  <a:lin ang="9600000" scaled="0"/>
                </a:gra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p>
            <a:endParaRPr lang="en-US"/>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00338732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EAB82C7-4740-BEAB-85E9-C816E1CDC453}"/>
              </a:ext>
              <a:ext uri="{C183D7F6-B498-43B3-948B-1728B52AA6E4}">
                <adec:decorative xmlns:adec="http://schemas.microsoft.com/office/drawing/2017/decorative" xmlns="" val="1"/>
              </a:ext>
            </a:extLst>
          </p:cNvPr>
          <p:cNvGrpSpPr/>
          <p:nvPr/>
        </p:nvGrpSpPr>
        <p:grpSpPr>
          <a:xfrm rot="10800000">
            <a:off x="0" y="4492680"/>
            <a:ext cx="12207200" cy="123363"/>
            <a:chOff x="-5025" y="6737718"/>
            <a:chExt cx="12207200" cy="123363"/>
          </a:xfrm>
        </p:grpSpPr>
        <p:sp>
          <p:nvSpPr>
            <p:cNvPr id="5" name="Rectangle 4">
              <a:extLst>
                <a:ext uri="{FF2B5EF4-FFF2-40B4-BE49-F238E27FC236}">
                  <a16:creationId xmlns:a16="http://schemas.microsoft.com/office/drawing/2014/main" id="{0B7E10D0-EE9E-6432-2C4D-0324DE19518E}"/>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63B4BE8-5DA5-6F2B-0DB6-7901D4547F64}"/>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2732" y="4965192"/>
            <a:ext cx="11146536" cy="786384"/>
          </a:xfrm>
        </p:spPr>
        <p:txBody>
          <a:bodyPr anchor="b">
            <a:normAutofit/>
          </a:bodyPr>
          <a:lstStyle>
            <a:lvl1pPr algn="ctr">
              <a:defRPr sz="360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5806440"/>
            <a:ext cx="9902952" cy="576072"/>
          </a:xfr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4492679"/>
          </a:xfrm>
          <a:blipFill>
            <a:blip r:embed="rId2">
              <a:alphaModFix amt="70000"/>
            </a:blip>
            <a:stretch>
              <a:fillRect/>
            </a:stretch>
          </a:blipFill>
        </p:spPr>
        <p:txBody>
          <a:bodyPr/>
          <a:lstStyle>
            <a:lvl1pPr marL="0" indent="0">
              <a:buNone/>
              <a:defRPr/>
            </a:lvl1pPr>
          </a:lstStyle>
          <a:p>
            <a:r>
              <a:rPr lang="en-US"/>
              <a:t> </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p:txBody>
          <a:bodyPr/>
          <a:lstStyle/>
          <a:p>
            <a:endParaRPr lang="en-US"/>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3966343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645920" y="5203004"/>
            <a:ext cx="9052560" cy="557784"/>
          </a:xfrm>
        </p:spPr>
        <p:txBody>
          <a:bodyPr anchor="ctr">
            <a:normAutofit/>
          </a:bodyPr>
          <a:lstStyle>
            <a:lvl1pPr>
              <a:lnSpc>
                <a:spcPct val="120000"/>
              </a:lnSpc>
              <a:defRPr sz="2400" b="1">
                <a:gradFill>
                  <a:gsLst>
                    <a:gs pos="0">
                      <a:schemeClr val="accent5"/>
                    </a:gs>
                    <a:gs pos="90000">
                      <a:schemeClr val="accent2"/>
                    </a:gs>
                  </a:gsLst>
                  <a:lin ang="9600000" scaled="0"/>
                </a:gradFill>
              </a:defRPr>
            </a:lvl1pPr>
          </a:lstStyle>
          <a:p>
            <a:r>
              <a:rPr lang="en-US"/>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499616" y="1795462"/>
            <a:ext cx="9198864" cy="2871216"/>
          </a:xfrm>
        </p:spPr>
        <p:txBody>
          <a:bodyPr anchor="ctr">
            <a:normAutofit/>
          </a:bodyPr>
          <a:lstStyle>
            <a:lvl1pPr marL="137160" indent="-137160">
              <a:lnSpc>
                <a:spcPct val="100000"/>
              </a:lnSpc>
              <a:buNone/>
              <a:defRPr sz="4400"/>
            </a:lvl1pPr>
          </a:lstStyle>
          <a:p>
            <a:pPr lvl="0"/>
            <a:r>
              <a:rPr lang="en-US"/>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endParaRPr lang="en-US"/>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3AEEF7F6-ECFE-4473-B3E9-C91BE833927A}" type="datetimeFigureOut">
              <a:rPr lang="en-US" smtClean="0"/>
              <a:t>6/8/2026</a:t>
            </a:fld>
            <a:endParaRPr lang="en-US"/>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8792966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2">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93FB6C-5982-EAFA-94FA-F06EABA0EC3A}"/>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48F732B-25DE-1819-DB0A-266B26703011}"/>
              </a:ext>
            </a:extLst>
          </p:cNvPr>
          <p:cNvGrpSpPr/>
          <p:nvPr/>
        </p:nvGrpSpPr>
        <p:grpSpPr>
          <a:xfrm>
            <a:off x="807326" y="778051"/>
            <a:ext cx="10577346" cy="5314435"/>
            <a:chOff x="807326" y="778051"/>
            <a:chExt cx="10577346" cy="5314435"/>
          </a:xfrm>
        </p:grpSpPr>
        <p:sp>
          <p:nvSpPr>
            <p:cNvPr id="9" name="Rectangle 8">
              <a:extLst>
                <a:ext uri="{FF2B5EF4-FFF2-40B4-BE49-F238E27FC236}">
                  <a16:creationId xmlns:a16="http://schemas.microsoft.com/office/drawing/2014/main" id="{70BBD41E-DAB9-A564-3A2B-295B7AE87C42}"/>
                </a:ext>
              </a:extLst>
            </p:cNvPr>
            <p:cNvSpPr/>
            <p:nvPr/>
          </p:nvSpPr>
          <p:spPr>
            <a:xfrm rot="5400000" flipH="1">
              <a:off x="3438786" y="-1853401"/>
              <a:ext cx="5314432" cy="10577340"/>
            </a:xfrm>
            <a:prstGeom prst="rect">
              <a:avLst/>
            </a:prstGeom>
            <a:gradFill>
              <a:gsLst>
                <a:gs pos="0">
                  <a:schemeClr val="accent2">
                    <a:alpha val="78000"/>
                  </a:schemeClr>
                </a:gs>
                <a:gs pos="93000">
                  <a:schemeClr val="accent5">
                    <a:alpha val="8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B54A4391-9FDD-C033-0A4D-647A73420405}"/>
                </a:ext>
              </a:extLst>
            </p:cNvPr>
            <p:cNvSpPr/>
            <p:nvPr/>
          </p:nvSpPr>
          <p:spPr>
            <a:xfrm rot="16200000" flipH="1">
              <a:off x="3445177" y="-1846407"/>
              <a:ext cx="5314435" cy="10563352"/>
            </a:xfrm>
            <a:prstGeom prst="rect">
              <a:avLst/>
            </a:prstGeom>
            <a:gradFill flip="none" rotWithShape="1">
              <a:gsLst>
                <a:gs pos="0">
                  <a:schemeClr val="accent5">
                    <a:alpha val="79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0290101F-E74A-5C0F-8CC5-E0B5E3DC0E24}"/>
                </a:ext>
              </a:extLst>
            </p:cNvPr>
            <p:cNvSpPr/>
            <p:nvPr/>
          </p:nvSpPr>
          <p:spPr>
            <a:xfrm rot="10800000">
              <a:off x="807326" y="778051"/>
              <a:ext cx="3333441" cy="530836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38E2756-2591-1046-1B67-C9DEEDDCB82E}"/>
                </a:ext>
                <a:ext uri="{C183D7F6-B498-43B3-948B-1728B52AA6E4}">
                  <adec:decorative xmlns:adec="http://schemas.microsoft.com/office/drawing/2017/decorative" xmlns="" val="1"/>
                </a:ext>
              </a:extLst>
            </p:cNvPr>
            <p:cNvSpPr/>
            <p:nvPr/>
          </p:nvSpPr>
          <p:spPr>
            <a:xfrm rot="5400000" flipH="1">
              <a:off x="4205050" y="-1083744"/>
              <a:ext cx="4078718" cy="10273742"/>
            </a:xfrm>
            <a:prstGeom prst="rect">
              <a:avLst/>
            </a:prstGeom>
            <a:gradFill flip="none" rotWithShape="1">
              <a:gsLst>
                <a:gs pos="2000">
                  <a:schemeClr val="accent5">
                    <a:lumMod val="60000"/>
                    <a:lumOff val="40000"/>
                    <a:alpha val="68000"/>
                  </a:schemeClr>
                </a:gs>
                <a:gs pos="26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801368" y="5120640"/>
            <a:ext cx="8549640" cy="621792"/>
          </a:xfrm>
        </p:spPr>
        <p:txBody>
          <a:bodyPr anchor="ctr">
            <a:normAutofit/>
          </a:bodyPr>
          <a:lstStyle>
            <a:lvl1pPr>
              <a:lnSpc>
                <a:spcPct val="120000"/>
              </a:lnSpc>
              <a:defRPr sz="1800" b="1">
                <a:solidFill>
                  <a:schemeClr val="tx1"/>
                </a:solidFill>
              </a:defRPr>
            </a:lvl1pPr>
          </a:lstStyle>
          <a:p>
            <a:r>
              <a:rPr lang="en-US"/>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655064" y="1965960"/>
            <a:ext cx="8695944" cy="2331720"/>
          </a:xfrm>
        </p:spPr>
        <p:txBody>
          <a:bodyPr anchor="ctr">
            <a:normAutofit/>
          </a:bodyPr>
          <a:lstStyle>
            <a:lvl1pPr marL="137160" indent="-137160">
              <a:lnSpc>
                <a:spcPct val="100000"/>
              </a:lnSpc>
              <a:buNone/>
              <a:defRPr sz="3800">
                <a:solidFill>
                  <a:schemeClr val="tx1"/>
                </a:solidFill>
                <a:latin typeface="+mn-lt"/>
              </a:defRPr>
            </a:lvl1pPr>
          </a:lstStyle>
          <a:p>
            <a:pPr lvl="0"/>
            <a:r>
              <a:rPr lang="en-US"/>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lvl1pPr>
              <a:defRPr>
                <a:solidFill>
                  <a:schemeClr val="bg1"/>
                </a:solidFill>
              </a:defRPr>
            </a:lvl1pPr>
          </a:lstStyle>
          <a:p>
            <a:endParaRPr lang="en-US"/>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lvl1pPr>
              <a:defRPr>
                <a:solidFill>
                  <a:schemeClr val="bg1"/>
                </a:solidFill>
              </a:defRPr>
            </a:lvl1pPr>
          </a:lstStyle>
          <a:p>
            <a:fld id="{3AEEF7F6-ECFE-4473-B3E9-C91BE833927A}" type="datetimeFigureOut">
              <a:rPr lang="en-US" smtClean="0"/>
              <a:t>6/8/2026</a:t>
            </a:fld>
            <a:endParaRPr lang="en-US"/>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lvl1pPr>
              <a:defRPr>
                <a:solidFill>
                  <a:schemeClr val="bg1"/>
                </a:solidFill>
              </a:defRPr>
            </a:lvl1pPr>
          </a:lstStyle>
          <a:p>
            <a:fld id="{5DAD859A-2C66-45B9-9A71-3CF205EC2D4A}" type="slidenum">
              <a:rPr lang="en-US" smtClean="0"/>
              <a:t>‹#›</a:t>
            </a:fld>
            <a:endParaRPr lang="en-US"/>
          </a:p>
        </p:txBody>
      </p:sp>
    </p:spTree>
    <p:extLst>
      <p:ext uri="{BB962C8B-B14F-4D97-AF65-F5344CB8AC3E}">
        <p14:creationId xmlns:p14="http://schemas.microsoft.com/office/powerpoint/2010/main" val="469709868"/>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3D49479-B594-DDBA-C16A-3A98635C8A4A}"/>
              </a:ext>
              <a:ext uri="{C183D7F6-B498-43B3-948B-1728B52AA6E4}">
                <adec:decorative xmlns:adec="http://schemas.microsoft.com/office/drawing/2017/decorative" xmlns="" val="1"/>
              </a:ext>
            </a:extLst>
          </p:cNvPr>
          <p:cNvGrpSpPr/>
          <p:nvPr/>
        </p:nvGrpSpPr>
        <p:grpSpPr>
          <a:xfrm>
            <a:off x="12068638" y="0"/>
            <a:ext cx="123362" cy="6858000"/>
            <a:chOff x="12068638" y="0"/>
            <a:chExt cx="123362" cy="6858000"/>
          </a:xfrm>
        </p:grpSpPr>
        <p:sp>
          <p:nvSpPr>
            <p:cNvPr id="14" name="Rectangle 13">
              <a:extLst>
                <a:ext uri="{FF2B5EF4-FFF2-40B4-BE49-F238E27FC236}">
                  <a16:creationId xmlns:a16="http://schemas.microsoft.com/office/drawing/2014/main" id="{0E065CA7-C91C-8C4F-CD30-E6DB950A620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DCDB482-1274-EA4E-11EA-FDB308F1540E}"/>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8FAEF3D1-EB50-234E-F0C0-5C4E6FB69937}"/>
              </a:ext>
              <a:ext uri="{C183D7F6-B498-43B3-948B-1728B52AA6E4}">
                <adec:decorative xmlns:adec="http://schemas.microsoft.com/office/drawing/2017/decorative" xmlns="" val="1"/>
              </a:ext>
            </a:extLst>
          </p:cNvPr>
          <p:cNvGrpSpPr/>
          <p:nvPr/>
        </p:nvGrpSpPr>
        <p:grpSpPr>
          <a:xfrm rot="10800000">
            <a:off x="-1091" y="0"/>
            <a:ext cx="12188952" cy="123363"/>
            <a:chOff x="-5025" y="6737718"/>
            <a:chExt cx="12207200" cy="123363"/>
          </a:xfrm>
        </p:grpSpPr>
        <p:sp>
          <p:nvSpPr>
            <p:cNvPr id="17" name="Rectangle 16">
              <a:extLst>
                <a:ext uri="{FF2B5EF4-FFF2-40B4-BE49-F238E27FC236}">
                  <a16:creationId xmlns:a16="http://schemas.microsoft.com/office/drawing/2014/main" id="{5B35CE4F-16F9-575C-78CA-4F076F0C3D1F}"/>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D59711A-5559-82B6-B156-35D79618FF56}"/>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379836" y="5192776"/>
            <a:ext cx="8494776" cy="621792"/>
          </a:xfrm>
        </p:spPr>
        <p:txBody>
          <a:bodyPr anchor="ctr">
            <a:normAutofit/>
          </a:bodyPr>
          <a:lstStyle>
            <a:lvl1pPr>
              <a:lnSpc>
                <a:spcPct val="120000"/>
              </a:lnSpc>
              <a:defRPr sz="1800" b="1">
                <a:gradFill>
                  <a:gsLst>
                    <a:gs pos="0">
                      <a:schemeClr val="accent2"/>
                    </a:gs>
                    <a:gs pos="90000">
                      <a:schemeClr val="accent5"/>
                    </a:gs>
                  </a:gsLst>
                  <a:lin ang="9600000" scaled="0"/>
                </a:gradFill>
              </a:defRPr>
            </a:lvl1pPr>
          </a:lstStyle>
          <a:p>
            <a:r>
              <a:rPr lang="en-US"/>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233532" y="1792224"/>
            <a:ext cx="8641080" cy="2871216"/>
          </a:xfrm>
        </p:spPr>
        <p:txBody>
          <a:bodyPr anchor="ctr">
            <a:normAutofit/>
          </a:bodyPr>
          <a:lstStyle>
            <a:lvl1pPr marL="137160" indent="-137160">
              <a:lnSpc>
                <a:spcPct val="100000"/>
              </a:lnSpc>
              <a:buNone/>
              <a:defRPr sz="3600">
                <a:gradFill>
                  <a:gsLst>
                    <a:gs pos="0">
                      <a:schemeClr val="accent2"/>
                    </a:gs>
                    <a:gs pos="90000">
                      <a:schemeClr val="accent5"/>
                    </a:gs>
                  </a:gsLst>
                  <a:lin ang="9600000" scaled="0"/>
                </a:gradFill>
              </a:defRPr>
            </a:lvl1pPr>
          </a:lstStyle>
          <a:p>
            <a:pPr lvl="0"/>
            <a:r>
              <a:rPr lang="en-US"/>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endParaRPr lang="en-US"/>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3AEEF7F6-ECFE-4473-B3E9-C91BE833927A}" type="datetimeFigureOut">
              <a:rPr lang="en-US" smtClean="0"/>
              <a:t>6/8/2026</a:t>
            </a:fld>
            <a:endParaRPr lang="en-US"/>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4540246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B646A9-91B4-D2CF-8B72-68E668219C00}"/>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10954512" cy="1197864"/>
          </a:xfrm>
        </p:spPr>
        <p:txBody>
          <a:bodyPr/>
          <a:lstStyle>
            <a:lvl1pPr>
              <a:defRPr>
                <a:solidFill>
                  <a:schemeClr val="bg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D004E38F-46D8-838A-C636-0958E5B36CB4}"/>
              </a:ext>
            </a:extLst>
          </p:cNvPr>
          <p:cNvSpPr>
            <a:spLocks noGrp="1"/>
          </p:cNvSpPr>
          <p:nvPr>
            <p:ph sz="quarter" idx="18"/>
          </p:nvPr>
        </p:nvSpPr>
        <p:spPr>
          <a:xfrm>
            <a:off x="612775" y="2313433"/>
            <a:ext cx="5165725" cy="4000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E8F84C8F-5A53-198D-2CB3-A78F006C4D20}"/>
              </a:ext>
            </a:extLst>
          </p:cNvPr>
          <p:cNvSpPr>
            <a:spLocks noGrp="1"/>
          </p:cNvSpPr>
          <p:nvPr>
            <p:ph sz="quarter" idx="19"/>
          </p:nvPr>
        </p:nvSpPr>
        <p:spPr>
          <a:xfrm>
            <a:off x="6400800" y="2313430"/>
            <a:ext cx="5165725" cy="40000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endParaRPr lang="en-US"/>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3AEEF7F6-ECFE-4473-B3E9-C91BE833927A}" type="datetimeFigureOut">
              <a:rPr lang="en-US" smtClean="0"/>
              <a:t>6/8/2026</a:t>
            </a:fld>
            <a:endParaRPr lang="en-US"/>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6131868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704A21-3725-4536-B210-EAED58DE1544}"/>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12648" y="502920"/>
            <a:ext cx="10953750" cy="1197864"/>
          </a:xfrm>
        </p:spPr>
        <p:txBody>
          <a:bodyPr/>
          <a:lstStyle>
            <a:lvl1pPr>
              <a:defRPr>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12648" y="2198999"/>
            <a:ext cx="5166360" cy="484632"/>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8">
            <a:extLst>
              <a:ext uri="{FF2B5EF4-FFF2-40B4-BE49-F238E27FC236}">
                <a16:creationId xmlns:a16="http://schemas.microsoft.com/office/drawing/2014/main" id="{1D708347-B003-2458-75EC-D8317FBF028C}"/>
              </a:ext>
            </a:extLst>
          </p:cNvPr>
          <p:cNvSpPr>
            <a:spLocks noGrp="1"/>
          </p:cNvSpPr>
          <p:nvPr>
            <p:ph sz="quarter" idx="18"/>
          </p:nvPr>
        </p:nvSpPr>
        <p:spPr>
          <a:xfrm>
            <a:off x="612775" y="2794000"/>
            <a:ext cx="5165725" cy="3524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00800" y="2198999"/>
            <a:ext cx="5166360" cy="484633"/>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13">
            <a:extLst>
              <a:ext uri="{FF2B5EF4-FFF2-40B4-BE49-F238E27FC236}">
                <a16:creationId xmlns:a16="http://schemas.microsoft.com/office/drawing/2014/main" id="{6F3E993C-0A55-1F54-C280-76AF30E5377A}"/>
              </a:ext>
            </a:extLst>
          </p:cNvPr>
          <p:cNvSpPr>
            <a:spLocks noGrp="1"/>
          </p:cNvSpPr>
          <p:nvPr>
            <p:ph sz="quarter" idx="19"/>
          </p:nvPr>
        </p:nvSpPr>
        <p:spPr>
          <a:xfrm>
            <a:off x="6400800" y="2794000"/>
            <a:ext cx="5166360" cy="3524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0669AB3-1083-59C6-B9F8-A35C0D406617}"/>
              </a:ext>
            </a:extLst>
          </p:cNvPr>
          <p:cNvSpPr>
            <a:spLocks noGrp="1"/>
          </p:cNvSpPr>
          <p:nvPr>
            <p:ph type="ftr" sz="quarter" idx="16"/>
          </p:nvPr>
        </p:nvSpPr>
        <p:spPr/>
        <p:txBody>
          <a:bodyPr/>
          <a:lstStyle/>
          <a:p>
            <a:endParaRPr lang="en-US"/>
          </a:p>
        </p:txBody>
      </p:sp>
      <p:sp>
        <p:nvSpPr>
          <p:cNvPr id="4" name="Date Placeholder 3">
            <a:extLst>
              <a:ext uri="{FF2B5EF4-FFF2-40B4-BE49-F238E27FC236}">
                <a16:creationId xmlns:a16="http://schemas.microsoft.com/office/drawing/2014/main" id="{88D0645D-C128-9FF0-2E8B-D2E3E34687DA}"/>
              </a:ext>
            </a:extLst>
          </p:cNvPr>
          <p:cNvSpPr>
            <a:spLocks noGrp="1"/>
          </p:cNvSpPr>
          <p:nvPr>
            <p:ph type="dt" sz="half" idx="15"/>
          </p:nvPr>
        </p:nvSpPr>
        <p:spPr/>
        <p:txBody>
          <a:bodyPr/>
          <a:lstStyle/>
          <a:p>
            <a:fld id="{3AEEF7F6-ECFE-4473-B3E9-C91BE833927A}" type="datetimeFigureOut">
              <a:rPr lang="en-US" smtClean="0"/>
              <a:t>6/8/2026</a:t>
            </a:fld>
            <a:endParaRPr lang="en-US"/>
          </a:p>
        </p:txBody>
      </p:sp>
      <p:sp>
        <p:nvSpPr>
          <p:cNvPr id="10" name="Slide Number Placeholder 9">
            <a:extLst>
              <a:ext uri="{FF2B5EF4-FFF2-40B4-BE49-F238E27FC236}">
                <a16:creationId xmlns:a16="http://schemas.microsoft.com/office/drawing/2014/main" id="{CC6DDA88-C058-DDD5-F19B-8B5E7B86C681}"/>
              </a:ext>
            </a:extLst>
          </p:cNvPr>
          <p:cNvSpPr>
            <a:spLocks noGrp="1"/>
          </p:cNvSpPr>
          <p:nvPr>
            <p:ph type="sldNum" sz="quarter" idx="17"/>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5320627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nchor="t"/>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3AEEF7F6-ECFE-4473-B3E9-C91BE833927A}" type="datetimeFigureOut">
              <a:rPr lang="en-US" smtClean="0"/>
              <a:t>6/8/2026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3175861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3AEEF7F6-ECFE-4473-B3E9-C91BE833927A}" type="datetimeFigureOut">
              <a:rPr lang="en-US" smtClean="0"/>
              <a:t>6/8/2026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40122191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6BE0305-2234-39DE-EC35-B6881018EC31}"/>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12" name="Rectangle 11">
              <a:extLst>
                <a:ext uri="{FF2B5EF4-FFF2-40B4-BE49-F238E27FC236}">
                  <a16:creationId xmlns:a16="http://schemas.microsoft.com/office/drawing/2014/main" id="{BEBF17BE-BA15-771A-79F4-91B4C5C752F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79ADE0D-3A86-F364-6B2A-F373A75E29AE}"/>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02920"/>
            <a:ext cx="3595634" cy="1808201"/>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83299" y="502920"/>
            <a:ext cx="6283861" cy="580326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3AEEF7F6-ECFE-4473-B3E9-C91BE833927A}" type="datetimeFigureOut">
              <a:rPr lang="en-US" smtClean="0"/>
              <a:t>6/8/2026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350802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02923E9-478C-95DE-C678-A683A36F5388}"/>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21" name="Rectangle 20">
              <a:extLst>
                <a:ext uri="{FF2B5EF4-FFF2-40B4-BE49-F238E27FC236}">
                  <a16:creationId xmlns:a16="http://schemas.microsoft.com/office/drawing/2014/main" id="{43DD8A0F-EB40-1201-2A23-685958AC5DF6}"/>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B912E4F-3FBB-39E4-2EA2-BA0D8858A74D}"/>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02920"/>
            <a:ext cx="3713996" cy="2247200"/>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p:txBody>
          <a:bodyPr/>
          <a:lstStyle/>
          <a:p>
            <a:endParaRPr lang="en-US"/>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153978" y="342016"/>
            <a:ext cx="6413182" cy="5976487"/>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874504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0AE463B-60C7-F01E-97F6-1486FB41D222}"/>
              </a:ext>
              <a:ext uri="{C183D7F6-B498-43B3-948B-1728B52AA6E4}">
                <adec:decorative xmlns:adec="http://schemas.microsoft.com/office/drawing/2017/decorative" xmlns="" val="1"/>
              </a:ext>
            </a:extLst>
          </p:cNvPr>
          <p:cNvGrpSpPr/>
          <p:nvPr/>
        </p:nvGrpSpPr>
        <p:grpSpPr>
          <a:xfrm rot="10800000">
            <a:off x="0" y="6743026"/>
            <a:ext cx="12207200" cy="123363"/>
            <a:chOff x="-5025" y="6737718"/>
            <a:chExt cx="12207200" cy="123363"/>
          </a:xfrm>
        </p:grpSpPr>
        <p:sp>
          <p:nvSpPr>
            <p:cNvPr id="7" name="Rectangle 6">
              <a:extLst>
                <a:ext uri="{FF2B5EF4-FFF2-40B4-BE49-F238E27FC236}">
                  <a16:creationId xmlns:a16="http://schemas.microsoft.com/office/drawing/2014/main" id="{EF94E48A-D751-8593-5D71-0683866A24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5092F9-8C9B-4865-CB0E-EFD550A28ED3}"/>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10890373" cy="1463040"/>
          </a:xfrm>
        </p:spPr>
        <p:txBody>
          <a:bodyPr anchor="t">
            <a:normAutofit/>
          </a:bodyPr>
          <a:lstStyle>
            <a:lvl1pPr>
              <a:defRPr sz="6000">
                <a:gradFill>
                  <a:gsLst>
                    <a:gs pos="0">
                      <a:schemeClr val="accent2"/>
                    </a:gs>
                    <a:gs pos="100000">
                      <a:schemeClr val="accent5"/>
                    </a:gs>
                  </a:gsLst>
                  <a:lin ang="42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483864"/>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endParaRPr lang="en-US"/>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3AEEF7F6-ECFE-4473-B3E9-C91BE833927A}" type="datetimeFigureOut">
              <a:rPr lang="en-US" smtClean="0"/>
              <a:t>6/8/2026</a:t>
            </a:fld>
            <a:endParaRPr lang="en-US"/>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54559111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gradFill>
                  <a:gsLst>
                    <a:gs pos="0">
                      <a:schemeClr val="accent5"/>
                    </a:gs>
                    <a:gs pos="100000">
                      <a:schemeClr val="accent2"/>
                    </a:gs>
                  </a:gsLst>
                  <a:lin ang="6000000" scaled="0"/>
                </a:gra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0AAE0C5-AA7D-C4A0-BB09-3D328C8523AC}"/>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8454691-E40E-1B02-C9B2-FD70013E0175}"/>
              </a:ext>
            </a:extLst>
          </p:cNvPr>
          <p:cNvSpPr>
            <a:spLocks noGrp="1"/>
          </p:cNvSpPr>
          <p:nvPr>
            <p:ph type="dt" sz="half" idx="10"/>
          </p:nvPr>
        </p:nvSpPr>
        <p:spPr/>
        <p:txBody>
          <a:bodyPr/>
          <a:lstStyle/>
          <a:p>
            <a:fld id="{3AEEF7F6-ECFE-4473-B3E9-C91BE833927A}" type="datetimeFigureOut">
              <a:rPr lang="en-US" smtClean="0"/>
              <a:t>6/8/2026</a:t>
            </a:fld>
            <a:endParaRPr lang="en-US"/>
          </a:p>
        </p:txBody>
      </p:sp>
      <p:sp>
        <p:nvSpPr>
          <p:cNvPr id="6" name="Slide Number Placeholder 5">
            <a:extLst>
              <a:ext uri="{FF2B5EF4-FFF2-40B4-BE49-F238E27FC236}">
                <a16:creationId xmlns:a16="http://schemas.microsoft.com/office/drawing/2014/main" id="{8D766BF4-6BB2-066C-5243-2D5CF17BA496}"/>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7428121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627318"/>
            <a:ext cx="8430768" cy="1842020"/>
          </a:xfrm>
        </p:spPr>
        <p:txBody>
          <a:bodyPr anchor="b">
            <a:normAutofit/>
          </a:bodyPr>
          <a:lstStyle>
            <a:lvl1pPr>
              <a:defRPr sz="6000">
                <a:gradFill>
                  <a:gsLst>
                    <a:gs pos="0">
                      <a:schemeClr val="accent2"/>
                    </a:gs>
                    <a:gs pos="100000">
                      <a:schemeClr val="accent5"/>
                    </a:gs>
                  </a:gsLst>
                  <a:lin ang="4200000" scaled="0"/>
                </a:gradFill>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648" y="3622673"/>
            <a:ext cx="8430768" cy="1609344"/>
          </a:xfrm>
        </p:spPr>
        <p:txBody>
          <a:bodyPr vert="horz" lIns="91440" tIns="45720" rIns="91440" bIns="45720" rtlCol="0">
            <a:normAutofit/>
          </a:bodyPr>
          <a:lstStyle>
            <a:lvl1pPr marL="0" indent="0">
              <a:buNone/>
              <a:defRPr lang="en-US" sz="22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endParaRPr lang="en-US"/>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3AEEF7F6-ECFE-4473-B3E9-C91BE833927A}" type="datetimeFigureOut">
              <a:rPr lang="en-US" smtClean="0"/>
              <a:t>6/8/2026</a:t>
            </a:fld>
            <a:endParaRPr lang="en-US"/>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217298265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b">
            <a:normAutofit/>
          </a:bodyPr>
          <a:lstStyle>
            <a:lvl1pPr>
              <a:defRPr lang="en-US" sz="8000" dirty="0">
                <a:gradFill>
                  <a:gsLst>
                    <a:gs pos="0">
                      <a:schemeClr val="accent5"/>
                    </a:gs>
                    <a:gs pos="100000">
                      <a:schemeClr val="accent2"/>
                    </a:gs>
                  </a:gsLst>
                  <a:lin ang="6000000" scaled="0"/>
                </a:gra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t">
            <a:normAutofit/>
          </a:bodyPr>
          <a:lstStyle>
            <a:lvl1pPr marL="0" indent="0">
              <a:buNone/>
              <a:defRPr lang="en-US" sz="20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0AAE0C5-AA7D-C4A0-BB09-3D328C8523AC}"/>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8454691-E40E-1B02-C9B2-FD70013E0175}"/>
              </a:ext>
            </a:extLst>
          </p:cNvPr>
          <p:cNvSpPr>
            <a:spLocks noGrp="1"/>
          </p:cNvSpPr>
          <p:nvPr>
            <p:ph type="dt" sz="half" idx="10"/>
          </p:nvPr>
        </p:nvSpPr>
        <p:spPr/>
        <p:txBody>
          <a:bodyPr/>
          <a:lstStyle/>
          <a:p>
            <a:fld id="{3AEEF7F6-ECFE-4473-B3E9-C91BE833927A}" type="datetimeFigureOut">
              <a:rPr lang="en-US" smtClean="0"/>
              <a:t>6/8/2026</a:t>
            </a:fld>
            <a:endParaRPr lang="en-US"/>
          </a:p>
        </p:txBody>
      </p:sp>
      <p:sp>
        <p:nvSpPr>
          <p:cNvPr id="6" name="Slide Number Placeholder 5">
            <a:extLst>
              <a:ext uri="{FF2B5EF4-FFF2-40B4-BE49-F238E27FC236}">
                <a16:creationId xmlns:a16="http://schemas.microsoft.com/office/drawing/2014/main" id="{8D766BF4-6BB2-066C-5243-2D5CF17BA496}"/>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5183431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219385-CEEC-20A5-C72F-B13448DE6E0F}"/>
              </a:ext>
            </a:extLst>
          </p:cNvPr>
          <p:cNvSpPr/>
          <p:nvPr/>
        </p:nvSpPr>
        <p:spPr>
          <a:xfrm>
            <a:off x="0" y="-12003"/>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9FFFB07-15C3-5030-73A7-6D0EBC2FB180}"/>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FFC67F9-A48C-BB0E-03C5-9C32A6BB8C5D}"/>
              </a:ext>
            </a:extLst>
          </p:cNvPr>
          <p:cNvSpPr/>
          <p:nvPr/>
        </p:nvSpPr>
        <p:spPr>
          <a:xfrm rot="16200000" flipH="1">
            <a:off x="2660997" y="-2673001"/>
            <a:ext cx="6870003" cy="12192002"/>
          </a:xfrm>
          <a:prstGeom prst="rect">
            <a:avLst/>
          </a:prstGeom>
          <a:gradFill>
            <a:gsLst>
              <a:gs pos="0">
                <a:schemeClr val="accent2"/>
              </a:gs>
              <a:gs pos="94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8A2436E8-8599-9171-B0E5-3A3CED0AE2C4}"/>
              </a:ext>
            </a:extLst>
          </p:cNvPr>
          <p:cNvSpPr/>
          <p:nvPr/>
        </p:nvSpPr>
        <p:spPr>
          <a:xfrm rot="5400000" flipH="1">
            <a:off x="2719785" y="-1537266"/>
            <a:ext cx="5669226" cy="11108800"/>
          </a:xfrm>
          <a:prstGeom prst="rect">
            <a:avLst/>
          </a:prstGeom>
          <a:gradFill flip="none" rotWithShape="1">
            <a:gsLst>
              <a:gs pos="0">
                <a:schemeClr val="accent5">
                  <a:lumMod val="75000"/>
                  <a:alpha val="90000"/>
                </a:schemeClr>
              </a:gs>
              <a:gs pos="39000">
                <a:schemeClr val="accent5">
                  <a:lumMod val="60000"/>
                  <a:lumOff val="40000"/>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9D052CAB-57CB-D9A8-5BBE-F7898C5ECEE0}"/>
              </a:ext>
              <a:ext uri="{C183D7F6-B498-43B3-948B-1728B52AA6E4}">
                <adec:decorative xmlns:adec="http://schemas.microsoft.com/office/drawing/2017/decorative" xmlns="" val="1"/>
              </a:ext>
            </a:extLst>
          </p:cNvPr>
          <p:cNvSpPr/>
          <p:nvPr/>
        </p:nvSpPr>
        <p:spPr>
          <a:xfrm rot="16200000" flipH="1">
            <a:off x="-648303" y="636301"/>
            <a:ext cx="6870003" cy="5573396"/>
          </a:xfrm>
          <a:prstGeom prst="rect">
            <a:avLst/>
          </a:prstGeom>
          <a:gradFill flip="none" rotWithShape="1">
            <a:gsLst>
              <a:gs pos="2000">
                <a:schemeClr val="accent2">
                  <a:lumMod val="75000"/>
                </a:schemeClr>
              </a:gs>
              <a:gs pos="37000">
                <a:schemeClr val="accent2">
                  <a:alpha val="0"/>
                </a:schemeClr>
              </a:gs>
            </a:gsLst>
            <a:lin ang="36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solidFill>
                  <a:schemeClr val="tx1"/>
                </a:solidFill>
              </a:defRPr>
            </a:lvl1pPr>
          </a:lstStyle>
          <a:p>
            <a:pPr lvl="0"/>
            <a:r>
              <a:rPr lang="en-US"/>
              <a:t>Click to edit Master subtitle style</a:t>
            </a:r>
          </a:p>
        </p:txBody>
      </p:sp>
      <p:sp>
        <p:nvSpPr>
          <p:cNvPr id="12" name="Footer Placeholder 11">
            <a:extLst>
              <a:ext uri="{FF2B5EF4-FFF2-40B4-BE49-F238E27FC236}">
                <a16:creationId xmlns:a16="http://schemas.microsoft.com/office/drawing/2014/main" id="{1EF90BDF-2A3B-8AD7-6EE4-11ED28664F7A}"/>
              </a:ext>
            </a:extLst>
          </p:cNvPr>
          <p:cNvSpPr>
            <a:spLocks noGrp="1"/>
          </p:cNvSpPr>
          <p:nvPr>
            <p:ph type="ftr" sz="quarter" idx="11"/>
          </p:nvPr>
        </p:nvSpPr>
        <p:spPr/>
        <p:txBody>
          <a:bodyPr/>
          <a:lstStyle>
            <a:lvl1pPr>
              <a:defRPr>
                <a:solidFill>
                  <a:schemeClr val="tx1"/>
                </a:solidFill>
              </a:defRPr>
            </a:lvl1pPr>
          </a:lstStyle>
          <a:p>
            <a:endParaRPr lang="en-US"/>
          </a:p>
        </p:txBody>
      </p:sp>
      <p:sp>
        <p:nvSpPr>
          <p:cNvPr id="11" name="Date Placeholder 10">
            <a:extLst>
              <a:ext uri="{FF2B5EF4-FFF2-40B4-BE49-F238E27FC236}">
                <a16:creationId xmlns:a16="http://schemas.microsoft.com/office/drawing/2014/main" id="{81B66C1B-A1AD-A2BC-11D8-9AEA5E834AAC}"/>
              </a:ext>
            </a:extLst>
          </p:cNvPr>
          <p:cNvSpPr>
            <a:spLocks noGrp="1"/>
          </p:cNvSpPr>
          <p:nvPr>
            <p:ph type="dt" sz="half" idx="10"/>
          </p:nvPr>
        </p:nvSpPr>
        <p:spPr/>
        <p:txBody>
          <a:bodyPr/>
          <a:lstStyle>
            <a:lvl1pPr>
              <a:defRPr>
                <a:solidFill>
                  <a:schemeClr val="tx1"/>
                </a:solidFill>
              </a:defRPr>
            </a:lvl1pPr>
          </a:lstStyle>
          <a:p>
            <a:fld id="{3AEEF7F6-ECFE-4473-B3E9-C91BE833927A}" type="datetimeFigureOut">
              <a:rPr lang="en-US" smtClean="0"/>
              <a:t>6/8/2026</a:t>
            </a:fld>
            <a:endParaRPr lang="en-US"/>
          </a:p>
        </p:txBody>
      </p:sp>
      <p:sp>
        <p:nvSpPr>
          <p:cNvPr id="13" name="Slide Number Placeholder 12">
            <a:extLst>
              <a:ext uri="{FF2B5EF4-FFF2-40B4-BE49-F238E27FC236}">
                <a16:creationId xmlns:a16="http://schemas.microsoft.com/office/drawing/2014/main" id="{9A384A4A-7C42-E7AC-02FD-B65B61D21490}"/>
              </a:ext>
            </a:extLst>
          </p:cNvPr>
          <p:cNvSpPr>
            <a:spLocks noGrp="1"/>
          </p:cNvSpPr>
          <p:nvPr>
            <p:ph type="sldNum" sz="quarter" idx="12"/>
          </p:nvPr>
        </p:nvSpPr>
        <p:spPr/>
        <p:txBody>
          <a:bodyPr/>
          <a:lstStyle>
            <a:lvl1pPr>
              <a:defRPr>
                <a:solidFill>
                  <a:schemeClr val="tx1"/>
                </a:solidFill>
              </a:defRPr>
            </a:lvl1pPr>
          </a:lstStyle>
          <a:p>
            <a:fld id="{5DAD859A-2C66-45B9-9A71-3CF205EC2D4A}" type="slidenum">
              <a:rPr lang="en-US" smtClean="0"/>
              <a:t>‹#›</a:t>
            </a:fld>
            <a:endParaRPr lang="en-US"/>
          </a:p>
        </p:txBody>
      </p:sp>
    </p:spTree>
    <p:extLst>
      <p:ext uri="{BB962C8B-B14F-4D97-AF65-F5344CB8AC3E}">
        <p14:creationId xmlns:p14="http://schemas.microsoft.com/office/powerpoint/2010/main" val="6120326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F65FF0-EE88-E48A-1552-AF2B228EADC6}"/>
              </a:ext>
            </a:extLst>
          </p:cNvPr>
          <p:cNvSpPr/>
          <p:nvPr/>
        </p:nvSpPr>
        <p:spPr>
          <a:xfrm>
            <a:off x="0" y="0"/>
            <a:ext cx="12192000" cy="6857999"/>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D93006-CD9A-ACB8-4DFF-755585BD51C6}"/>
              </a:ext>
            </a:extLst>
          </p:cNvPr>
          <p:cNvSpPr/>
          <p:nvPr/>
        </p:nvSpPr>
        <p:spPr>
          <a:xfrm rot="5400000" flipH="1" flipV="1">
            <a:off x="2657856" y="-2666214"/>
            <a:ext cx="6876288" cy="12192001"/>
          </a:xfrm>
          <a:prstGeom prst="rect">
            <a:avLst/>
          </a:prstGeom>
          <a:gradFill>
            <a:gsLst>
              <a:gs pos="13000">
                <a:schemeClr val="accent2"/>
              </a:gs>
              <a:gs pos="100000">
                <a:schemeClr val="accent5"/>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3B71B6E1-2B98-87C0-C97D-DC19E754324D}"/>
              </a:ext>
            </a:extLst>
          </p:cNvPr>
          <p:cNvSpPr/>
          <p:nvPr/>
        </p:nvSpPr>
        <p:spPr>
          <a:xfrm rot="16200000" flipH="1" flipV="1">
            <a:off x="2144989" y="-2153344"/>
            <a:ext cx="5473326" cy="9763303"/>
          </a:xfrm>
          <a:prstGeom prst="rect">
            <a:avLst/>
          </a:prstGeom>
          <a:gradFill flip="none" rotWithShape="1">
            <a:gsLst>
              <a:gs pos="0">
                <a:schemeClr val="accent5">
                  <a:lumMod val="75000"/>
                  <a:alpha val="68000"/>
                </a:schemeClr>
              </a:gs>
              <a:gs pos="45000">
                <a:schemeClr val="accent5">
                  <a:lumMod val="60000"/>
                  <a:lumOff val="40000"/>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flipV="1">
            <a:off x="1031672" y="2962966"/>
            <a:ext cx="11160328" cy="3895034"/>
          </a:xfrm>
          <a:prstGeom prst="rect">
            <a:avLst/>
          </a:prstGeom>
          <a:gradFill>
            <a:gsLst>
              <a:gs pos="0">
                <a:schemeClr val="accent5">
                  <a:lumMod val="75000"/>
                </a:schemeClr>
              </a:gs>
              <a:gs pos="42000">
                <a:schemeClr val="accent5">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DA413373-13C5-71D9-C45A-699B0F451355}"/>
              </a:ext>
              <a:ext uri="{C183D7F6-B498-43B3-948B-1728B52AA6E4}">
                <adec:decorative xmlns:adec="http://schemas.microsoft.com/office/drawing/2017/decorative" xmlns="" val="1"/>
              </a:ext>
            </a:extLst>
          </p:cNvPr>
          <p:cNvSpPr/>
          <p:nvPr/>
        </p:nvSpPr>
        <p:spPr>
          <a:xfrm rot="5400000" flipH="1" flipV="1">
            <a:off x="1233479" y="361146"/>
            <a:ext cx="5263375" cy="7730333"/>
          </a:xfrm>
          <a:prstGeom prst="rect">
            <a:avLst/>
          </a:prstGeom>
          <a:gradFill flip="none" rotWithShape="1">
            <a:gsLst>
              <a:gs pos="8000">
                <a:schemeClr val="accent2">
                  <a:lumMod val="75000"/>
                </a:schemeClr>
              </a:gs>
              <a:gs pos="50000">
                <a:schemeClr val="accent2">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8" y="2093976"/>
            <a:ext cx="8229600" cy="4178808"/>
          </a:xfrm>
        </p:spPr>
        <p:txBody>
          <a:bodyPr vert="horz" lIns="91440" tIns="45720" rIns="91440" bIns="45720" rtlCol="0" anchor="b">
            <a:normAutofit/>
          </a:bodyPr>
          <a:lstStyle>
            <a:lvl1pPr>
              <a:defRPr lang="en-US" sz="6600" dirty="0">
                <a:solidFill>
                  <a:schemeClr val="tx1"/>
                </a:solidFill>
              </a:defRPr>
            </a:lvl1pPr>
          </a:lstStyle>
          <a:p>
            <a:pPr lvl="0"/>
            <a:r>
              <a:rPr lang="en-US"/>
              <a:t>Click to edit Master title style</a:t>
            </a:r>
          </a:p>
        </p:txBody>
      </p:sp>
      <p:sp>
        <p:nvSpPr>
          <p:cNvPr id="15" name="Footer Placeholder 14">
            <a:extLst>
              <a:ext uri="{FF2B5EF4-FFF2-40B4-BE49-F238E27FC236}">
                <a16:creationId xmlns:a16="http://schemas.microsoft.com/office/drawing/2014/main" id="{C3B3753E-6E60-F731-58BF-7C4D0497E93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14" name="Date Placeholder 13">
            <a:extLst>
              <a:ext uri="{FF2B5EF4-FFF2-40B4-BE49-F238E27FC236}">
                <a16:creationId xmlns:a16="http://schemas.microsoft.com/office/drawing/2014/main" id="{08CEB89B-6066-557A-EBEC-18307AC240FE}"/>
              </a:ext>
            </a:extLst>
          </p:cNvPr>
          <p:cNvSpPr>
            <a:spLocks noGrp="1"/>
          </p:cNvSpPr>
          <p:nvPr>
            <p:ph type="dt" sz="half" idx="10"/>
          </p:nvPr>
        </p:nvSpPr>
        <p:spPr/>
        <p:txBody>
          <a:bodyPr/>
          <a:lstStyle>
            <a:lvl1pPr>
              <a:defRPr>
                <a:solidFill>
                  <a:schemeClr val="tx1"/>
                </a:solidFill>
              </a:defRPr>
            </a:lvl1pPr>
          </a:lstStyle>
          <a:p>
            <a:fld id="{3AEEF7F6-ECFE-4473-B3E9-C91BE833927A}" type="datetimeFigureOut">
              <a:rPr lang="en-US" smtClean="0"/>
              <a:t>6/8/2026</a:t>
            </a:fld>
            <a:endParaRPr lang="en-US"/>
          </a:p>
        </p:txBody>
      </p:sp>
      <p:sp>
        <p:nvSpPr>
          <p:cNvPr id="16" name="Slide Number Placeholder 15">
            <a:extLst>
              <a:ext uri="{FF2B5EF4-FFF2-40B4-BE49-F238E27FC236}">
                <a16:creationId xmlns:a16="http://schemas.microsoft.com/office/drawing/2014/main" id="{C2114D5C-BE8D-24C7-4A79-C0C28376AA5F}"/>
              </a:ext>
            </a:extLst>
          </p:cNvPr>
          <p:cNvSpPr>
            <a:spLocks noGrp="1"/>
          </p:cNvSpPr>
          <p:nvPr>
            <p:ph type="sldNum" sz="quarter" idx="12"/>
          </p:nvPr>
        </p:nvSpPr>
        <p:spPr/>
        <p:txBody>
          <a:bodyPr/>
          <a:lstStyle>
            <a:lvl1pPr>
              <a:defRPr>
                <a:solidFill>
                  <a:schemeClr val="tx1"/>
                </a:solidFill>
              </a:defRPr>
            </a:lvl1pPr>
          </a:lstStyle>
          <a:p>
            <a:fld id="{5DAD859A-2C66-45B9-9A71-3CF205EC2D4A}" type="slidenum">
              <a:rPr lang="en-US" smtClean="0"/>
              <a:t>‹#›</a:t>
            </a:fld>
            <a:endParaRPr lang="en-US"/>
          </a:p>
        </p:txBody>
      </p:sp>
    </p:spTree>
    <p:extLst>
      <p:ext uri="{BB962C8B-B14F-4D97-AF65-F5344CB8AC3E}">
        <p14:creationId xmlns:p14="http://schemas.microsoft.com/office/powerpoint/2010/main" val="4191416976"/>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6" y="2093976"/>
            <a:ext cx="8229600" cy="4178808"/>
          </a:xfrm>
        </p:spPr>
        <p:txBody>
          <a:bodyPr vert="horz" lIns="91440" tIns="45720" rIns="91440" bIns="45720" rtlCol="0" anchor="b">
            <a:normAutofit/>
          </a:bodyPr>
          <a:lstStyle>
            <a:lvl1pPr>
              <a:defRPr lang="en-US" sz="7200" dirty="0">
                <a:gradFill>
                  <a:gsLst>
                    <a:gs pos="0">
                      <a:schemeClr val="accent5"/>
                    </a:gs>
                    <a:gs pos="100000">
                      <a:schemeClr val="accent2"/>
                    </a:gs>
                  </a:gsLst>
                  <a:lin ang="6000000" scaled="0"/>
                </a:gradFill>
              </a:defRPr>
            </a:lvl1pPr>
          </a:lstStyle>
          <a:p>
            <a:pPr lvl="0"/>
            <a:r>
              <a:rPr lang="en-US"/>
              <a:t>Click to edit Master title style</a:t>
            </a:r>
          </a:p>
        </p:txBody>
      </p:sp>
      <p:sp>
        <p:nvSpPr>
          <p:cNvPr id="5" name="Footer Placeholder 4">
            <a:extLst>
              <a:ext uri="{FF2B5EF4-FFF2-40B4-BE49-F238E27FC236}">
                <a16:creationId xmlns:a16="http://schemas.microsoft.com/office/drawing/2014/main" id="{028F8ECD-BC5C-69B8-45CB-D6C697E807BB}"/>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57F97286-C615-453F-E284-B5C22987E2C1}"/>
              </a:ext>
            </a:extLst>
          </p:cNvPr>
          <p:cNvSpPr>
            <a:spLocks noGrp="1"/>
          </p:cNvSpPr>
          <p:nvPr>
            <p:ph type="dt" sz="half" idx="10"/>
          </p:nvPr>
        </p:nvSpPr>
        <p:spPr/>
        <p:txBody>
          <a:bodyPr/>
          <a:lstStyle/>
          <a:p>
            <a:fld id="{3AEEF7F6-ECFE-4473-B3E9-C91BE833927A}" type="datetimeFigureOut">
              <a:rPr lang="en-US" smtClean="0"/>
              <a:t>6/8/2026</a:t>
            </a:fld>
            <a:endParaRPr lang="en-US"/>
          </a:p>
        </p:txBody>
      </p:sp>
      <p:sp>
        <p:nvSpPr>
          <p:cNvPr id="6" name="Slide Number Placeholder 5">
            <a:extLst>
              <a:ext uri="{FF2B5EF4-FFF2-40B4-BE49-F238E27FC236}">
                <a16:creationId xmlns:a16="http://schemas.microsoft.com/office/drawing/2014/main" id="{96A721B8-1357-D164-0082-D2B50441B990}"/>
              </a:ext>
            </a:extLst>
          </p:cNvPr>
          <p:cNvSpPr>
            <a:spLocks noGrp="1"/>
          </p:cNvSpPr>
          <p:nvPr>
            <p:ph type="sldNum" sz="quarter" idx="12"/>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27857625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02920"/>
            <a:ext cx="10954512" cy="119786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8" y="1801368"/>
            <a:ext cx="10954512" cy="44805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8" y="6318504"/>
            <a:ext cx="4096512" cy="365760"/>
          </a:xfrm>
          <a:prstGeom prst="rect">
            <a:avLst/>
          </a:prstGeom>
        </p:spPr>
        <p:txBody>
          <a:bodyPr vert="horz" lIns="91440" tIns="45720" rIns="91440" bIns="45720" rtlCol="0" anchor="ctr"/>
          <a:lstStyle>
            <a:lvl1pPr algn="l">
              <a:defRPr sz="850">
                <a:solidFill>
                  <a:schemeClr val="tx1"/>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430768" y="6318504"/>
            <a:ext cx="3136392" cy="365760"/>
          </a:xfrm>
          <a:prstGeom prst="rect">
            <a:avLst/>
          </a:prstGeom>
        </p:spPr>
        <p:txBody>
          <a:bodyPr vert="horz" lIns="91440" tIns="45720" rIns="91440" bIns="45720" rtlCol="0" anchor="ctr"/>
          <a:lstStyle>
            <a:lvl1pPr algn="r">
              <a:defRPr sz="850">
                <a:solidFill>
                  <a:schemeClr val="tx1"/>
                </a:solidFill>
              </a:defRPr>
            </a:lvl1pPr>
          </a:lstStyle>
          <a:p>
            <a:fld id="{3AEEF7F6-ECFE-4473-B3E9-C91BE833927A}" type="datetimeFigureOut">
              <a:rPr lang="en-US" smtClean="0"/>
              <a:t>6/8/2026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84864" y="6318504"/>
            <a:ext cx="493776" cy="365760"/>
          </a:xfrm>
          <a:prstGeom prst="rect">
            <a:avLst/>
          </a:prstGeom>
        </p:spPr>
        <p:txBody>
          <a:bodyPr vert="horz" lIns="91440" tIns="45720" rIns="91440" bIns="45720" rtlCol="0" anchor="ctr"/>
          <a:lstStyle>
            <a:lvl1pPr algn="r">
              <a:defRPr sz="850">
                <a:solidFill>
                  <a:schemeClr val="tx1"/>
                </a:solidFill>
              </a:defRPr>
            </a:lvl1pPr>
          </a:lstStyle>
          <a:p>
            <a:fld id="{5DAD859A-2C66-45B9-9A71-3CF205EC2D4A}" type="slidenum">
              <a:rPr lang="en-US" smtClean="0"/>
              <a:t>‹#›</a:t>
            </a:fld>
            <a:endParaRPr lang="en-US"/>
          </a:p>
        </p:txBody>
      </p:sp>
    </p:spTree>
    <p:extLst>
      <p:ext uri="{BB962C8B-B14F-4D97-AF65-F5344CB8AC3E}">
        <p14:creationId xmlns:p14="http://schemas.microsoft.com/office/powerpoint/2010/main" val="3071988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Lst>
  <p:txStyles>
    <p:titleStyle>
      <a:lvl1pPr algn="l" defTabSz="914400" rtl="0" eaLnBrk="1" latinLnBrk="0" hangingPunct="1">
        <a:lnSpc>
          <a:spcPct val="90000"/>
        </a:lnSpc>
        <a:spcBef>
          <a:spcPct val="0"/>
        </a:spcBef>
        <a:buNone/>
        <a:defRPr sz="28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8.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1B793-9FF9-C38D-2780-14417F4E8390}"/>
              </a:ext>
            </a:extLst>
          </p:cNvPr>
          <p:cNvSpPr>
            <a:spLocks noGrp="1"/>
          </p:cNvSpPr>
          <p:nvPr>
            <p:ph type="ctrTitle"/>
          </p:nvPr>
        </p:nvSpPr>
        <p:spPr>
          <a:xfrm>
            <a:off x="522732" y="4965192"/>
            <a:ext cx="11146536" cy="786384"/>
          </a:xfrm>
        </p:spPr>
        <p:txBody>
          <a:bodyPr anchor="b">
            <a:normAutofit fontScale="90000"/>
          </a:bodyPr>
          <a:lstStyle/>
          <a:p>
            <a:r>
              <a:rPr lang="en-US" sz="3300"/>
              <a:t>Rethinking Long-Term Care Systems in Albania and Macedonia</a:t>
            </a:r>
          </a:p>
        </p:txBody>
      </p:sp>
      <p:pic>
        <p:nvPicPr>
          <p:cNvPr id="4" name="Picture 3" descr="Close up photo of senior heterosexual couple hands with wedding ring. Hands are wrinkled. They are 80 plus years old. Shot indoor with a full frame mirrorless camera.">
            <a:extLst>
              <a:ext uri="{FF2B5EF4-FFF2-40B4-BE49-F238E27FC236}">
                <a16:creationId xmlns:a16="http://schemas.microsoft.com/office/drawing/2014/main" id="{77524649-0ABB-472D-98D3-BEA627671B5C}"/>
              </a:ext>
            </a:extLst>
          </p:cNvPr>
          <p:cNvPicPr>
            <a:picLocks noChangeAspect="1"/>
          </p:cNvPicPr>
          <p:nvPr/>
        </p:nvPicPr>
        <p:blipFill>
          <a:blip r:embed="rId3"/>
          <a:srcRect t="21425" r="-1" b="23355"/>
          <a:stretch>
            <a:fillRect/>
          </a:stretch>
        </p:blipFill>
        <p:spPr>
          <a:xfrm>
            <a:off x="20" y="10"/>
            <a:ext cx="12188932" cy="4492669"/>
          </a:xfrm>
          <a:prstGeom prst="rect">
            <a:avLst/>
          </a:prstGeom>
        </p:spPr>
      </p:pic>
      <p:sp>
        <p:nvSpPr>
          <p:cNvPr id="5" name="Subtitle 4"/>
          <p:cNvSpPr>
            <a:spLocks noGrp="1"/>
          </p:cNvSpPr>
          <p:nvPr>
            <p:ph type="subTitle" idx="1"/>
          </p:nvPr>
        </p:nvSpPr>
        <p:spPr/>
        <p:txBody>
          <a:bodyPr/>
          <a:lstStyle/>
          <a:p>
            <a:r>
              <a:rPr lang="en-US" dirty="0" smtClean="0"/>
              <a:t>Using GRB to improve policy response</a:t>
            </a:r>
            <a:endParaRPr lang="en-US" dirty="0"/>
          </a:p>
        </p:txBody>
      </p:sp>
    </p:spTree>
    <p:extLst>
      <p:ext uri="{BB962C8B-B14F-4D97-AF65-F5344CB8AC3E}">
        <p14:creationId xmlns:p14="http://schemas.microsoft.com/office/powerpoint/2010/main" val="130270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296C6-3CC2-2F32-7884-CEB0F3F68637}"/>
              </a:ext>
            </a:extLst>
          </p:cNvPr>
          <p:cNvSpPr>
            <a:spLocks noGrp="1"/>
          </p:cNvSpPr>
          <p:nvPr>
            <p:ph type="title"/>
          </p:nvPr>
        </p:nvSpPr>
        <p:spPr>
          <a:xfrm>
            <a:off x="612648" y="502920"/>
            <a:ext cx="11150144" cy="797145"/>
          </a:xfrm>
        </p:spPr>
        <p:txBody>
          <a:bodyPr anchor="t">
            <a:normAutofit/>
          </a:bodyPr>
          <a:lstStyle/>
          <a:p>
            <a:r>
              <a:rPr lang="en-US" dirty="0"/>
              <a:t>Building Integrated and Community-Based Care Systems</a:t>
            </a:r>
          </a:p>
        </p:txBody>
      </p:sp>
      <p:pic>
        <p:nvPicPr>
          <p:cNvPr id="5" name="Content Placeholder 4" descr="Man booking online appointment with doctor using laptop at home">
            <a:extLst>
              <a:ext uri="{FF2B5EF4-FFF2-40B4-BE49-F238E27FC236}">
                <a16:creationId xmlns:a16="http://schemas.microsoft.com/office/drawing/2014/main" id="{4A3BC9F5-31D3-4B5C-85D1-04AE62453D8E}"/>
              </a:ext>
            </a:extLst>
          </p:cNvPr>
          <p:cNvPicPr>
            <a:picLocks noGrp="1" noChangeAspect="1"/>
          </p:cNvPicPr>
          <p:nvPr>
            <p:ph type="pic" sz="quarter" idx="15"/>
          </p:nvPr>
        </p:nvPicPr>
        <p:blipFill>
          <a:blip r:embed="rId3"/>
          <a:srcRect l="16857" r="5694" b="-2"/>
          <a:stretch>
            <a:fillRect/>
          </a:stretch>
        </p:blipFill>
        <p:spPr>
          <a:xfrm>
            <a:off x="712175" y="1777644"/>
            <a:ext cx="4669536" cy="4024566"/>
          </a:xfrm>
        </p:spPr>
      </p:pic>
      <p:sp>
        <p:nvSpPr>
          <p:cNvPr id="4" name="Content Placeholder 3">
            <a:extLst>
              <a:ext uri="{FF2B5EF4-FFF2-40B4-BE49-F238E27FC236}">
                <a16:creationId xmlns:a16="http://schemas.microsoft.com/office/drawing/2014/main" id="{DCAAD9FF-BB89-444A-72D1-653758363E81}"/>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1574223"/>
            <a:ext cx="5471160" cy="4744281"/>
          </a:xfrm>
        </p:spPr>
        <p:txBody>
          <a:bodyPr>
            <a:normAutofit/>
          </a:bodyPr>
          <a:lstStyle/>
          <a:p>
            <a:pPr marL="0" indent="0">
              <a:spcBef>
                <a:spcPts val="2500"/>
              </a:spcBef>
              <a:buFont typeface="Arial" panose="020B0604020202020204" pitchFamily="34" charset="0"/>
              <a:buNone/>
            </a:pPr>
            <a:r>
              <a:rPr lang="en-US" b="1" dirty="0"/>
              <a:t>Integrated Care Networks</a:t>
            </a:r>
          </a:p>
          <a:p>
            <a:pPr marL="0" lvl="1" indent="0">
              <a:buFont typeface="Arial" panose="020B0604020202020204" pitchFamily="34" charset="0"/>
              <a:buNone/>
            </a:pPr>
            <a:r>
              <a:rPr lang="en-US" dirty="0"/>
              <a:t>Shift from fragmented services to integrated home-based and municipal community care networks for effective long-term care.</a:t>
            </a:r>
          </a:p>
          <a:p>
            <a:pPr marL="0" indent="0">
              <a:spcBef>
                <a:spcPts val="2500"/>
              </a:spcBef>
              <a:buFont typeface="Arial" panose="020B0604020202020204" pitchFamily="34" charset="0"/>
              <a:buNone/>
            </a:pPr>
            <a:r>
              <a:rPr lang="en-US" b="1" dirty="0"/>
              <a:t>Albania’s Rural Care Priorities</a:t>
            </a:r>
          </a:p>
          <a:p>
            <a:pPr marL="0" lvl="1" indent="0">
              <a:buFont typeface="Arial" panose="020B0604020202020204" pitchFamily="34" charset="0"/>
              <a:buNone/>
            </a:pPr>
            <a:r>
              <a:rPr lang="en-US" dirty="0"/>
              <a:t>Focus on rural municipalities using mobile care teams, multifunctional </a:t>
            </a:r>
            <a:r>
              <a:rPr lang="en-US" dirty="0" err="1"/>
              <a:t>centres</a:t>
            </a:r>
            <a:r>
              <a:rPr lang="en-US" dirty="0"/>
              <a:t>, and digital health support to improve access.</a:t>
            </a:r>
          </a:p>
          <a:p>
            <a:pPr marL="0" indent="0">
              <a:spcBef>
                <a:spcPts val="2500"/>
              </a:spcBef>
              <a:buFont typeface="Arial" panose="020B0604020202020204" pitchFamily="34" charset="0"/>
              <a:buNone/>
            </a:pPr>
            <a:r>
              <a:rPr lang="en-US" b="1" dirty="0"/>
              <a:t>Macedonia’s Reform Focus</a:t>
            </a:r>
          </a:p>
          <a:p>
            <a:pPr marL="0" lvl="1" indent="0">
              <a:buFont typeface="Arial" panose="020B0604020202020204" pitchFamily="34" charset="0"/>
              <a:buNone/>
            </a:pPr>
            <a:r>
              <a:rPr lang="en-US" dirty="0"/>
              <a:t>Reduce cash transfers, enhance health-social care coordination, and expand municipal home-care coverage for equity.</a:t>
            </a:r>
          </a:p>
          <a:p>
            <a:pPr marL="0" indent="0">
              <a:spcBef>
                <a:spcPts val="2500"/>
              </a:spcBef>
              <a:buFont typeface="Arial" panose="020B0604020202020204" pitchFamily="34" charset="0"/>
              <a:buNone/>
            </a:pPr>
            <a:r>
              <a:rPr lang="en-US" b="1" dirty="0"/>
              <a:t>Quality Standards and Financing</a:t>
            </a:r>
          </a:p>
          <a:p>
            <a:pPr marL="0" lvl="1" indent="0">
              <a:buFont typeface="Arial" panose="020B0604020202020204" pitchFamily="34" charset="0"/>
              <a:buNone/>
            </a:pPr>
            <a:r>
              <a:rPr lang="en-US" dirty="0"/>
              <a:t>Implement clear quality standards and sustainable financing to ensure care system equity and effectiveness.</a:t>
            </a:r>
          </a:p>
        </p:txBody>
      </p:sp>
    </p:spTree>
    <p:extLst>
      <p:ext uri="{BB962C8B-B14F-4D97-AF65-F5344CB8AC3E}">
        <p14:creationId xmlns:p14="http://schemas.microsoft.com/office/powerpoint/2010/main" val="24471025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06247-2481-56EB-4BEB-987B53FEC28A}"/>
              </a:ext>
            </a:extLst>
          </p:cNvPr>
          <p:cNvSpPr>
            <a:spLocks noGrp="1"/>
          </p:cNvSpPr>
          <p:nvPr>
            <p:ph type="title"/>
          </p:nvPr>
        </p:nvSpPr>
        <p:spPr>
          <a:xfrm>
            <a:off x="612648" y="502920"/>
            <a:ext cx="4669536" cy="1453896"/>
          </a:xfrm>
        </p:spPr>
        <p:txBody>
          <a:bodyPr anchor="t">
            <a:normAutofit/>
          </a:bodyPr>
          <a:lstStyle/>
          <a:p>
            <a:r>
              <a:rPr lang="en-US"/>
              <a:t>Professionalising Care Work and Supporting Caregivers</a:t>
            </a:r>
          </a:p>
        </p:txBody>
      </p:sp>
      <p:sp>
        <p:nvSpPr>
          <p:cNvPr id="4" name="Content Placeholder 3">
            <a:extLst>
              <a:ext uri="{FF2B5EF4-FFF2-40B4-BE49-F238E27FC236}">
                <a16:creationId xmlns:a16="http://schemas.microsoft.com/office/drawing/2014/main" id="{0A3F2211-7E96-D7F7-E681-6DCB50563119}"/>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502919"/>
            <a:ext cx="5471160" cy="5815585"/>
          </a:xfrm>
        </p:spPr>
        <p:txBody>
          <a:bodyPr>
            <a:normAutofit/>
          </a:bodyPr>
          <a:lstStyle/>
          <a:p>
            <a:pPr marL="0" indent="0">
              <a:spcBef>
                <a:spcPts val="2500"/>
              </a:spcBef>
              <a:buFont typeface="Arial" panose="020B0604020202020204" pitchFamily="34" charset="0"/>
              <a:buNone/>
            </a:pPr>
            <a:r>
              <a:rPr lang="en-US" b="1" dirty="0" err="1"/>
              <a:t>Professionalisation</a:t>
            </a:r>
            <a:r>
              <a:rPr lang="en-US" b="1" dirty="0"/>
              <a:t> of Care Work</a:t>
            </a:r>
          </a:p>
          <a:p>
            <a:pPr marL="0" lvl="1" indent="0">
              <a:buFont typeface="Arial" panose="020B0604020202020204" pitchFamily="34" charset="0"/>
              <a:buNone/>
            </a:pPr>
            <a:r>
              <a:rPr lang="en-US" dirty="0"/>
              <a:t>Accredited training and fair wages formalize care work and address </a:t>
            </a:r>
            <a:r>
              <a:rPr lang="en-US" dirty="0" err="1"/>
              <a:t>labour</a:t>
            </a:r>
            <a:r>
              <a:rPr lang="en-US" dirty="0"/>
              <a:t> shortages in the sector.</a:t>
            </a:r>
          </a:p>
          <a:p>
            <a:pPr marL="0" indent="0">
              <a:spcBef>
                <a:spcPts val="2500"/>
              </a:spcBef>
              <a:buFont typeface="Arial" panose="020B0604020202020204" pitchFamily="34" charset="0"/>
              <a:buNone/>
            </a:pPr>
            <a:r>
              <a:rPr lang="en-US" b="1" dirty="0"/>
              <a:t>Supportive Working Conditions</a:t>
            </a:r>
          </a:p>
          <a:p>
            <a:pPr marL="0" lvl="1" indent="0">
              <a:buFont typeface="Arial" panose="020B0604020202020204" pitchFamily="34" charset="0"/>
              <a:buNone/>
            </a:pPr>
            <a:r>
              <a:rPr lang="en-US" dirty="0"/>
              <a:t>Flexible yet secure working arrangements and caregiver leave protect workers’ rights and wellbeing.</a:t>
            </a:r>
          </a:p>
          <a:p>
            <a:pPr marL="0" indent="0">
              <a:spcBef>
                <a:spcPts val="2500"/>
              </a:spcBef>
              <a:buFont typeface="Arial" panose="020B0604020202020204" pitchFamily="34" charset="0"/>
              <a:buNone/>
            </a:pPr>
            <a:r>
              <a:rPr lang="en-US" b="1" dirty="0"/>
              <a:t>Economic Security Measures</a:t>
            </a:r>
          </a:p>
          <a:p>
            <a:pPr marL="0" lvl="1" indent="0">
              <a:buFont typeface="Arial" panose="020B0604020202020204" pitchFamily="34" charset="0"/>
              <a:buNone/>
            </a:pPr>
            <a:r>
              <a:rPr lang="en-US" dirty="0"/>
              <a:t>Pension credits for unpaid care and gender-responsive budgeting safeguard women’s economic security.</a:t>
            </a:r>
          </a:p>
          <a:p>
            <a:pPr marL="0" indent="0">
              <a:spcBef>
                <a:spcPts val="2500"/>
              </a:spcBef>
              <a:buFont typeface="Arial" panose="020B0604020202020204" pitchFamily="34" charset="0"/>
              <a:buNone/>
            </a:pPr>
            <a:r>
              <a:rPr lang="en-US" b="1" dirty="0"/>
              <a:t>Promoting Gender Equality</a:t>
            </a:r>
          </a:p>
          <a:p>
            <a:pPr marL="0" lvl="1" indent="0">
              <a:buFont typeface="Arial" panose="020B0604020202020204" pitchFamily="34" charset="0"/>
              <a:buNone/>
            </a:pPr>
            <a:r>
              <a:rPr lang="en-US" dirty="0"/>
              <a:t>Valuing care work improves service quality and fosters gender equality in </a:t>
            </a:r>
            <a:r>
              <a:rPr lang="en-US" dirty="0" err="1"/>
              <a:t>labour</a:t>
            </a:r>
            <a:r>
              <a:rPr lang="en-US" dirty="0"/>
              <a:t> markets and social protection.</a:t>
            </a:r>
          </a:p>
        </p:txBody>
      </p:sp>
      <p:sp>
        <p:nvSpPr>
          <p:cNvPr id="6" name="Rectangle 5" descr="family made of transparent figurines and stethoscope on wood background"/>
          <p:cNvSpPr/>
          <p:nvPr/>
        </p:nvSpPr>
        <p:spPr>
          <a:xfrm>
            <a:off x="732559" y="2681305"/>
            <a:ext cx="3548496" cy="3179167"/>
          </a:xfrm>
          <a:prstGeom prst="rect">
            <a:avLst/>
          </a:prstGeom>
          <a:blipFill>
            <a:blip r:embed="rId3">
              <a:extLst>
                <a:ext uri="{28A0092B-C50C-407E-A947-70E740481C1C}">
                  <a14:useLocalDpi xmlns:a14="http://schemas.microsoft.com/office/drawing/2010/main" val="0"/>
                </a:ext>
              </a:extLst>
            </a:blip>
            <a:srcRect r="33249" b="-2"/>
            <a:stretch/>
          </a:blipFill>
        </p:spPr>
        <p:style>
          <a:lnRef idx="0">
            <a:schemeClr val="dk2">
              <a:shade val="80000"/>
              <a:hueOff val="0"/>
              <a:satOff val="0"/>
              <a:lumOff val="0"/>
              <a:alphaOff val="0"/>
            </a:schemeClr>
          </a:lnRef>
          <a:fillRef idx="3">
            <a:scrgbClr r="0" g="0" b="0"/>
          </a:fillRef>
          <a:effectRef idx="2">
            <a:schemeClr val="lt1">
              <a:hueOff val="0"/>
              <a:satOff val="0"/>
              <a:lumOff val="0"/>
              <a:alphaOff val="0"/>
            </a:schemeClr>
          </a:effectRef>
          <a:fontRef idx="minor">
            <a:schemeClr val="dk2">
              <a:hueOff val="0"/>
              <a:satOff val="0"/>
              <a:lumOff val="0"/>
              <a:alphaOff val="0"/>
            </a:schemeClr>
          </a:fontRef>
        </p:style>
      </p:sp>
    </p:spTree>
    <p:extLst>
      <p:ext uri="{BB962C8B-B14F-4D97-AF65-F5344CB8AC3E}">
        <p14:creationId xmlns:p14="http://schemas.microsoft.com/office/powerpoint/2010/main" val="11612304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7D87B-F904-85D9-0D2E-43B17E237DAC}"/>
              </a:ext>
            </a:extLst>
          </p:cNvPr>
          <p:cNvSpPr>
            <a:spLocks noGrp="1"/>
          </p:cNvSpPr>
          <p:nvPr>
            <p:ph type="title"/>
          </p:nvPr>
        </p:nvSpPr>
        <p:spPr>
          <a:xfrm>
            <a:off x="8165592" y="1008126"/>
            <a:ext cx="3401567" cy="1947672"/>
          </a:xfrm>
        </p:spPr>
        <p:txBody>
          <a:bodyPr anchor="b">
            <a:normAutofit/>
          </a:bodyPr>
          <a:lstStyle/>
          <a:p>
            <a:r>
              <a:rPr lang="en-US"/>
              <a:t>The Triple Dividend of Long-Term Care Investment</a:t>
            </a:r>
          </a:p>
        </p:txBody>
      </p:sp>
      <p:pic>
        <p:nvPicPr>
          <p:cNvPr id="5" name="Content Placeholder 4" descr="Square wooden blocks convey family stories and health. There are red cross icons with syringe, medicine, pill bag on a white background, leave a blank space to insert text for promotional materials, pictures taken and edited in Photoshop by Thai people for everyone">
            <a:extLst>
              <a:ext uri="{FF2B5EF4-FFF2-40B4-BE49-F238E27FC236}">
                <a16:creationId xmlns:a16="http://schemas.microsoft.com/office/drawing/2014/main" id="{7689D2F2-1D9C-4204-A8F1-0B861EA75553}"/>
              </a:ext>
            </a:extLst>
          </p:cNvPr>
          <p:cNvPicPr>
            <a:picLocks noGrp="1" noChangeAspect="1"/>
          </p:cNvPicPr>
          <p:nvPr>
            <p:ph type="pic" sz="quarter" idx="15"/>
          </p:nvPr>
        </p:nvPicPr>
        <p:blipFill>
          <a:blip r:embed="rId3"/>
          <a:srcRect l="26651" r="-1" b="-1"/>
          <a:stretch>
            <a:fillRect/>
          </a:stretch>
        </p:blipFill>
        <p:spPr>
          <a:xfrm>
            <a:off x="115866" y="10"/>
            <a:ext cx="7397496" cy="6857990"/>
          </a:xfrm>
        </p:spPr>
      </p:pic>
      <p:sp>
        <p:nvSpPr>
          <p:cNvPr id="4" name="Content Placeholder 3">
            <a:extLst>
              <a:ext uri="{FF2B5EF4-FFF2-40B4-BE49-F238E27FC236}">
                <a16:creationId xmlns:a16="http://schemas.microsoft.com/office/drawing/2014/main" id="{6C31E82A-C491-669C-8ABE-CD36BBB8A87D}"/>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165592" y="3099816"/>
            <a:ext cx="3401567" cy="3054096"/>
          </a:xfrm>
        </p:spPr>
        <p:txBody>
          <a:bodyPr>
            <a:normAutofit/>
          </a:bodyPr>
          <a:lstStyle/>
          <a:p>
            <a:pPr marL="0" indent="0">
              <a:lnSpc>
                <a:spcPct val="110000"/>
              </a:lnSpc>
              <a:spcBef>
                <a:spcPts val="2500"/>
              </a:spcBef>
              <a:buFont typeface="Arial" panose="020B0604020202020204" pitchFamily="34" charset="0"/>
              <a:buNone/>
            </a:pPr>
            <a:r>
              <a:rPr lang="en-US" sz="1000" b="1"/>
              <a:t>Improving Quality of Life</a:t>
            </a:r>
          </a:p>
          <a:p>
            <a:pPr marL="0" lvl="1" indent="0">
              <a:lnSpc>
                <a:spcPct val="110000"/>
              </a:lnSpc>
              <a:buFont typeface="Arial" panose="020B0604020202020204" pitchFamily="34" charset="0"/>
              <a:buNone/>
            </a:pPr>
            <a:r>
              <a:rPr lang="en-US" sz="1000"/>
              <a:t>Investing in accessible, professional, and community-based care enhances dignity, autonomy, and wellbeing of older adults.</a:t>
            </a:r>
          </a:p>
          <a:p>
            <a:pPr marL="0" indent="0">
              <a:lnSpc>
                <a:spcPct val="110000"/>
              </a:lnSpc>
              <a:spcBef>
                <a:spcPts val="2500"/>
              </a:spcBef>
              <a:buFont typeface="Arial" panose="020B0604020202020204" pitchFamily="34" charset="0"/>
              <a:buNone/>
            </a:pPr>
            <a:r>
              <a:rPr lang="en-US" sz="1000" b="1"/>
              <a:t>Advancing Gender Equality</a:t>
            </a:r>
          </a:p>
          <a:p>
            <a:pPr marL="0" lvl="1" indent="0">
              <a:lnSpc>
                <a:spcPct val="110000"/>
              </a:lnSpc>
              <a:buFont typeface="Arial" panose="020B0604020202020204" pitchFamily="34" charset="0"/>
              <a:buNone/>
            </a:pPr>
            <a:r>
              <a:rPr lang="en-US" sz="1000"/>
              <a:t>Long-term care reduces unpaid care burdens on women, promoting higher workforce participation and improved earnings.</a:t>
            </a:r>
          </a:p>
          <a:p>
            <a:pPr marL="0" indent="0">
              <a:lnSpc>
                <a:spcPct val="110000"/>
              </a:lnSpc>
              <a:spcBef>
                <a:spcPts val="2500"/>
              </a:spcBef>
              <a:buFont typeface="Arial" panose="020B0604020202020204" pitchFamily="34" charset="0"/>
              <a:buNone/>
            </a:pPr>
            <a:r>
              <a:rPr lang="en-US" sz="1000" b="1"/>
              <a:t>Strengthening Fiscal Sustainability</a:t>
            </a:r>
          </a:p>
          <a:p>
            <a:pPr marL="0" lvl="1" indent="0">
              <a:lnSpc>
                <a:spcPct val="110000"/>
              </a:lnSpc>
              <a:buFont typeface="Arial" panose="020B0604020202020204" pitchFamily="34" charset="0"/>
              <a:buNone/>
            </a:pPr>
            <a:r>
              <a:rPr lang="en-US" sz="1000"/>
              <a:t>Expanding care broadens tax bases, lowers healthcare costs, and protects caregivers and older adults from poverty.</a:t>
            </a:r>
          </a:p>
        </p:txBody>
      </p:sp>
    </p:spTree>
    <p:extLst>
      <p:ext uri="{BB962C8B-B14F-4D97-AF65-F5344CB8AC3E}">
        <p14:creationId xmlns:p14="http://schemas.microsoft.com/office/powerpoint/2010/main" val="12066949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1638" y="447868"/>
            <a:ext cx="4400021" cy="1120371"/>
          </a:xfrm>
        </p:spPr>
        <p:txBody>
          <a:bodyPr>
            <a:normAutofit/>
          </a:bodyPr>
          <a:lstStyle/>
          <a:p>
            <a:r>
              <a:rPr lang="en-US" sz="2000" dirty="0" smtClean="0"/>
              <a:t>Dr. Marija Risteska</a:t>
            </a:r>
            <a:br>
              <a:rPr lang="en-US" sz="2000" dirty="0" smtClean="0"/>
            </a:br>
            <a:r>
              <a:rPr lang="en-US" sz="2000" dirty="0" smtClean="0"/>
              <a:t>CRPM</a:t>
            </a:r>
            <a:br>
              <a:rPr lang="en-US" sz="2000" dirty="0" smtClean="0"/>
            </a:br>
            <a:r>
              <a:rPr lang="en-US" sz="2000" dirty="0" smtClean="0"/>
              <a:t>Risteska@crpm.org.mk</a:t>
            </a:r>
            <a:endParaRPr lang="en-US" sz="2000" dirty="0"/>
          </a:p>
        </p:txBody>
      </p:sp>
      <p:pic>
        <p:nvPicPr>
          <p:cNvPr id="8" name="Content Placeholder 7"/>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336549" y="2451364"/>
            <a:ext cx="5773305" cy="2390800"/>
          </a:xfrm>
        </p:spPr>
      </p:pic>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7713605" y="1568239"/>
            <a:ext cx="2835910" cy="654050"/>
          </a:xfrm>
          <a:prstGeom prst="rect">
            <a:avLst/>
          </a:prstGeom>
        </p:spPr>
      </p:pic>
      <p:pic>
        <p:nvPicPr>
          <p:cNvPr id="10" name="Picture 9"/>
          <p:cNvPicPr/>
          <p:nvPr/>
        </p:nvPicPr>
        <p:blipFill rotWithShape="1">
          <a:blip r:embed="rId4"/>
          <a:srcRect l="31909" t="9507" r="32049" b="8203"/>
          <a:stretch/>
        </p:blipFill>
        <p:spPr bwMode="auto">
          <a:xfrm>
            <a:off x="7713605" y="2786743"/>
            <a:ext cx="2879750" cy="399972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01895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6BB9A-8735-2D4D-712D-33A6CA677E09}"/>
              </a:ext>
            </a:extLst>
          </p:cNvPr>
          <p:cNvSpPr>
            <a:spLocks noGrp="1"/>
          </p:cNvSpPr>
          <p:nvPr>
            <p:ph type="title"/>
          </p:nvPr>
        </p:nvSpPr>
        <p:spPr>
          <a:xfrm>
            <a:off x="4706516" y="502920"/>
            <a:ext cx="6858000" cy="841248"/>
          </a:xfrm>
        </p:spPr>
        <p:txBody>
          <a:bodyPr anchor="b">
            <a:normAutofit/>
          </a:bodyPr>
          <a:lstStyle/>
          <a:p>
            <a:r>
              <a:rPr lang="en-US" sz="2600"/>
              <a:t>Rethinking Long-Term Care as Economic Infrastructure</a:t>
            </a:r>
          </a:p>
        </p:txBody>
      </p:sp>
      <p:pic>
        <p:nvPicPr>
          <p:cNvPr id="5" name="Content Placeholder 4" descr="Individual circle or globe on a white background made up of small human silhouette figures. Each figure is a different color one would find in a rainbow. Could also symbolize gay pride.">
            <a:extLst>
              <a:ext uri="{FF2B5EF4-FFF2-40B4-BE49-F238E27FC236}">
                <a16:creationId xmlns:a16="http://schemas.microsoft.com/office/drawing/2014/main" id="{80977AB0-28DC-4871-AE04-E22FFC080207}"/>
              </a:ext>
            </a:extLst>
          </p:cNvPr>
          <p:cNvPicPr>
            <a:picLocks noGrp="1" noChangeAspect="1"/>
          </p:cNvPicPr>
          <p:nvPr>
            <p:ph type="pic" sz="quarter" idx="15"/>
          </p:nvPr>
        </p:nvPicPr>
        <p:blipFill>
          <a:blip r:embed="rId3"/>
          <a:srcRect l="30845" r="30528" b="-1"/>
          <a:stretch>
            <a:fillRect/>
          </a:stretch>
        </p:blipFill>
        <p:spPr>
          <a:xfrm>
            <a:off x="115867" y="10"/>
            <a:ext cx="3968496" cy="6857990"/>
          </a:xfrm>
        </p:spPr>
      </p:pic>
      <p:sp>
        <p:nvSpPr>
          <p:cNvPr id="4" name="Content Placeholder 3">
            <a:extLst>
              <a:ext uri="{FF2B5EF4-FFF2-40B4-BE49-F238E27FC236}">
                <a16:creationId xmlns:a16="http://schemas.microsoft.com/office/drawing/2014/main" id="{3D976B60-72C7-D03A-3F14-247BE8069CA3}"/>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4706516" y="1472183"/>
            <a:ext cx="6858000" cy="4782312"/>
          </a:xfrm>
        </p:spPr>
        <p:txBody>
          <a:bodyPr>
            <a:normAutofit/>
          </a:bodyPr>
          <a:lstStyle/>
          <a:p>
            <a:pPr marL="0" indent="0">
              <a:spcBef>
                <a:spcPts val="2500"/>
              </a:spcBef>
              <a:buFont typeface="Arial" panose="020B0604020202020204" pitchFamily="34" charset="0"/>
              <a:buNone/>
            </a:pPr>
            <a:r>
              <a:rPr lang="en-US" b="1"/>
              <a:t>Long-Term Care as Infrastructure</a:t>
            </a:r>
          </a:p>
          <a:p>
            <a:pPr marL="0" lvl="1" indent="0">
              <a:buFont typeface="Arial" panose="020B0604020202020204" pitchFamily="34" charset="0"/>
              <a:buNone/>
            </a:pPr>
            <a:r>
              <a:rPr lang="en-US"/>
              <a:t>LTC should be recognized as essential social and economic infrastructure, equal to transport and energy investments.</a:t>
            </a:r>
          </a:p>
          <a:p>
            <a:pPr marL="0" indent="0">
              <a:spcBef>
                <a:spcPts val="2500"/>
              </a:spcBef>
              <a:buFont typeface="Arial" panose="020B0604020202020204" pitchFamily="34" charset="0"/>
              <a:buNone/>
            </a:pPr>
            <a:r>
              <a:rPr lang="en-US" b="1"/>
              <a:t>Current Policy Challenges</a:t>
            </a:r>
          </a:p>
          <a:p>
            <a:pPr marL="0" lvl="1" indent="0">
              <a:buFont typeface="Arial" panose="020B0604020202020204" pitchFamily="34" charset="0"/>
              <a:buNone/>
            </a:pPr>
            <a:r>
              <a:rPr lang="en-US"/>
              <a:t>Heavy reliance on unpaid family care shifts ageing costs to households, weakening labor participation and fiscal health.</a:t>
            </a:r>
          </a:p>
          <a:p>
            <a:pPr marL="0" indent="0">
              <a:spcBef>
                <a:spcPts val="2500"/>
              </a:spcBef>
              <a:buFont typeface="Arial" panose="020B0604020202020204" pitchFamily="34" charset="0"/>
              <a:buNone/>
            </a:pPr>
            <a:r>
              <a:rPr lang="en-US" b="1"/>
              <a:t>Economic Spillover Benefits</a:t>
            </a:r>
          </a:p>
          <a:p>
            <a:pPr marL="0" lvl="1" indent="0">
              <a:buFont typeface="Arial" panose="020B0604020202020204" pitchFamily="34" charset="0"/>
              <a:buNone/>
            </a:pPr>
            <a:r>
              <a:rPr lang="en-US"/>
              <a:t>Investing in LTC unlocks benefits like higher employment, productivity, better health, and increased tax revenues.</a:t>
            </a:r>
          </a:p>
          <a:p>
            <a:pPr marL="0" indent="0">
              <a:spcBef>
                <a:spcPts val="2500"/>
              </a:spcBef>
              <a:buFont typeface="Arial" panose="020B0604020202020204" pitchFamily="34" charset="0"/>
              <a:buNone/>
            </a:pPr>
            <a:r>
              <a:rPr lang="en-US" b="1"/>
              <a:t>Hidden Costs of Inaction</a:t>
            </a:r>
          </a:p>
          <a:p>
            <a:pPr marL="0" lvl="1" indent="0">
              <a:buFont typeface="Arial" panose="020B0604020202020204" pitchFamily="34" charset="0"/>
              <a:buNone/>
            </a:pPr>
            <a:r>
              <a:rPr lang="en-US"/>
              <a:t>Failing to invest in care leads to deferred costs that strain public finances and social systems.</a:t>
            </a:r>
          </a:p>
        </p:txBody>
      </p:sp>
    </p:spTree>
    <p:extLst>
      <p:ext uri="{BB962C8B-B14F-4D97-AF65-F5344CB8AC3E}">
        <p14:creationId xmlns:p14="http://schemas.microsoft.com/office/powerpoint/2010/main" val="15052326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BD508-F3D8-3D39-B444-DFA8E4942D8C}"/>
              </a:ext>
            </a:extLst>
          </p:cNvPr>
          <p:cNvSpPr>
            <a:spLocks noGrp="1"/>
          </p:cNvSpPr>
          <p:nvPr>
            <p:ph type="title"/>
          </p:nvPr>
        </p:nvSpPr>
        <p:spPr>
          <a:xfrm>
            <a:off x="8165592" y="1008126"/>
            <a:ext cx="3401567" cy="1947672"/>
          </a:xfrm>
        </p:spPr>
        <p:txBody>
          <a:bodyPr anchor="b">
            <a:normAutofit/>
          </a:bodyPr>
          <a:lstStyle/>
          <a:p>
            <a:r>
              <a:rPr lang="en-US"/>
              <a:t>Ageing, Low Fertility, and Emigration</a:t>
            </a:r>
          </a:p>
        </p:txBody>
      </p:sp>
      <p:sp>
        <p:nvSpPr>
          <p:cNvPr id="4" name="Content Placeholder 3">
            <a:extLst>
              <a:ext uri="{FF2B5EF4-FFF2-40B4-BE49-F238E27FC236}">
                <a16:creationId xmlns:a16="http://schemas.microsoft.com/office/drawing/2014/main" id="{B8031190-1276-78EC-B624-AA0E6580C017}"/>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165592" y="3099816"/>
            <a:ext cx="3401567" cy="3054096"/>
          </a:xfrm>
        </p:spPr>
        <p:txBody>
          <a:bodyPr>
            <a:normAutofit fontScale="92500"/>
          </a:bodyPr>
          <a:lstStyle/>
          <a:p>
            <a:pPr marL="0" indent="0">
              <a:lnSpc>
                <a:spcPct val="110000"/>
              </a:lnSpc>
              <a:spcBef>
                <a:spcPts val="2500"/>
              </a:spcBef>
              <a:buFont typeface="Arial" panose="020B0604020202020204" pitchFamily="34" charset="0"/>
              <a:buNone/>
            </a:pPr>
            <a:r>
              <a:rPr lang="en-US" sz="1200" b="1"/>
              <a:t>Accelerating Population Ageing</a:t>
            </a:r>
          </a:p>
          <a:p>
            <a:pPr marL="0" lvl="1" indent="0">
              <a:lnSpc>
                <a:spcPct val="110000"/>
              </a:lnSpc>
              <a:buFont typeface="Arial" panose="020B0604020202020204" pitchFamily="34" charset="0"/>
              <a:buNone/>
            </a:pPr>
            <a:r>
              <a:rPr lang="en-US" sz="1200"/>
              <a:t>Life expectancy rises while low fertility rates cause population ageing in Albania and Macedonia.</a:t>
            </a:r>
          </a:p>
          <a:p>
            <a:pPr marL="0" indent="0">
              <a:lnSpc>
                <a:spcPct val="110000"/>
              </a:lnSpc>
              <a:spcBef>
                <a:spcPts val="2500"/>
              </a:spcBef>
              <a:buFont typeface="Arial" panose="020B0604020202020204" pitchFamily="34" charset="0"/>
              <a:buNone/>
            </a:pPr>
            <a:r>
              <a:rPr lang="en-US" sz="1200" b="1"/>
              <a:t>Impact of Sustained Emigration</a:t>
            </a:r>
          </a:p>
          <a:p>
            <a:pPr marL="0" lvl="1" indent="0">
              <a:lnSpc>
                <a:spcPct val="110000"/>
              </a:lnSpc>
              <a:buFont typeface="Arial" panose="020B0604020202020204" pitchFamily="34" charset="0"/>
              <a:buNone/>
            </a:pPr>
            <a:r>
              <a:rPr lang="en-US" sz="1200"/>
              <a:t>Emigration of young adults reduces caregivers and formal workforce, weakening family support.</a:t>
            </a:r>
          </a:p>
          <a:p>
            <a:pPr marL="0" indent="0">
              <a:lnSpc>
                <a:spcPct val="110000"/>
              </a:lnSpc>
              <a:spcBef>
                <a:spcPts val="2500"/>
              </a:spcBef>
              <a:buFont typeface="Arial" panose="020B0604020202020204" pitchFamily="34" charset="0"/>
              <a:buNone/>
            </a:pPr>
            <a:r>
              <a:rPr lang="en-US" sz="1200" b="1"/>
              <a:t>Rising Long-Term Care Needs</a:t>
            </a:r>
          </a:p>
          <a:p>
            <a:pPr marL="0" lvl="1" indent="0">
              <a:lnSpc>
                <a:spcPct val="110000"/>
              </a:lnSpc>
              <a:buFont typeface="Arial" panose="020B0604020202020204" pitchFamily="34" charset="0"/>
              <a:buNone/>
            </a:pPr>
            <a:r>
              <a:rPr lang="en-US" sz="1200"/>
              <a:t>Increasing older populations lead to higher demand for long-term care beyond household capacities.</a:t>
            </a:r>
          </a:p>
        </p:txBody>
      </p:sp>
      <p:pic>
        <p:nvPicPr>
          <p:cNvPr id="7" name="Picture 6"/>
          <p:cNvPicPr>
            <a:picLocks noChangeAspect="1"/>
          </p:cNvPicPr>
          <p:nvPr/>
        </p:nvPicPr>
        <p:blipFill>
          <a:blip r:embed="rId3"/>
          <a:stretch>
            <a:fillRect/>
          </a:stretch>
        </p:blipFill>
        <p:spPr>
          <a:xfrm>
            <a:off x="1546080" y="1511877"/>
            <a:ext cx="4548188" cy="4249882"/>
          </a:xfrm>
          <a:prstGeom prst="rect">
            <a:avLst/>
          </a:prstGeom>
        </p:spPr>
      </p:pic>
    </p:spTree>
    <p:extLst>
      <p:ext uri="{BB962C8B-B14F-4D97-AF65-F5344CB8AC3E}">
        <p14:creationId xmlns:p14="http://schemas.microsoft.com/office/powerpoint/2010/main" val="36515830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B5579-1299-7D16-FB83-F59606B40C80}"/>
              </a:ext>
            </a:extLst>
          </p:cNvPr>
          <p:cNvSpPr>
            <a:spLocks noGrp="1"/>
          </p:cNvSpPr>
          <p:nvPr>
            <p:ph type="title"/>
          </p:nvPr>
        </p:nvSpPr>
        <p:spPr>
          <a:xfrm>
            <a:off x="8165592" y="1008126"/>
            <a:ext cx="3401567" cy="1947672"/>
          </a:xfrm>
        </p:spPr>
        <p:txBody>
          <a:bodyPr anchor="b">
            <a:normAutofit/>
          </a:bodyPr>
          <a:lstStyle/>
          <a:p>
            <a:r>
              <a:rPr lang="en-US"/>
              <a:t>Territorial and Rural Dimensions of Care Demand</a:t>
            </a:r>
          </a:p>
        </p:txBody>
      </p:sp>
      <p:pic>
        <p:nvPicPr>
          <p:cNvPr id="5" name="Content Placeholder 4" descr="Grandmother with a protective mask receiving the delivery from her granddaughter at home of external power bank to charge her digital tablet and keep connecting with the world outside. Coronavirus protection.People with protective mask on their faces.">
            <a:extLst>
              <a:ext uri="{FF2B5EF4-FFF2-40B4-BE49-F238E27FC236}">
                <a16:creationId xmlns:a16="http://schemas.microsoft.com/office/drawing/2014/main" id="{9351D37B-2086-4511-9E84-68CC5694B1D2}"/>
              </a:ext>
            </a:extLst>
          </p:cNvPr>
          <p:cNvPicPr>
            <a:picLocks noGrp="1" noChangeAspect="1"/>
          </p:cNvPicPr>
          <p:nvPr>
            <p:ph type="pic" sz="quarter" idx="15"/>
          </p:nvPr>
        </p:nvPicPr>
        <p:blipFill>
          <a:blip r:embed="rId3"/>
          <a:srcRect l="21383" r="6615" b="-1"/>
          <a:stretch>
            <a:fillRect/>
          </a:stretch>
        </p:blipFill>
        <p:spPr>
          <a:xfrm>
            <a:off x="115866" y="10"/>
            <a:ext cx="7397496" cy="6857990"/>
          </a:xfrm>
        </p:spPr>
      </p:pic>
      <p:sp>
        <p:nvSpPr>
          <p:cNvPr id="4" name="Content Placeholder 3">
            <a:extLst>
              <a:ext uri="{FF2B5EF4-FFF2-40B4-BE49-F238E27FC236}">
                <a16:creationId xmlns:a16="http://schemas.microsoft.com/office/drawing/2014/main" id="{1DB4D466-F710-D5C0-FE4B-AF93FA88370A}"/>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165592" y="3099816"/>
            <a:ext cx="3401567" cy="3054096"/>
          </a:xfrm>
        </p:spPr>
        <p:txBody>
          <a:bodyPr>
            <a:normAutofit/>
          </a:bodyPr>
          <a:lstStyle/>
          <a:p>
            <a:pPr marL="0" indent="0">
              <a:lnSpc>
                <a:spcPct val="110000"/>
              </a:lnSpc>
              <a:spcBef>
                <a:spcPts val="2500"/>
              </a:spcBef>
              <a:buFont typeface="Arial" panose="020B0604020202020204" pitchFamily="34" charset="0"/>
              <a:buNone/>
            </a:pPr>
            <a:r>
              <a:rPr lang="en-US" sz="1100" b="1"/>
              <a:t>Rural Aging Populations</a:t>
            </a:r>
          </a:p>
          <a:p>
            <a:pPr marL="0" lvl="1" indent="0">
              <a:lnSpc>
                <a:spcPct val="110000"/>
              </a:lnSpc>
              <a:buFont typeface="Arial" panose="020B0604020202020204" pitchFamily="34" charset="0"/>
              <a:buNone/>
            </a:pPr>
            <a:r>
              <a:rPr lang="en-US" sz="1100"/>
              <a:t>Many elderly live in rural, depopulating areas far from health and social services, increasing care challenges.</a:t>
            </a:r>
          </a:p>
          <a:p>
            <a:pPr marL="0" indent="0">
              <a:lnSpc>
                <a:spcPct val="110000"/>
              </a:lnSpc>
              <a:spcBef>
                <a:spcPts val="2500"/>
              </a:spcBef>
              <a:buFont typeface="Arial" panose="020B0604020202020204" pitchFamily="34" charset="0"/>
              <a:buNone/>
            </a:pPr>
            <a:r>
              <a:rPr lang="en-US" sz="1100" b="1"/>
              <a:t>Uneven Access to Care</a:t>
            </a:r>
          </a:p>
          <a:p>
            <a:pPr marL="0" lvl="1" indent="0">
              <a:lnSpc>
                <a:spcPct val="110000"/>
              </a:lnSpc>
              <a:buFont typeface="Arial" panose="020B0604020202020204" pitchFamily="34" charset="0"/>
              <a:buNone/>
            </a:pPr>
            <a:r>
              <a:rPr lang="en-US" sz="1100"/>
              <a:t>Urban residents have better access to formal care; rural households rely mostly on unpaid family care.</a:t>
            </a:r>
          </a:p>
          <a:p>
            <a:pPr marL="0" indent="0">
              <a:lnSpc>
                <a:spcPct val="110000"/>
              </a:lnSpc>
              <a:spcBef>
                <a:spcPts val="2500"/>
              </a:spcBef>
              <a:buFont typeface="Arial" panose="020B0604020202020204" pitchFamily="34" charset="0"/>
              <a:buNone/>
            </a:pPr>
            <a:r>
              <a:rPr lang="en-US" sz="1100" b="1"/>
              <a:t>Solutions for Spatial Inequalities</a:t>
            </a:r>
          </a:p>
          <a:p>
            <a:pPr marL="0" lvl="1" indent="0">
              <a:lnSpc>
                <a:spcPct val="110000"/>
              </a:lnSpc>
              <a:buFont typeface="Arial" panose="020B0604020202020204" pitchFamily="34" charset="0"/>
              <a:buNone/>
            </a:pPr>
            <a:r>
              <a:rPr lang="en-US" sz="1100"/>
              <a:t>Effective LTC reform requires mobile services, community-based care, and stronger local government roles.</a:t>
            </a:r>
          </a:p>
        </p:txBody>
      </p:sp>
    </p:spTree>
    <p:extLst>
      <p:ext uri="{BB962C8B-B14F-4D97-AF65-F5344CB8AC3E}">
        <p14:creationId xmlns:p14="http://schemas.microsoft.com/office/powerpoint/2010/main" val="26878119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3EBB4-001F-BE72-8A0F-B6D21D0D00FC}"/>
              </a:ext>
            </a:extLst>
          </p:cNvPr>
          <p:cNvSpPr>
            <a:spLocks noGrp="1"/>
          </p:cNvSpPr>
          <p:nvPr>
            <p:ph type="title"/>
          </p:nvPr>
        </p:nvSpPr>
        <p:spPr>
          <a:xfrm>
            <a:off x="4706516" y="502920"/>
            <a:ext cx="6858000" cy="841248"/>
          </a:xfrm>
        </p:spPr>
        <p:txBody>
          <a:bodyPr anchor="b">
            <a:normAutofit/>
          </a:bodyPr>
          <a:lstStyle/>
          <a:p>
            <a:r>
              <a:rPr lang="en-US" sz="2600"/>
              <a:t>Division of Responsibility Between State, Market, and Family</a:t>
            </a:r>
          </a:p>
        </p:txBody>
      </p:sp>
      <p:pic>
        <p:nvPicPr>
          <p:cNvPr id="5" name="Content Placeholder 4" descr="Caring home healthcare nurse conducts medical consultation with senior adult woman at her home or nursing home.  The female patient is more than 100 years old!  She sits in her comfortable chair while reviewing her medical information on a digital tablet with her nurse or doctor. Backyard can be seen through the windows in the background.  ">
            <a:extLst>
              <a:ext uri="{FF2B5EF4-FFF2-40B4-BE49-F238E27FC236}">
                <a16:creationId xmlns:a16="http://schemas.microsoft.com/office/drawing/2014/main" id="{FAC4D263-D0A8-4C28-BF5B-E6DF8728F5DC}"/>
              </a:ext>
            </a:extLst>
          </p:cNvPr>
          <p:cNvPicPr>
            <a:picLocks noGrp="1" noChangeAspect="1"/>
          </p:cNvPicPr>
          <p:nvPr>
            <p:ph type="pic" sz="quarter" idx="15"/>
          </p:nvPr>
        </p:nvPicPr>
        <p:blipFill>
          <a:blip r:embed="rId3"/>
          <a:srcRect l="13308"/>
          <a:stretch>
            <a:fillRect/>
          </a:stretch>
        </p:blipFill>
        <p:spPr>
          <a:xfrm>
            <a:off x="115867" y="10"/>
            <a:ext cx="3968496" cy="6857990"/>
          </a:xfrm>
        </p:spPr>
      </p:pic>
      <p:sp>
        <p:nvSpPr>
          <p:cNvPr id="4" name="Content Placeholder 3">
            <a:extLst>
              <a:ext uri="{FF2B5EF4-FFF2-40B4-BE49-F238E27FC236}">
                <a16:creationId xmlns:a16="http://schemas.microsoft.com/office/drawing/2014/main" id="{5E327B5C-4F46-AEE6-1E71-1F65EC656ACF}"/>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4706516" y="1472183"/>
            <a:ext cx="6858000" cy="4782312"/>
          </a:xfrm>
        </p:spPr>
        <p:txBody>
          <a:bodyPr>
            <a:normAutofit/>
          </a:bodyPr>
          <a:lstStyle/>
          <a:p>
            <a:pPr marL="0" indent="0">
              <a:spcBef>
                <a:spcPts val="2500"/>
              </a:spcBef>
              <a:buFont typeface="Arial" panose="020B0604020202020204" pitchFamily="34" charset="0"/>
              <a:buNone/>
            </a:pPr>
            <a:r>
              <a:rPr lang="en-US" b="1"/>
              <a:t>State Role in Long-term Care</a:t>
            </a:r>
          </a:p>
          <a:p>
            <a:pPr marL="0" lvl="1" indent="0">
              <a:buFont typeface="Arial" panose="020B0604020202020204" pitchFamily="34" charset="0"/>
              <a:buNone/>
            </a:pPr>
            <a:r>
              <a:rPr lang="en-US"/>
              <a:t>The state offers limited, fragmented, and institution-centered support for long-term care in Albania and Macedonia.</a:t>
            </a:r>
          </a:p>
          <a:p>
            <a:pPr marL="0" indent="0">
              <a:spcBef>
                <a:spcPts val="2500"/>
              </a:spcBef>
              <a:buFont typeface="Arial" panose="020B0604020202020204" pitchFamily="34" charset="0"/>
              <a:buNone/>
            </a:pPr>
            <a:r>
              <a:rPr lang="en-US" b="1"/>
              <a:t>Market Services Accessibility</a:t>
            </a:r>
          </a:p>
          <a:p>
            <a:pPr marL="0" lvl="1" indent="0">
              <a:buFont typeface="Arial" panose="020B0604020202020204" pitchFamily="34" charset="0"/>
              <a:buNone/>
            </a:pPr>
            <a:r>
              <a:rPr lang="en-US"/>
              <a:t>Market-based care primarily serves households that can afford private services, limiting access for many families.</a:t>
            </a:r>
          </a:p>
          <a:p>
            <a:pPr marL="0" indent="0">
              <a:spcBef>
                <a:spcPts val="2500"/>
              </a:spcBef>
              <a:buFont typeface="Arial" panose="020B0604020202020204" pitchFamily="34" charset="0"/>
              <a:buNone/>
            </a:pPr>
            <a:r>
              <a:rPr lang="en-US" b="1"/>
              <a:t>Family as Primary Caregiver</a:t>
            </a:r>
          </a:p>
          <a:p>
            <a:pPr marL="0" lvl="1" indent="0">
              <a:buFont typeface="Arial" panose="020B0604020202020204" pitchFamily="34" charset="0"/>
              <a:buNone/>
            </a:pPr>
            <a:r>
              <a:rPr lang="en-US"/>
              <a:t>Families provide most everyday care due to underdeveloped community services and selective formal support intervention.</a:t>
            </a:r>
          </a:p>
          <a:p>
            <a:pPr marL="0" indent="0">
              <a:spcBef>
                <a:spcPts val="2500"/>
              </a:spcBef>
              <a:buFont typeface="Arial" panose="020B0604020202020204" pitchFamily="34" charset="0"/>
              <a:buNone/>
            </a:pPr>
            <a:r>
              <a:rPr lang="en-US" b="1"/>
              <a:t>Inequalities and Gender Burden</a:t>
            </a:r>
          </a:p>
          <a:p>
            <a:pPr marL="0" lvl="1" indent="0">
              <a:buFont typeface="Arial" panose="020B0604020202020204" pitchFamily="34" charset="0"/>
              <a:buNone/>
            </a:pPr>
            <a:r>
              <a:rPr lang="en-US"/>
              <a:t>This care model creates socio-economic inequalities and places disproportionate caregiving burdens on women within households.</a:t>
            </a:r>
          </a:p>
        </p:txBody>
      </p:sp>
    </p:spTree>
    <p:extLst>
      <p:ext uri="{BB962C8B-B14F-4D97-AF65-F5344CB8AC3E}">
        <p14:creationId xmlns:p14="http://schemas.microsoft.com/office/powerpoint/2010/main" val="13369584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DEF4E-48B1-3988-E965-49B6218AB78F}"/>
              </a:ext>
            </a:extLst>
          </p:cNvPr>
          <p:cNvSpPr>
            <a:spLocks noGrp="1"/>
          </p:cNvSpPr>
          <p:nvPr>
            <p:ph type="title"/>
          </p:nvPr>
        </p:nvSpPr>
        <p:spPr>
          <a:xfrm>
            <a:off x="8165592" y="1008126"/>
            <a:ext cx="3401567" cy="1947672"/>
          </a:xfrm>
        </p:spPr>
        <p:txBody>
          <a:bodyPr anchor="b">
            <a:normAutofit/>
          </a:bodyPr>
          <a:lstStyle/>
          <a:p>
            <a:r>
              <a:rPr lang="en-US"/>
              <a:t>Unpaid Care and Women’s Economic Outcomes</a:t>
            </a:r>
          </a:p>
        </p:txBody>
      </p:sp>
      <p:pic>
        <p:nvPicPr>
          <p:cNvPr id="5" name="Content Placeholder 4" descr="Shot of a businessman holding on to a bunch of cryptocurrency balloons on top of a graph against a white background">
            <a:extLst>
              <a:ext uri="{FF2B5EF4-FFF2-40B4-BE49-F238E27FC236}">
                <a16:creationId xmlns:a16="http://schemas.microsoft.com/office/drawing/2014/main" id="{4118FBBD-B0E1-48EF-88D8-98680E24AEF8}"/>
              </a:ext>
            </a:extLst>
          </p:cNvPr>
          <p:cNvPicPr>
            <a:picLocks noGrp="1" noChangeAspect="1"/>
          </p:cNvPicPr>
          <p:nvPr>
            <p:ph type="pic" sz="quarter" idx="15"/>
          </p:nvPr>
        </p:nvPicPr>
        <p:blipFill>
          <a:blip r:embed="rId3"/>
          <a:srcRect l="7504" r="-1" b="-1"/>
          <a:stretch>
            <a:fillRect/>
          </a:stretch>
        </p:blipFill>
        <p:spPr>
          <a:xfrm>
            <a:off x="115866" y="10"/>
            <a:ext cx="7397496" cy="6857990"/>
          </a:xfrm>
        </p:spPr>
      </p:pic>
      <p:sp>
        <p:nvSpPr>
          <p:cNvPr id="4" name="Content Placeholder 3">
            <a:extLst>
              <a:ext uri="{FF2B5EF4-FFF2-40B4-BE49-F238E27FC236}">
                <a16:creationId xmlns:a16="http://schemas.microsoft.com/office/drawing/2014/main" id="{2F46E5CA-63CF-F450-DB2E-B7BB68FEC6AB}"/>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165592" y="3099816"/>
            <a:ext cx="3401567" cy="3054096"/>
          </a:xfrm>
        </p:spPr>
        <p:txBody>
          <a:bodyPr>
            <a:normAutofit/>
          </a:bodyPr>
          <a:lstStyle/>
          <a:p>
            <a:pPr marL="0" indent="0">
              <a:lnSpc>
                <a:spcPct val="110000"/>
              </a:lnSpc>
              <a:spcBef>
                <a:spcPts val="2500"/>
              </a:spcBef>
              <a:buFont typeface="Arial" panose="020B0604020202020204" pitchFamily="34" charset="0"/>
              <a:buNone/>
            </a:pPr>
            <a:r>
              <a:rPr lang="en-US" sz="1100" b="1"/>
              <a:t>Gender Inequality in Unpaid Care</a:t>
            </a:r>
          </a:p>
          <a:p>
            <a:pPr marL="0" lvl="1" indent="0">
              <a:lnSpc>
                <a:spcPct val="110000"/>
              </a:lnSpc>
              <a:buFont typeface="Arial" panose="020B0604020202020204" pitchFamily="34" charset="0"/>
              <a:buNone/>
            </a:pPr>
            <a:r>
              <a:rPr lang="en-US" sz="1100"/>
              <a:t>Women spend significantly more time on unpaid care duties than men, reinforcing gender inequality in economic participation.</a:t>
            </a:r>
          </a:p>
          <a:p>
            <a:pPr marL="0" indent="0">
              <a:lnSpc>
                <a:spcPct val="110000"/>
              </a:lnSpc>
              <a:spcBef>
                <a:spcPts val="2500"/>
              </a:spcBef>
              <a:buFont typeface="Arial" panose="020B0604020202020204" pitchFamily="34" charset="0"/>
              <a:buNone/>
            </a:pPr>
            <a:r>
              <a:rPr lang="en-US" sz="1100" b="1"/>
              <a:t>Impact on Employment and Earnings</a:t>
            </a:r>
          </a:p>
          <a:p>
            <a:pPr marL="0" lvl="1" indent="0">
              <a:lnSpc>
                <a:spcPct val="110000"/>
              </a:lnSpc>
              <a:buFont typeface="Arial" panose="020B0604020202020204" pitchFamily="34" charset="0"/>
              <a:buNone/>
            </a:pPr>
            <a:r>
              <a:rPr lang="en-US" sz="1100"/>
              <a:t>Unpaid care responsibilities lead women to informal, part-time, and low-paid jobs, limiting economic opportunities.</a:t>
            </a:r>
          </a:p>
          <a:p>
            <a:pPr marL="0" indent="0">
              <a:lnSpc>
                <a:spcPct val="110000"/>
              </a:lnSpc>
              <a:spcBef>
                <a:spcPts val="2500"/>
              </a:spcBef>
              <a:buFont typeface="Arial" panose="020B0604020202020204" pitchFamily="34" charset="0"/>
              <a:buNone/>
            </a:pPr>
            <a:r>
              <a:rPr lang="en-US" sz="1100" b="1"/>
              <a:t>Long-term Economic Effects</a:t>
            </a:r>
          </a:p>
          <a:p>
            <a:pPr marL="0" lvl="1" indent="0">
              <a:lnSpc>
                <a:spcPct val="110000"/>
              </a:lnSpc>
              <a:buFont typeface="Arial" panose="020B0604020202020204" pitchFamily="34" charset="0"/>
              <a:buNone/>
            </a:pPr>
            <a:r>
              <a:rPr lang="en-US" sz="1100"/>
              <a:t>Intensive unpaid care reduces women’s pension entitlements and increases poverty risk in old age.</a:t>
            </a:r>
          </a:p>
        </p:txBody>
      </p:sp>
    </p:spTree>
    <p:extLst>
      <p:ext uri="{BB962C8B-B14F-4D97-AF65-F5344CB8AC3E}">
        <p14:creationId xmlns:p14="http://schemas.microsoft.com/office/powerpoint/2010/main" val="14099477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AECB8-DDB6-F605-E3E0-E523B715E1AA}"/>
              </a:ext>
            </a:extLst>
          </p:cNvPr>
          <p:cNvSpPr>
            <a:spLocks noGrp="1"/>
          </p:cNvSpPr>
          <p:nvPr>
            <p:ph type="title"/>
          </p:nvPr>
        </p:nvSpPr>
        <p:spPr>
          <a:xfrm>
            <a:off x="6731647" y="24968"/>
            <a:ext cx="3401567" cy="1947672"/>
          </a:xfrm>
        </p:spPr>
        <p:txBody>
          <a:bodyPr anchor="b">
            <a:normAutofit/>
          </a:bodyPr>
          <a:lstStyle/>
          <a:p>
            <a:r>
              <a:rPr lang="en-US" dirty="0"/>
              <a:t>Current and Projected Fiscal Pressures</a:t>
            </a:r>
          </a:p>
        </p:txBody>
      </p:sp>
      <p:pic>
        <p:nvPicPr>
          <p:cNvPr id="5" name="Content Placeholder 4" descr="Shot of a businessman looking thoughtfully at a graph against a white background">
            <a:extLst>
              <a:ext uri="{FF2B5EF4-FFF2-40B4-BE49-F238E27FC236}">
                <a16:creationId xmlns:a16="http://schemas.microsoft.com/office/drawing/2014/main" id="{D1B2126E-5937-4CF8-83CE-55955C096B63}"/>
              </a:ext>
            </a:extLst>
          </p:cNvPr>
          <p:cNvPicPr>
            <a:picLocks noGrp="1" noChangeAspect="1"/>
          </p:cNvPicPr>
          <p:nvPr>
            <p:ph type="pic" sz="quarter" idx="15"/>
          </p:nvPr>
        </p:nvPicPr>
        <p:blipFill>
          <a:blip r:embed="rId3"/>
          <a:srcRect r="27998" b="-1"/>
          <a:stretch>
            <a:fillRect/>
          </a:stretch>
        </p:blipFill>
        <p:spPr>
          <a:xfrm>
            <a:off x="115866" y="10"/>
            <a:ext cx="5313384" cy="6857990"/>
          </a:xfrm>
        </p:spPr>
      </p:pic>
      <p:sp>
        <p:nvSpPr>
          <p:cNvPr id="4" name="Content Placeholder 3">
            <a:extLst>
              <a:ext uri="{FF2B5EF4-FFF2-40B4-BE49-F238E27FC236}">
                <a16:creationId xmlns:a16="http://schemas.microsoft.com/office/drawing/2014/main" id="{BDB05B4E-1EBF-828B-77A5-898A4B362B94}"/>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677800" y="5133110"/>
            <a:ext cx="5509259" cy="820882"/>
          </a:xfrm>
        </p:spPr>
        <p:txBody>
          <a:bodyPr>
            <a:normAutofit fontScale="25000" lnSpcReduction="20000"/>
          </a:bodyPr>
          <a:lstStyle/>
          <a:p>
            <a:pPr marL="0" indent="0">
              <a:lnSpc>
                <a:spcPct val="110000"/>
              </a:lnSpc>
              <a:spcBef>
                <a:spcPts val="2500"/>
              </a:spcBef>
              <a:buFont typeface="Arial" panose="020B0604020202020204" pitchFamily="34" charset="0"/>
              <a:buNone/>
            </a:pPr>
            <a:endParaRPr lang="en-US" sz="1000" b="1" dirty="0" smtClean="0"/>
          </a:p>
          <a:p>
            <a:pPr marL="0" indent="0">
              <a:lnSpc>
                <a:spcPct val="110000"/>
              </a:lnSpc>
              <a:spcBef>
                <a:spcPts val="2500"/>
              </a:spcBef>
              <a:buFont typeface="Arial" panose="020B0604020202020204" pitchFamily="34" charset="0"/>
              <a:buNone/>
            </a:pPr>
            <a:endParaRPr lang="en-US" sz="1000" b="1" dirty="0"/>
          </a:p>
          <a:p>
            <a:pPr>
              <a:lnSpc>
                <a:spcPct val="110000"/>
              </a:lnSpc>
              <a:spcBef>
                <a:spcPts val="2500"/>
              </a:spcBef>
            </a:pPr>
            <a:r>
              <a:rPr lang="en-US" sz="5600" b="1" dirty="0"/>
              <a:t>Fiscal Impact of Inadequate Care</a:t>
            </a:r>
          </a:p>
          <a:p>
            <a:pPr marL="0" lvl="1">
              <a:lnSpc>
                <a:spcPct val="110000"/>
              </a:lnSpc>
            </a:pPr>
            <a:r>
              <a:rPr lang="en-US" sz="5600" dirty="0"/>
              <a:t>Lack of preventive and community care shifts costs to expensive hospitals and institutions, raising public expenditure.</a:t>
            </a:r>
          </a:p>
          <a:p>
            <a:pPr marL="0" indent="0">
              <a:lnSpc>
                <a:spcPct val="110000"/>
              </a:lnSpc>
              <a:spcBef>
                <a:spcPts val="2500"/>
              </a:spcBef>
              <a:buFont typeface="Arial" panose="020B0604020202020204" pitchFamily="34" charset="0"/>
              <a:buNone/>
            </a:pPr>
            <a:endParaRPr lang="en-US" sz="1000" b="1" dirty="0" smtClean="0"/>
          </a:p>
          <a:p>
            <a:pPr marL="0" indent="0">
              <a:lnSpc>
                <a:spcPct val="110000"/>
              </a:lnSpc>
              <a:spcBef>
                <a:spcPts val="2500"/>
              </a:spcBef>
              <a:buFont typeface="Arial" panose="020B0604020202020204" pitchFamily="34" charset="0"/>
              <a:buNone/>
            </a:pPr>
            <a:endParaRPr lang="en-US" sz="1000" b="1" dirty="0"/>
          </a:p>
        </p:txBody>
      </p:sp>
      <p:graphicFrame>
        <p:nvGraphicFramePr>
          <p:cNvPr id="3" name="Table 2"/>
          <p:cNvGraphicFramePr>
            <a:graphicFrameLocks noGrp="1"/>
          </p:cNvGraphicFramePr>
          <p:nvPr>
            <p:extLst>
              <p:ext uri="{D42A27DB-BD31-4B8C-83A1-F6EECF244321}">
                <p14:modId xmlns:p14="http://schemas.microsoft.com/office/powerpoint/2010/main" val="1296069878"/>
              </p:ext>
            </p:extLst>
          </p:nvPr>
        </p:nvGraphicFramePr>
        <p:xfrm>
          <a:off x="5533159" y="2124940"/>
          <a:ext cx="6485368" cy="3048000"/>
        </p:xfrm>
        <a:graphic>
          <a:graphicData uri="http://schemas.openxmlformats.org/drawingml/2006/table">
            <a:tbl>
              <a:tblPr/>
              <a:tblGrid>
                <a:gridCol w="1621342">
                  <a:extLst>
                    <a:ext uri="{9D8B030D-6E8A-4147-A177-3AD203B41FA5}">
                      <a16:colId xmlns:a16="http://schemas.microsoft.com/office/drawing/2014/main" val="2025658299"/>
                    </a:ext>
                  </a:extLst>
                </a:gridCol>
                <a:gridCol w="1621342">
                  <a:extLst>
                    <a:ext uri="{9D8B030D-6E8A-4147-A177-3AD203B41FA5}">
                      <a16:colId xmlns:a16="http://schemas.microsoft.com/office/drawing/2014/main" val="1456985690"/>
                    </a:ext>
                  </a:extLst>
                </a:gridCol>
                <a:gridCol w="1621342">
                  <a:extLst>
                    <a:ext uri="{9D8B030D-6E8A-4147-A177-3AD203B41FA5}">
                      <a16:colId xmlns:a16="http://schemas.microsoft.com/office/drawing/2014/main" val="2073013091"/>
                    </a:ext>
                  </a:extLst>
                </a:gridCol>
                <a:gridCol w="1621342">
                  <a:extLst>
                    <a:ext uri="{9D8B030D-6E8A-4147-A177-3AD203B41FA5}">
                      <a16:colId xmlns:a16="http://schemas.microsoft.com/office/drawing/2014/main" val="368824988"/>
                    </a:ext>
                  </a:extLst>
                </a:gridCol>
              </a:tblGrid>
              <a:tr h="523702">
                <a:tc>
                  <a:txBody>
                    <a:bodyPr/>
                    <a:lstStyle/>
                    <a:p>
                      <a:r>
                        <a:rPr lang="en-US" sz="1300" dirty="0"/>
                        <a:t>Country</a:t>
                      </a:r>
                    </a:p>
                  </a:txBody>
                  <a:tcPr anchor="ctr">
                    <a:lnL>
                      <a:noFill/>
                    </a:lnL>
                    <a:lnR>
                      <a:noFill/>
                    </a:lnR>
                    <a:lnT>
                      <a:noFill/>
                    </a:lnT>
                    <a:lnB>
                      <a:noFill/>
                    </a:lnB>
                  </a:tcPr>
                </a:tc>
                <a:tc>
                  <a:txBody>
                    <a:bodyPr/>
                    <a:lstStyle/>
                    <a:p>
                      <a:pPr algn="r"/>
                      <a:r>
                        <a:rPr lang="en-US" sz="1300" dirty="0"/>
                        <a:t>Current recorded/estimated LTC cost</a:t>
                      </a:r>
                    </a:p>
                  </a:txBody>
                  <a:tcPr anchor="ctr">
                    <a:lnL>
                      <a:noFill/>
                    </a:lnL>
                    <a:lnR>
                      <a:noFill/>
                    </a:lnR>
                    <a:lnT>
                      <a:noFill/>
                    </a:lnT>
                    <a:lnB>
                      <a:noFill/>
                    </a:lnB>
                  </a:tcPr>
                </a:tc>
                <a:tc>
                  <a:txBody>
                    <a:bodyPr/>
                    <a:lstStyle/>
                    <a:p>
                      <a:r>
                        <a:rPr lang="en-US" sz="1300" dirty="0"/>
                        <a:t>Demographic outlook</a:t>
                      </a:r>
                    </a:p>
                  </a:txBody>
                  <a:tcPr anchor="ctr">
                    <a:lnL>
                      <a:noFill/>
                    </a:lnL>
                    <a:lnR>
                      <a:noFill/>
                    </a:lnR>
                    <a:lnT>
                      <a:noFill/>
                    </a:lnT>
                    <a:lnB>
                      <a:noFill/>
                    </a:lnB>
                  </a:tcPr>
                </a:tc>
                <a:tc>
                  <a:txBody>
                    <a:bodyPr/>
                    <a:lstStyle/>
                    <a:p>
                      <a:pPr algn="r"/>
                      <a:r>
                        <a:rPr lang="en-US" sz="1300" dirty="0"/>
                        <a:t>Approximate 2050 cost implication</a:t>
                      </a:r>
                    </a:p>
                  </a:txBody>
                  <a:tcPr anchor="ctr">
                    <a:lnL>
                      <a:noFill/>
                    </a:lnL>
                    <a:lnR>
                      <a:noFill/>
                    </a:lnR>
                    <a:lnT>
                      <a:noFill/>
                    </a:lnT>
                    <a:lnB>
                      <a:noFill/>
                    </a:lnB>
                  </a:tcPr>
                </a:tc>
                <a:extLst>
                  <a:ext uri="{0D108BD9-81ED-4DB2-BD59-A6C34878D82A}">
                    <a16:rowId xmlns:a16="http://schemas.microsoft.com/office/drawing/2014/main" val="1283654108"/>
                  </a:ext>
                </a:extLst>
              </a:tr>
              <a:tr h="932646">
                <a:tc>
                  <a:txBody>
                    <a:bodyPr/>
                    <a:lstStyle/>
                    <a:p>
                      <a:r>
                        <a:rPr lang="en-US" sz="1300" b="1"/>
                        <a:t>Albania</a:t>
                      </a:r>
                      <a:endParaRPr lang="en-US" sz="1300"/>
                    </a:p>
                  </a:txBody>
                  <a:tcPr anchor="ctr">
                    <a:lnL>
                      <a:noFill/>
                    </a:lnL>
                    <a:lnR>
                      <a:noFill/>
                    </a:lnR>
                    <a:lnT>
                      <a:noFill/>
                    </a:lnT>
                    <a:lnB>
                      <a:noFill/>
                    </a:lnB>
                  </a:tcPr>
                </a:tc>
                <a:tc>
                  <a:txBody>
                    <a:bodyPr/>
                    <a:lstStyle/>
                    <a:p>
                      <a:pPr algn="r"/>
                      <a:r>
                        <a:rPr lang="en-GB" sz="1300"/>
                        <a:t>Estimated cost of meeting current needs: </a:t>
                      </a:r>
                      <a:r>
                        <a:rPr lang="en-GB" sz="1300" b="1"/>
                        <a:t>at least 0.58% of GDP</a:t>
                      </a:r>
                      <a:r>
                        <a:rPr lang="en-GB" sz="1300"/>
                        <a:t> in 2020–2021</a:t>
                      </a:r>
                    </a:p>
                  </a:txBody>
                  <a:tcPr anchor="ctr">
                    <a:lnL>
                      <a:noFill/>
                    </a:lnL>
                    <a:lnR>
                      <a:noFill/>
                    </a:lnR>
                    <a:lnT>
                      <a:noFill/>
                    </a:lnT>
                    <a:lnB>
                      <a:noFill/>
                    </a:lnB>
                  </a:tcPr>
                </a:tc>
                <a:tc>
                  <a:txBody>
                    <a:bodyPr/>
                    <a:lstStyle/>
                    <a:p>
                      <a:r>
                        <a:rPr lang="en-GB" sz="1300"/>
                        <a:t>People needing LTC increase from </a:t>
                      </a:r>
                      <a:r>
                        <a:rPr lang="en-GB" sz="1300" b="1"/>
                        <a:t>90,900</a:t>
                      </a:r>
                      <a:r>
                        <a:rPr lang="en-GB" sz="1300"/>
                        <a:t> to about </a:t>
                      </a:r>
                      <a:r>
                        <a:rPr lang="en-GB" sz="1300" b="1"/>
                        <a:t>161,100</a:t>
                      </a:r>
                      <a:endParaRPr lang="en-GB" sz="1300"/>
                    </a:p>
                  </a:txBody>
                  <a:tcPr anchor="ctr">
                    <a:lnL>
                      <a:noFill/>
                    </a:lnL>
                    <a:lnR>
                      <a:noFill/>
                    </a:lnR>
                    <a:lnT>
                      <a:noFill/>
                    </a:lnT>
                    <a:lnB>
                      <a:noFill/>
                    </a:lnB>
                  </a:tcPr>
                </a:tc>
                <a:tc>
                  <a:txBody>
                    <a:bodyPr/>
                    <a:lstStyle/>
                    <a:p>
                      <a:pPr algn="r"/>
                      <a:r>
                        <a:rPr lang="en-GB" sz="1300" dirty="0"/>
                        <a:t>About </a:t>
                      </a:r>
                      <a:r>
                        <a:rPr lang="en-GB" sz="1300" b="1" dirty="0"/>
                        <a:t>1.0% of GDP</a:t>
                      </a:r>
                      <a:r>
                        <a:rPr lang="en-GB" sz="1300" dirty="0"/>
                        <a:t>, assuming cost per person and other conditions remain broadly constant</a:t>
                      </a:r>
                    </a:p>
                  </a:txBody>
                  <a:tcPr anchor="ctr">
                    <a:lnL>
                      <a:noFill/>
                    </a:lnL>
                    <a:lnR>
                      <a:noFill/>
                    </a:lnR>
                    <a:lnT>
                      <a:noFill/>
                    </a:lnT>
                    <a:lnB>
                      <a:noFill/>
                    </a:lnB>
                  </a:tcPr>
                </a:tc>
                <a:extLst>
                  <a:ext uri="{0D108BD9-81ED-4DB2-BD59-A6C34878D82A}">
                    <a16:rowId xmlns:a16="http://schemas.microsoft.com/office/drawing/2014/main" val="3339939661"/>
                  </a:ext>
                </a:extLst>
              </a:tr>
              <a:tr h="932646">
                <a:tc>
                  <a:txBody>
                    <a:bodyPr/>
                    <a:lstStyle/>
                    <a:p>
                      <a:r>
                        <a:rPr lang="en-US" sz="1300" b="1" dirty="0"/>
                        <a:t>Macedonia</a:t>
                      </a:r>
                      <a:endParaRPr lang="en-US" sz="1300" dirty="0"/>
                    </a:p>
                  </a:txBody>
                  <a:tcPr anchor="ctr">
                    <a:lnL>
                      <a:noFill/>
                    </a:lnL>
                    <a:lnR>
                      <a:noFill/>
                    </a:lnR>
                    <a:lnT>
                      <a:noFill/>
                    </a:lnT>
                    <a:lnB>
                      <a:noFill/>
                    </a:lnB>
                  </a:tcPr>
                </a:tc>
                <a:tc>
                  <a:txBody>
                    <a:bodyPr/>
                    <a:lstStyle/>
                    <a:p>
                      <a:pPr algn="r"/>
                      <a:r>
                        <a:rPr lang="en-GB" sz="1300" dirty="0"/>
                        <a:t>Current LTC expenditure: approximately </a:t>
                      </a:r>
                      <a:r>
                        <a:rPr lang="en-GB" sz="1300" b="1" dirty="0"/>
                        <a:t>0.39% of GDP</a:t>
                      </a:r>
                      <a:endParaRPr lang="en-GB" sz="1300" dirty="0"/>
                    </a:p>
                  </a:txBody>
                  <a:tcPr anchor="ctr">
                    <a:lnL>
                      <a:noFill/>
                    </a:lnL>
                    <a:lnR>
                      <a:noFill/>
                    </a:lnR>
                    <a:lnT>
                      <a:noFill/>
                    </a:lnT>
                    <a:lnB>
                      <a:noFill/>
                    </a:lnB>
                  </a:tcPr>
                </a:tc>
                <a:tc>
                  <a:txBody>
                    <a:bodyPr/>
                    <a:lstStyle/>
                    <a:p>
                      <a:r>
                        <a:rPr lang="en-GB" sz="1300"/>
                        <a:t>Population aged 65+ rises from roughly </a:t>
                      </a:r>
                      <a:r>
                        <a:rPr lang="en-GB" sz="1300" b="1"/>
                        <a:t>18%</a:t>
                      </a:r>
                      <a:r>
                        <a:rPr lang="en-GB" sz="1300"/>
                        <a:t> to </a:t>
                      </a:r>
                      <a:r>
                        <a:rPr lang="en-GB" sz="1300" b="1"/>
                        <a:t>32%</a:t>
                      </a:r>
                      <a:r>
                        <a:rPr lang="en-GB" sz="1300"/>
                        <a:t> by 2050</a:t>
                      </a:r>
                    </a:p>
                  </a:txBody>
                  <a:tcPr anchor="ctr">
                    <a:lnL>
                      <a:noFill/>
                    </a:lnL>
                    <a:lnR>
                      <a:noFill/>
                    </a:lnR>
                    <a:lnT>
                      <a:noFill/>
                    </a:lnT>
                    <a:lnB>
                      <a:noFill/>
                    </a:lnB>
                  </a:tcPr>
                </a:tc>
                <a:tc>
                  <a:txBody>
                    <a:bodyPr/>
                    <a:lstStyle/>
                    <a:p>
                      <a:pPr algn="r"/>
                      <a:r>
                        <a:rPr lang="en-GB" sz="1300" dirty="0"/>
                        <a:t>Around </a:t>
                      </a:r>
                      <a:r>
                        <a:rPr lang="en-GB" sz="1300" b="1" dirty="0"/>
                        <a:t>0.7% of GDP</a:t>
                      </a:r>
                      <a:r>
                        <a:rPr lang="en-GB" sz="1300" dirty="0"/>
                        <a:t>, under a simple demographic scaling assumption</a:t>
                      </a:r>
                    </a:p>
                  </a:txBody>
                  <a:tcPr anchor="ctr">
                    <a:lnL>
                      <a:noFill/>
                    </a:lnL>
                    <a:lnR>
                      <a:noFill/>
                    </a:lnR>
                    <a:lnT>
                      <a:noFill/>
                    </a:lnT>
                    <a:lnB>
                      <a:noFill/>
                    </a:lnB>
                  </a:tcPr>
                </a:tc>
                <a:extLst>
                  <a:ext uri="{0D108BD9-81ED-4DB2-BD59-A6C34878D82A}">
                    <a16:rowId xmlns:a16="http://schemas.microsoft.com/office/drawing/2014/main" val="236534530"/>
                  </a:ext>
                </a:extLst>
              </a:tr>
            </a:tbl>
          </a:graphicData>
        </a:graphic>
      </p:graphicFrame>
    </p:spTree>
    <p:extLst>
      <p:ext uri="{BB962C8B-B14F-4D97-AF65-F5344CB8AC3E}">
        <p14:creationId xmlns:p14="http://schemas.microsoft.com/office/powerpoint/2010/main" val="9295748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0511" y="192440"/>
            <a:ext cx="3401567" cy="1947672"/>
          </a:xfrm>
        </p:spPr>
        <p:txBody>
          <a:bodyPr/>
          <a:lstStyle/>
          <a:p>
            <a:r>
              <a:rPr lang="en-US" dirty="0" smtClean="0"/>
              <a:t>Gender budgeting as a response </a:t>
            </a:r>
            <a:endParaRPr lang="en-US" dirty="0"/>
          </a:p>
        </p:txBody>
      </p:sp>
      <p:graphicFrame>
        <p:nvGraphicFramePr>
          <p:cNvPr id="7" name="Content Placeholder 6"/>
          <p:cNvGraphicFramePr>
            <a:graphicFrameLocks noGrp="1"/>
          </p:cNvGraphicFramePr>
          <p:nvPr>
            <p:ph sz="quarter" idx="14"/>
            <p:extLst>
              <p:ext uri="{D42A27DB-BD31-4B8C-83A1-F6EECF244321}">
                <p14:modId xmlns:p14="http://schemas.microsoft.com/office/powerpoint/2010/main" val="2488372734"/>
              </p:ext>
            </p:extLst>
          </p:nvPr>
        </p:nvGraphicFramePr>
        <p:xfrm>
          <a:off x="8122485" y="2180793"/>
          <a:ext cx="3663950" cy="2484726"/>
        </p:xfrm>
        <a:graphic>
          <a:graphicData uri="http://schemas.openxmlformats.org/drawingml/2006/table">
            <a:tbl>
              <a:tblPr firstRow="1" bandRow="1">
                <a:tableStyleId>{5C22544A-7EE6-4342-B048-85BDC9FD1C3A}</a:tableStyleId>
              </a:tblPr>
              <a:tblGrid>
                <a:gridCol w="2108016">
                  <a:extLst>
                    <a:ext uri="{9D8B030D-6E8A-4147-A177-3AD203B41FA5}">
                      <a16:colId xmlns:a16="http://schemas.microsoft.com/office/drawing/2014/main" val="1529495955"/>
                    </a:ext>
                  </a:extLst>
                </a:gridCol>
                <a:gridCol w="1555934">
                  <a:extLst>
                    <a:ext uri="{9D8B030D-6E8A-4147-A177-3AD203B41FA5}">
                      <a16:colId xmlns:a16="http://schemas.microsoft.com/office/drawing/2014/main" val="61242363"/>
                    </a:ext>
                  </a:extLst>
                </a:gridCol>
              </a:tblGrid>
              <a:tr h="644188">
                <a:tc>
                  <a:txBody>
                    <a:bodyPr/>
                    <a:lstStyle/>
                    <a:p>
                      <a:r>
                        <a:rPr lang="en-US" dirty="0" smtClean="0"/>
                        <a:t>Budget category</a:t>
                      </a:r>
                      <a:endParaRPr lang="en-US" dirty="0"/>
                    </a:p>
                  </a:txBody>
                  <a:tcPr/>
                </a:tc>
                <a:tc>
                  <a:txBody>
                    <a:bodyPr/>
                    <a:lstStyle/>
                    <a:p>
                      <a:r>
                        <a:rPr lang="en-US" dirty="0" smtClean="0"/>
                        <a:t>Fiscal</a:t>
                      </a:r>
                      <a:r>
                        <a:rPr lang="en-US" baseline="0" dirty="0" smtClean="0"/>
                        <a:t> rule</a:t>
                      </a:r>
                      <a:endParaRPr lang="en-US" dirty="0"/>
                    </a:p>
                  </a:txBody>
                  <a:tcPr/>
                </a:tc>
                <a:extLst>
                  <a:ext uri="{0D108BD9-81ED-4DB2-BD59-A6C34878D82A}">
                    <a16:rowId xmlns:a16="http://schemas.microsoft.com/office/drawing/2014/main" val="3414045571"/>
                  </a:ext>
                </a:extLst>
              </a:tr>
              <a:tr h="920269">
                <a:tc>
                  <a:txBody>
                    <a:bodyPr/>
                    <a:lstStyle/>
                    <a:p>
                      <a:r>
                        <a:rPr lang="en-US" dirty="0" smtClean="0"/>
                        <a:t>Consumption (current expenditures)</a:t>
                      </a:r>
                      <a:endParaRPr lang="en-US" dirty="0"/>
                    </a:p>
                  </a:txBody>
                  <a:tcPr/>
                </a:tc>
                <a:tc>
                  <a:txBody>
                    <a:bodyPr/>
                    <a:lstStyle/>
                    <a:p>
                      <a:r>
                        <a:rPr lang="en-US" dirty="0" smtClean="0"/>
                        <a:t>No</a:t>
                      </a:r>
                      <a:r>
                        <a:rPr lang="en-US" baseline="0" dirty="0" smtClean="0"/>
                        <a:t> borrowing</a:t>
                      </a:r>
                      <a:endParaRPr lang="en-US" dirty="0"/>
                    </a:p>
                  </a:txBody>
                  <a:tcPr/>
                </a:tc>
                <a:extLst>
                  <a:ext uri="{0D108BD9-81ED-4DB2-BD59-A6C34878D82A}">
                    <a16:rowId xmlns:a16="http://schemas.microsoft.com/office/drawing/2014/main" val="4176582587"/>
                  </a:ext>
                </a:extLst>
              </a:tr>
              <a:tr h="920269">
                <a:tc>
                  <a:txBody>
                    <a:bodyPr/>
                    <a:lstStyle/>
                    <a:p>
                      <a:r>
                        <a:rPr lang="en-US" dirty="0" smtClean="0"/>
                        <a:t>Capital expenditures</a:t>
                      </a:r>
                      <a:r>
                        <a:rPr lang="en-US" baseline="0" dirty="0" smtClean="0"/>
                        <a:t> (</a:t>
                      </a:r>
                      <a:r>
                        <a:rPr lang="en-US" dirty="0" smtClean="0"/>
                        <a:t>investments)</a:t>
                      </a:r>
                      <a:endParaRPr lang="en-US" dirty="0"/>
                    </a:p>
                  </a:txBody>
                  <a:tcPr/>
                </a:tc>
                <a:tc>
                  <a:txBody>
                    <a:bodyPr/>
                    <a:lstStyle/>
                    <a:p>
                      <a:r>
                        <a:rPr lang="en-US" dirty="0" smtClean="0"/>
                        <a:t>Borrowing</a:t>
                      </a:r>
                      <a:endParaRPr lang="en-US" dirty="0"/>
                    </a:p>
                  </a:txBody>
                  <a:tcPr/>
                </a:tc>
                <a:extLst>
                  <a:ext uri="{0D108BD9-81ED-4DB2-BD59-A6C34878D82A}">
                    <a16:rowId xmlns:a16="http://schemas.microsoft.com/office/drawing/2014/main" val="3736773411"/>
                  </a:ext>
                </a:extLst>
              </a:tr>
            </a:tbl>
          </a:graphicData>
        </a:graphic>
      </p:graphicFrame>
      <p:sp>
        <p:nvSpPr>
          <p:cNvPr id="8" name="Rectangle 7"/>
          <p:cNvSpPr/>
          <p:nvPr/>
        </p:nvSpPr>
        <p:spPr>
          <a:xfrm>
            <a:off x="8066907" y="4991532"/>
            <a:ext cx="3775106" cy="646331"/>
          </a:xfrm>
          <a:prstGeom prst="rect">
            <a:avLst/>
          </a:prstGeom>
        </p:spPr>
        <p:txBody>
          <a:bodyPr wrap="square">
            <a:spAutoFit/>
          </a:bodyPr>
          <a:lstStyle/>
          <a:p>
            <a:r>
              <a:rPr lang="en-US" dirty="0">
                <a:solidFill>
                  <a:schemeClr val="dk1"/>
                </a:solidFill>
              </a:rPr>
              <a:t>Investment in social infrastructure produces spillover effects </a:t>
            </a:r>
          </a:p>
        </p:txBody>
      </p:sp>
      <p:pic>
        <p:nvPicPr>
          <p:cNvPr id="9" name="Picture 8"/>
          <p:cNvPicPr>
            <a:picLocks noChangeAspect="1"/>
          </p:cNvPicPr>
          <p:nvPr/>
        </p:nvPicPr>
        <p:blipFill>
          <a:blip r:embed="rId3"/>
          <a:stretch>
            <a:fillRect/>
          </a:stretch>
        </p:blipFill>
        <p:spPr>
          <a:xfrm>
            <a:off x="1211407" y="1762557"/>
            <a:ext cx="4438650" cy="3228975"/>
          </a:xfrm>
          <a:prstGeom prst="rect">
            <a:avLst/>
          </a:prstGeom>
        </p:spPr>
      </p:pic>
    </p:spTree>
    <p:extLst>
      <p:ext uri="{BB962C8B-B14F-4D97-AF65-F5344CB8AC3E}">
        <p14:creationId xmlns:p14="http://schemas.microsoft.com/office/powerpoint/2010/main" val="2630142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72BBE-6D01-B9A3-5B59-4169FCF9DE18}"/>
              </a:ext>
            </a:extLst>
          </p:cNvPr>
          <p:cNvSpPr>
            <a:spLocks noGrp="1"/>
          </p:cNvSpPr>
          <p:nvPr>
            <p:ph type="title"/>
          </p:nvPr>
        </p:nvSpPr>
        <p:spPr>
          <a:xfrm>
            <a:off x="8165592" y="502920"/>
            <a:ext cx="3401568" cy="1444752"/>
          </a:xfrm>
        </p:spPr>
        <p:txBody>
          <a:bodyPr anchor="b">
            <a:normAutofit/>
          </a:bodyPr>
          <a:lstStyle/>
          <a:p>
            <a:r>
              <a:rPr lang="en-US"/>
              <a:t>Hidden Fiscal Costs of Unpaid Care</a:t>
            </a:r>
          </a:p>
        </p:txBody>
      </p:sp>
      <p:pic>
        <p:nvPicPr>
          <p:cNvPr id="5" name="Content Placeholder 4" descr="Fishing nets background pattern">
            <a:extLst>
              <a:ext uri="{FF2B5EF4-FFF2-40B4-BE49-F238E27FC236}">
                <a16:creationId xmlns:a16="http://schemas.microsoft.com/office/drawing/2014/main" id="{4357612F-44EF-4BE4-B8DE-B4B1877C88F7}"/>
              </a:ext>
            </a:extLst>
          </p:cNvPr>
          <p:cNvPicPr>
            <a:picLocks noGrp="1" noChangeAspect="1"/>
          </p:cNvPicPr>
          <p:nvPr>
            <p:ph type="pic" sz="quarter" idx="15"/>
          </p:nvPr>
        </p:nvPicPr>
        <p:blipFill>
          <a:blip r:embed="rId3"/>
          <a:srcRect l="39325"/>
          <a:stretch>
            <a:fillRect/>
          </a:stretch>
        </p:blipFill>
        <p:spPr>
          <a:xfrm>
            <a:off x="115866" y="-1"/>
            <a:ext cx="7397496" cy="6857999"/>
          </a:xfrm>
        </p:spPr>
      </p:pic>
      <p:sp>
        <p:nvSpPr>
          <p:cNvPr id="4" name="Content Placeholder 3">
            <a:extLst>
              <a:ext uri="{FF2B5EF4-FFF2-40B4-BE49-F238E27FC236}">
                <a16:creationId xmlns:a16="http://schemas.microsoft.com/office/drawing/2014/main" id="{5A9EAF91-7249-6FA7-5712-85AA17A8AD6E}"/>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8165592" y="2084832"/>
            <a:ext cx="3401568" cy="4169664"/>
          </a:xfrm>
        </p:spPr>
        <p:txBody>
          <a:bodyPr>
            <a:normAutofit/>
          </a:bodyPr>
          <a:lstStyle/>
          <a:p>
            <a:pPr marL="0" indent="0">
              <a:spcBef>
                <a:spcPts val="2500"/>
              </a:spcBef>
              <a:buFont typeface="Arial" panose="020B0604020202020204" pitchFamily="34" charset="0"/>
              <a:buNone/>
            </a:pPr>
            <a:r>
              <a:rPr lang="en-US" b="1"/>
              <a:t>Lost Government Revenues</a:t>
            </a:r>
          </a:p>
          <a:p>
            <a:pPr marL="0" lvl="1" indent="0">
              <a:buFont typeface="Arial" panose="020B0604020202020204" pitchFamily="34" charset="0"/>
              <a:buNone/>
            </a:pPr>
            <a:r>
              <a:rPr lang="en-US"/>
              <a:t>Unpaid care reduces labor participation, causing governments to lose income-tax and social insurance contributions.</a:t>
            </a:r>
          </a:p>
          <a:p>
            <a:pPr marL="0" indent="0">
              <a:spcBef>
                <a:spcPts val="2500"/>
              </a:spcBef>
              <a:buFont typeface="Arial" panose="020B0604020202020204" pitchFamily="34" charset="0"/>
              <a:buNone/>
            </a:pPr>
            <a:r>
              <a:rPr lang="en-US" b="1"/>
              <a:t>Increased Social Spending</a:t>
            </a:r>
          </a:p>
          <a:p>
            <a:pPr marL="0" lvl="1" indent="0">
              <a:buFont typeface="Arial" panose="020B0604020202020204" pitchFamily="34" charset="0"/>
              <a:buNone/>
            </a:pPr>
            <a:r>
              <a:rPr lang="en-US"/>
              <a:t>Caregiver poverty and inadequate support increase demand for social benefits and crisis interventions.</a:t>
            </a:r>
          </a:p>
          <a:p>
            <a:pPr marL="0" indent="0">
              <a:spcBef>
                <a:spcPts val="2500"/>
              </a:spcBef>
              <a:buFont typeface="Arial" panose="020B0604020202020204" pitchFamily="34" charset="0"/>
              <a:buNone/>
            </a:pPr>
            <a:r>
              <a:rPr lang="en-US" b="1"/>
              <a:t>Investment vs Long-Term Costs</a:t>
            </a:r>
          </a:p>
          <a:p>
            <a:pPr marL="0" lvl="1" indent="0">
              <a:buFont typeface="Arial" panose="020B0604020202020204" pitchFamily="34" charset="0"/>
              <a:buNone/>
            </a:pPr>
            <a:r>
              <a:rPr lang="en-US"/>
              <a:t>Investing in care infrastructure prevents long-term fiscal burdens from lower employment and social exclusion.</a:t>
            </a:r>
          </a:p>
        </p:txBody>
      </p:sp>
    </p:spTree>
    <p:extLst>
      <p:ext uri="{BB962C8B-B14F-4D97-AF65-F5344CB8AC3E}">
        <p14:creationId xmlns:p14="http://schemas.microsoft.com/office/powerpoint/2010/main" val="12071883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Chroma">
  <a:themeElements>
    <a:clrScheme name="Chroma">
      <a:dk1>
        <a:srgbClr val="131313"/>
      </a:dk1>
      <a:lt1>
        <a:sysClr val="window" lastClr="FFFFFF"/>
      </a:lt1>
      <a:dk2>
        <a:srgbClr val="0C233A"/>
      </a:dk2>
      <a:lt2>
        <a:srgbClr val="F5FAFD"/>
      </a:lt2>
      <a:accent1>
        <a:srgbClr val="4485DC"/>
      </a:accent1>
      <a:accent2>
        <a:srgbClr val="25AAD5"/>
      </a:accent2>
      <a:accent3>
        <a:srgbClr val="5BBEAC"/>
      </a:accent3>
      <a:accent4>
        <a:srgbClr val="6666E2"/>
      </a:accent4>
      <a:accent5>
        <a:srgbClr val="66C26C"/>
      </a:accent5>
      <a:accent6>
        <a:srgbClr val="10CF9B"/>
      </a:accent6>
      <a:hlink>
        <a:srgbClr val="4485DC"/>
      </a:hlink>
      <a:folHlink>
        <a:srgbClr val="25AAD5"/>
      </a:folHlink>
    </a:clrScheme>
    <a:fontScheme name="Custom 2">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ma" id="{DC2B181E-9B25-4FFB-A269-A81149E37B96}" vid="{FD28A279-D9A1-4F6C-9122-D382EE6782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2500</Words>
  <Application>Microsoft Office PowerPoint</Application>
  <PresentationFormat>Widescreen</PresentationFormat>
  <Paragraphs>123</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Light</vt:lpstr>
      <vt:lpstr>Arial</vt:lpstr>
      <vt:lpstr>Calibri</vt:lpstr>
      <vt:lpstr>Chroma</vt:lpstr>
      <vt:lpstr>Rethinking Long-Term Care Systems in Albania and Macedonia</vt:lpstr>
      <vt:lpstr>Rethinking Long-Term Care as Economic Infrastructure</vt:lpstr>
      <vt:lpstr>Ageing, Low Fertility, and Emigration</vt:lpstr>
      <vt:lpstr>Territorial and Rural Dimensions of Care Demand</vt:lpstr>
      <vt:lpstr>Division of Responsibility Between State, Market, and Family</vt:lpstr>
      <vt:lpstr>Unpaid Care and Women’s Economic Outcomes</vt:lpstr>
      <vt:lpstr>Current and Projected Fiscal Pressures</vt:lpstr>
      <vt:lpstr>Gender budgeting as a response </vt:lpstr>
      <vt:lpstr>Hidden Fiscal Costs of Unpaid Care</vt:lpstr>
      <vt:lpstr>Building Integrated and Community-Based Care Systems</vt:lpstr>
      <vt:lpstr>Professionalising Care Work and Supporting Caregivers</vt:lpstr>
      <vt:lpstr>The Triple Dividend of Long-Term Care Investment</vt:lpstr>
      <vt:lpstr>Dr. Marija Risteska CRPM Risteska@crpm.org.mk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Rethinking Long-Term Care Systems in Albania and Macedonia</dc:title>
  <dc:creator>risteska@crpm.org.mk</dc:creator>
  <cp:lastModifiedBy>Marija Risteska</cp:lastModifiedBy>
  <cp:revision>5</cp:revision>
  <dcterms:modified xsi:type="dcterms:W3CDTF">2026-06-09T06:44:35Z</dcterms:modified>
</cp:coreProperties>
</file>