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charts/chart2.xml" ContentType="application/vnd.openxmlformats-officedocument.drawingml.chart+xml"/>
  <Override PartName="/ppt/charts/colors1.xml" ContentType="application/vnd.ms-office.chartcolorstyle+xml"/>
  <Override PartName="/ppt/charts/style1.xml" ContentType="application/vnd.ms-office.chartstyle+xml"/>
  <Override PartName="/ppt/embeddings/oleObject1.bin" ContentType="application/vnd.openxmlformats-officedocument.oleObject"/>
  <Override PartName="/ppt/embeddings/oleObject2.bin" ContentType="application/vnd.openxmlformats-officedocument.oleObject"/>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sldIdLst>
    <p:sldId id="256" r:id="rId2"/>
    <p:sldId id="257" r:id="rId3"/>
    <p:sldId id="259" r:id="rId4"/>
    <p:sldId id="286" r:id="rId5"/>
    <p:sldId id="262" r:id="rId6"/>
    <p:sldId id="260" r:id="rId7"/>
    <p:sldId id="263" r:id="rId8"/>
    <p:sldId id="265" r:id="rId9"/>
    <p:sldId id="288" r:id="rId10"/>
    <p:sldId id="290" r:id="rId11"/>
    <p:sldId id="289" r:id="rId12"/>
    <p:sldId id="292" r:id="rId13"/>
    <p:sldId id="280" r:id="rId14"/>
    <p:sldId id="266" r:id="rId15"/>
    <p:sldId id="267" r:id="rId16"/>
    <p:sldId id="273" r:id="rId17"/>
    <p:sldId id="293" r:id="rId18"/>
    <p:sldId id="294" r:id="rId19"/>
    <p:sldId id="299" r:id="rId20"/>
    <p:sldId id="282" r:id="rId21"/>
    <p:sldId id="297" r:id="rId22"/>
    <p:sldId id="295" r:id="rId23"/>
    <p:sldId id="300" r:id="rId24"/>
    <p:sldId id="284" r:id="rId25"/>
  </p:sldIdLst>
  <p:sldSz cx="12192000" cy="6858000"/>
  <p:notesSz cx="6797675" cy="987425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66"/>
    <a:srgbClr val="7ADA4A"/>
    <a:srgbClr val="DCF0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689" autoAdjust="0"/>
  </p:normalViewPr>
  <p:slideViewPr>
    <p:cSldViewPr snapToGrid="0">
      <p:cViewPr varScale="1">
        <p:scale>
          <a:sx n="59" d="100"/>
          <a:sy n="59" d="100"/>
        </p:scale>
        <p:origin x="82" y="4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2.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126956983721028E-2"/>
          <c:y val="2.2636511906691373E-2"/>
          <c:w val="0.94683319660937071"/>
          <c:h val="0.77221208121952356"/>
        </c:manualLayout>
      </c:layout>
      <c:barChart>
        <c:barDir val="col"/>
        <c:grouping val="clustered"/>
        <c:varyColors val="0"/>
        <c:ser>
          <c:idx val="0"/>
          <c:order val="0"/>
          <c:tx>
            <c:strRef>
              <c:f>Hoja1!$C$7</c:f>
              <c:strCache>
                <c:ptCount val="1"/>
                <c:pt idx="0">
                  <c:v>Men</c:v>
                </c:pt>
              </c:strCache>
            </c:strRef>
          </c:tx>
          <c:spPr>
            <a:solidFill>
              <a:schemeClr val="accent6">
                <a:lumMod val="40000"/>
                <a:lumOff val="60000"/>
              </a:schemeClr>
            </a:solidFill>
            <a:ln>
              <a:noFill/>
            </a:ln>
            <a:effectLst/>
          </c:spPr>
          <c:invertIfNegative val="0"/>
          <c:dLbls>
            <c:dLbl>
              <c:idx val="4"/>
              <c:layout>
                <c:manualLayout>
                  <c:x val="-1.1759172154280339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0"/>
                  <c:y val="2.1505376344086023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Hoja1!$B$8:$B$15</c:f>
              <c:strCache>
                <c:ptCount val="8"/>
                <c:pt idx="0">
                  <c:v>No time</c:v>
                </c:pt>
                <c:pt idx="1">
                  <c:v>Less than 30 minutes</c:v>
                </c:pt>
                <c:pt idx="2">
                  <c:v>From 30 minutes to less than 1 hour</c:v>
                </c:pt>
                <c:pt idx="3">
                  <c:v>From 1 to less than 2 hours</c:v>
                </c:pt>
                <c:pt idx="4">
                  <c:v>From 2 to less than 4 hours</c:v>
                </c:pt>
                <c:pt idx="5">
                  <c:v>From 4 to less than 6 hours</c:v>
                </c:pt>
                <c:pt idx="6">
                  <c:v>From 6 to less than 24 hours</c:v>
                </c:pt>
                <c:pt idx="7">
                  <c:v>24 hours</c:v>
                </c:pt>
              </c:strCache>
            </c:strRef>
          </c:cat>
          <c:val>
            <c:numRef>
              <c:f>Hoja1!$C$8:$C$15</c:f>
              <c:numCache>
                <c:formatCode>General</c:formatCode>
                <c:ptCount val="8"/>
                <c:pt idx="0">
                  <c:v>3.3</c:v>
                </c:pt>
                <c:pt idx="1">
                  <c:v>1.5</c:v>
                </c:pt>
                <c:pt idx="2">
                  <c:v>6</c:v>
                </c:pt>
                <c:pt idx="3">
                  <c:v>28.8</c:v>
                </c:pt>
                <c:pt idx="4">
                  <c:v>43.6</c:v>
                </c:pt>
                <c:pt idx="5">
                  <c:v>9.1</c:v>
                </c:pt>
                <c:pt idx="6">
                  <c:v>2.8</c:v>
                </c:pt>
                <c:pt idx="7">
                  <c:v>0</c:v>
                </c:pt>
              </c:numCache>
            </c:numRef>
          </c:val>
        </c:ser>
        <c:ser>
          <c:idx val="1"/>
          <c:order val="1"/>
          <c:tx>
            <c:strRef>
              <c:f>Hoja1!$D$7</c:f>
              <c:strCache>
                <c:ptCount val="1"/>
                <c:pt idx="0">
                  <c:v>Women</c:v>
                </c:pt>
              </c:strCache>
            </c:strRef>
          </c:tx>
          <c:spPr>
            <a:solidFill>
              <a:schemeClr val="accent6">
                <a:lumMod val="75000"/>
              </a:schemeClr>
            </a:solidFill>
            <a:ln>
              <a:noFill/>
            </a:ln>
            <a:effectLst/>
          </c:spPr>
          <c:invertIfNegative val="0"/>
          <c:dLbls>
            <c:dLbl>
              <c:idx val="7"/>
              <c:layout>
                <c:manualLayout>
                  <c:x val="-2.3518344308560675E-3"/>
                  <c:y val="5.3763440860215058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Hoja1!$B$8:$B$15</c:f>
              <c:strCache>
                <c:ptCount val="8"/>
                <c:pt idx="0">
                  <c:v>No time</c:v>
                </c:pt>
                <c:pt idx="1">
                  <c:v>Less than 30 minutes</c:v>
                </c:pt>
                <c:pt idx="2">
                  <c:v>From 30 minutes to less than 1 hour</c:v>
                </c:pt>
                <c:pt idx="3">
                  <c:v>From 1 to less than 2 hours</c:v>
                </c:pt>
                <c:pt idx="4">
                  <c:v>From 2 to less than 4 hours</c:v>
                </c:pt>
                <c:pt idx="5">
                  <c:v>From 4 to less than 6 hours</c:v>
                </c:pt>
                <c:pt idx="6">
                  <c:v>From 6 to less than 24 hours</c:v>
                </c:pt>
                <c:pt idx="7">
                  <c:v>24 hours</c:v>
                </c:pt>
              </c:strCache>
            </c:strRef>
          </c:cat>
          <c:val>
            <c:numRef>
              <c:f>Hoja1!$D$8:$D$15</c:f>
              <c:numCache>
                <c:formatCode>General</c:formatCode>
                <c:ptCount val="8"/>
                <c:pt idx="0">
                  <c:v>2.4</c:v>
                </c:pt>
                <c:pt idx="1">
                  <c:v>0.6</c:v>
                </c:pt>
                <c:pt idx="2">
                  <c:v>3.3</c:v>
                </c:pt>
                <c:pt idx="3">
                  <c:v>18</c:v>
                </c:pt>
                <c:pt idx="4">
                  <c:v>45.4</c:v>
                </c:pt>
                <c:pt idx="5">
                  <c:v>17.100000000000001</c:v>
                </c:pt>
                <c:pt idx="6">
                  <c:v>7.7</c:v>
                </c:pt>
                <c:pt idx="7">
                  <c:v>0.2</c:v>
                </c:pt>
              </c:numCache>
            </c:numRef>
          </c:val>
        </c:ser>
        <c:dLbls>
          <c:dLblPos val="outEnd"/>
          <c:showLegendKey val="0"/>
          <c:showVal val="1"/>
          <c:showCatName val="0"/>
          <c:showSerName val="0"/>
          <c:showPercent val="0"/>
          <c:showBubbleSize val="0"/>
        </c:dLbls>
        <c:gapWidth val="219"/>
        <c:overlap val="-27"/>
        <c:axId val="226890424"/>
        <c:axId val="226890816"/>
      </c:barChart>
      <c:catAx>
        <c:axId val="226890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ES"/>
          </a:p>
        </c:txPr>
        <c:crossAx val="226890816"/>
        <c:crosses val="autoZero"/>
        <c:auto val="1"/>
        <c:lblAlgn val="ctr"/>
        <c:lblOffset val="100"/>
        <c:noMultiLvlLbl val="0"/>
      </c:catAx>
      <c:valAx>
        <c:axId val="2268908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ES"/>
          </a:p>
        </c:txPr>
        <c:crossAx val="226890424"/>
        <c:crosses val="autoZero"/>
        <c:crossBetween val="between"/>
      </c:valAx>
      <c:spPr>
        <a:noFill/>
        <a:ln>
          <a:noFill/>
        </a:ln>
        <a:effectLst/>
      </c:spPr>
    </c:plotArea>
    <c:legend>
      <c:legendPos val="b"/>
      <c:layout>
        <c:manualLayout>
          <c:xMode val="edge"/>
          <c:yMode val="edge"/>
          <c:x val="0.83586387446819377"/>
          <c:y val="0.9233905477789327"/>
          <c:w val="0.16413612553180623"/>
          <c:h val="7.6609452221067326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Hoja2!$H$25:$H$26</c:f>
              <c:strCache>
                <c:ptCount val="2"/>
                <c:pt idx="0">
                  <c:v>Unpaid work</c:v>
                </c:pt>
                <c:pt idx="1">
                  <c:v>Men</c:v>
                </c:pt>
              </c:strCache>
            </c:strRef>
          </c:tx>
          <c:spPr>
            <a:ln w="28575"/>
          </c:spPr>
          <c:marker>
            <c:symbol val="none"/>
          </c:marker>
          <c:dLbls>
            <c:spPr>
              <a:noFill/>
              <a:ln>
                <a:noFill/>
              </a:ln>
              <a:effectLst/>
            </c:spPr>
            <c:txPr>
              <a:bodyPr wrap="square" lIns="38100" tIns="19050" rIns="38100" bIns="19050" anchor="ctr">
                <a:spAutoFit/>
              </a:bodyPr>
              <a:lstStyle/>
              <a:p>
                <a:pPr>
                  <a:defRPr sz="1400"/>
                </a:pPr>
                <a:endParaRPr lang="es-E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Hoja2!$G$27:$G$31</c:f>
              <c:strCache>
                <c:ptCount val="5"/>
                <c:pt idx="0">
                  <c:v>Single-person household</c:v>
                </c:pt>
                <c:pt idx="1">
                  <c:v>Couple alone</c:v>
                </c:pt>
                <c:pt idx="2">
                  <c:v>Couple with children</c:v>
                </c:pt>
                <c:pt idx="3">
                  <c:v>Single parent with a child</c:v>
                </c:pt>
                <c:pt idx="4">
                  <c:v>Other household type</c:v>
                </c:pt>
              </c:strCache>
            </c:strRef>
          </c:cat>
          <c:val>
            <c:numRef>
              <c:f>Hoja2!$H$27:$H$31</c:f>
              <c:numCache>
                <c:formatCode>h:mm</c:formatCode>
                <c:ptCount val="5"/>
                <c:pt idx="0">
                  <c:v>9.930555555555555E-2</c:v>
                </c:pt>
                <c:pt idx="1">
                  <c:v>0.10694444444444444</c:v>
                </c:pt>
                <c:pt idx="2">
                  <c:v>0.10694444444444444</c:v>
                </c:pt>
                <c:pt idx="3">
                  <c:v>9.375E-2</c:v>
                </c:pt>
                <c:pt idx="4">
                  <c:v>0.10694444444444444</c:v>
                </c:pt>
              </c:numCache>
            </c:numRef>
          </c:val>
          <c:smooth val="0"/>
        </c:ser>
        <c:ser>
          <c:idx val="1"/>
          <c:order val="1"/>
          <c:tx>
            <c:strRef>
              <c:f>Hoja2!$I$25:$I$26</c:f>
              <c:strCache>
                <c:ptCount val="2"/>
                <c:pt idx="0">
                  <c:v>Unpaid work</c:v>
                </c:pt>
                <c:pt idx="1">
                  <c:v>Women</c:v>
                </c:pt>
              </c:strCache>
            </c:strRef>
          </c:tx>
          <c:spPr>
            <a:ln w="28575"/>
          </c:spPr>
          <c:marker>
            <c:symbol val="none"/>
          </c:marker>
          <c:dLbls>
            <c:dLbl>
              <c:idx val="0"/>
              <c:layout>
                <c:manualLayout>
                  <c:x val="-4.8077421648728531E-2"/>
                  <c:y val="-5.134698696335131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5725587217872461E-2"/>
                  <c:y val="-7.675994757326236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400"/>
                </a:pPr>
                <a:endParaRPr lang="es-E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Hoja2!$G$27:$G$31</c:f>
              <c:strCache>
                <c:ptCount val="5"/>
                <c:pt idx="0">
                  <c:v>Single-person household</c:v>
                </c:pt>
                <c:pt idx="1">
                  <c:v>Couple alone</c:v>
                </c:pt>
                <c:pt idx="2">
                  <c:v>Couple with children</c:v>
                </c:pt>
                <c:pt idx="3">
                  <c:v>Single parent with a child</c:v>
                </c:pt>
                <c:pt idx="4">
                  <c:v>Other household type</c:v>
                </c:pt>
              </c:strCache>
            </c:strRef>
          </c:cat>
          <c:val>
            <c:numRef>
              <c:f>Hoja2!$I$27:$I$31</c:f>
              <c:numCache>
                <c:formatCode>h:mm</c:formatCode>
                <c:ptCount val="5"/>
                <c:pt idx="0">
                  <c:v>0.15138888888888888</c:v>
                </c:pt>
                <c:pt idx="1">
                  <c:v>0.19236111111111112</c:v>
                </c:pt>
                <c:pt idx="2">
                  <c:v>0.19791666666666666</c:v>
                </c:pt>
                <c:pt idx="3">
                  <c:v>0.15833333333333333</c:v>
                </c:pt>
                <c:pt idx="4">
                  <c:v>0.18472222222222223</c:v>
                </c:pt>
              </c:numCache>
            </c:numRef>
          </c:val>
          <c:smooth val="0"/>
        </c:ser>
        <c:dLbls>
          <c:showLegendKey val="0"/>
          <c:showVal val="1"/>
          <c:showCatName val="0"/>
          <c:showSerName val="0"/>
          <c:showPercent val="0"/>
          <c:showBubbleSize val="0"/>
        </c:dLbls>
        <c:smooth val="0"/>
        <c:axId val="159783992"/>
        <c:axId val="159783600"/>
      </c:lineChart>
      <c:catAx>
        <c:axId val="159783992"/>
        <c:scaling>
          <c:orientation val="minMax"/>
        </c:scaling>
        <c:delete val="0"/>
        <c:axPos val="b"/>
        <c:numFmt formatCode="General" sourceLinked="0"/>
        <c:majorTickMark val="out"/>
        <c:minorTickMark val="none"/>
        <c:tickLblPos val="nextTo"/>
        <c:txPr>
          <a:bodyPr/>
          <a:lstStyle/>
          <a:p>
            <a:pPr>
              <a:defRPr sz="1400"/>
            </a:pPr>
            <a:endParaRPr lang="es-ES"/>
          </a:p>
        </c:txPr>
        <c:crossAx val="159783600"/>
        <c:crosses val="autoZero"/>
        <c:auto val="1"/>
        <c:lblAlgn val="ctr"/>
        <c:lblOffset val="100"/>
        <c:noMultiLvlLbl val="0"/>
      </c:catAx>
      <c:valAx>
        <c:axId val="159783600"/>
        <c:scaling>
          <c:orientation val="minMax"/>
        </c:scaling>
        <c:delete val="0"/>
        <c:axPos val="l"/>
        <c:majorGridlines/>
        <c:numFmt formatCode="h:mm" sourceLinked="1"/>
        <c:majorTickMark val="out"/>
        <c:minorTickMark val="none"/>
        <c:tickLblPos val="nextTo"/>
        <c:txPr>
          <a:bodyPr/>
          <a:lstStyle/>
          <a:p>
            <a:pPr>
              <a:defRPr sz="1400"/>
            </a:pPr>
            <a:endParaRPr lang="es-ES"/>
          </a:p>
        </c:txPr>
        <c:crossAx val="159783992"/>
        <c:crosses val="autoZero"/>
        <c:crossBetween val="between"/>
      </c:valAx>
    </c:plotArea>
    <c:legend>
      <c:legendPos val="r"/>
      <c:layout/>
      <c:overlay val="0"/>
      <c:txPr>
        <a:bodyPr/>
        <a:lstStyle/>
        <a:p>
          <a:pPr>
            <a:defRPr sz="1400"/>
          </a:pPr>
          <a:endParaRPr lang="es-ES"/>
        </a:p>
      </c:txPr>
    </c:legend>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FC1ED3CC-271A-404E-BCB5-A83A1271340F}" type="datetimeFigureOut">
              <a:rPr lang="es-ES" smtClean="0"/>
              <a:t>08/06/2026</a:t>
            </a:fld>
            <a:endParaRPr lang="es-ES"/>
          </a:p>
        </p:txBody>
      </p:sp>
      <p:sp>
        <p:nvSpPr>
          <p:cNvPr id="4" name="Marcador de imagen de diapositiva 3"/>
          <p:cNvSpPr>
            <a:spLocks noGrp="1" noRot="1" noChangeAspect="1"/>
          </p:cNvSpPr>
          <p:nvPr>
            <p:ph type="sldImg" idx="2"/>
          </p:nvPr>
        </p:nvSpPr>
        <p:spPr>
          <a:xfrm>
            <a:off x="436563" y="1233488"/>
            <a:ext cx="5924550" cy="333375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7CE7A63D-1799-490A-8CA7-E52FA17DD179}" type="slidenum">
              <a:rPr lang="es-ES" smtClean="0"/>
              <a:t>‹Nº›</a:t>
            </a:fld>
            <a:endParaRPr lang="es-ES"/>
          </a:p>
        </p:txBody>
      </p:sp>
    </p:spTree>
    <p:extLst>
      <p:ext uri="{BB962C8B-B14F-4D97-AF65-F5344CB8AC3E}">
        <p14:creationId xmlns:p14="http://schemas.microsoft.com/office/powerpoint/2010/main" val="2465553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7CE7A63D-1799-490A-8CA7-E52FA17DD179}" type="slidenum">
              <a:rPr lang="es-ES" smtClean="0"/>
              <a:t>2</a:t>
            </a:fld>
            <a:endParaRPr lang="es-ES"/>
          </a:p>
        </p:txBody>
      </p:sp>
    </p:spTree>
    <p:extLst>
      <p:ext uri="{BB962C8B-B14F-4D97-AF65-F5344CB8AC3E}">
        <p14:creationId xmlns:p14="http://schemas.microsoft.com/office/powerpoint/2010/main" val="1829516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7CE7A63D-1799-490A-8CA7-E52FA17DD179}" type="slidenum">
              <a:rPr lang="es-ES" smtClean="0"/>
              <a:t>6</a:t>
            </a:fld>
            <a:endParaRPr lang="es-ES"/>
          </a:p>
        </p:txBody>
      </p:sp>
    </p:spTree>
    <p:extLst>
      <p:ext uri="{BB962C8B-B14F-4D97-AF65-F5344CB8AC3E}">
        <p14:creationId xmlns:p14="http://schemas.microsoft.com/office/powerpoint/2010/main" val="2668919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385482F8-C602-43A1-9FA1-6843A71FA665}" type="datetime1">
              <a:rPr lang="es-ES" smtClean="0"/>
              <a:t>08/06/2026</a:t>
            </a:fld>
            <a:endParaRPr lang="es-ES"/>
          </a:p>
        </p:txBody>
      </p:sp>
      <p:sp>
        <p:nvSpPr>
          <p:cNvPr id="5" name="Marcador de pie de página 4"/>
          <p:cNvSpPr>
            <a:spLocks noGrp="1"/>
          </p:cNvSpPr>
          <p:nvPr>
            <p:ph type="ftr" sz="quarter" idx="11"/>
          </p:nvPr>
        </p:nvSpPr>
        <p:spPr/>
        <p:txBody>
          <a:bodyPr/>
          <a:lstStyle/>
          <a:p>
            <a:r>
              <a:rPr lang="es-ES" smtClean="0"/>
              <a:t>Cristina García Sainz. UAM</a:t>
            </a:r>
            <a:endParaRPr lang="es-ES"/>
          </a:p>
        </p:txBody>
      </p:sp>
      <p:sp>
        <p:nvSpPr>
          <p:cNvPr id="6" name="Marcador de número de diapositiva 5"/>
          <p:cNvSpPr>
            <a:spLocks noGrp="1"/>
          </p:cNvSpPr>
          <p:nvPr>
            <p:ph type="sldNum" sz="quarter" idx="12"/>
          </p:nvPr>
        </p:nvSpPr>
        <p:spPr/>
        <p:txBody>
          <a:bodyPr/>
          <a:lstStyle/>
          <a:p>
            <a:fld id="{663EC76D-0B4E-4809-8EAB-E06C394ABF07}" type="slidenum">
              <a:rPr lang="es-ES" smtClean="0"/>
              <a:t>‹Nº›</a:t>
            </a:fld>
            <a:endParaRPr lang="es-ES"/>
          </a:p>
        </p:txBody>
      </p:sp>
    </p:spTree>
    <p:extLst>
      <p:ext uri="{BB962C8B-B14F-4D97-AF65-F5344CB8AC3E}">
        <p14:creationId xmlns:p14="http://schemas.microsoft.com/office/powerpoint/2010/main" val="1839094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3F2B1B08-0C05-4C58-A719-8237B3329F0D}" type="datetime1">
              <a:rPr lang="es-ES" smtClean="0"/>
              <a:t>08/06/2026</a:t>
            </a:fld>
            <a:endParaRPr lang="es-ES"/>
          </a:p>
        </p:txBody>
      </p:sp>
      <p:sp>
        <p:nvSpPr>
          <p:cNvPr id="5" name="Marcador de pie de página 4"/>
          <p:cNvSpPr>
            <a:spLocks noGrp="1"/>
          </p:cNvSpPr>
          <p:nvPr>
            <p:ph type="ftr" sz="quarter" idx="11"/>
          </p:nvPr>
        </p:nvSpPr>
        <p:spPr/>
        <p:txBody>
          <a:bodyPr/>
          <a:lstStyle/>
          <a:p>
            <a:r>
              <a:rPr lang="es-ES" smtClean="0"/>
              <a:t>Cristina García Sainz. UAM</a:t>
            </a:r>
            <a:endParaRPr lang="es-ES"/>
          </a:p>
        </p:txBody>
      </p:sp>
      <p:sp>
        <p:nvSpPr>
          <p:cNvPr id="6" name="Marcador de número de diapositiva 5"/>
          <p:cNvSpPr>
            <a:spLocks noGrp="1"/>
          </p:cNvSpPr>
          <p:nvPr>
            <p:ph type="sldNum" sz="quarter" idx="12"/>
          </p:nvPr>
        </p:nvSpPr>
        <p:spPr/>
        <p:txBody>
          <a:bodyPr/>
          <a:lstStyle/>
          <a:p>
            <a:fld id="{663EC76D-0B4E-4809-8EAB-E06C394ABF07}" type="slidenum">
              <a:rPr lang="es-ES" smtClean="0"/>
              <a:t>‹Nº›</a:t>
            </a:fld>
            <a:endParaRPr lang="es-ES"/>
          </a:p>
        </p:txBody>
      </p:sp>
    </p:spTree>
    <p:extLst>
      <p:ext uri="{BB962C8B-B14F-4D97-AF65-F5344CB8AC3E}">
        <p14:creationId xmlns:p14="http://schemas.microsoft.com/office/powerpoint/2010/main" val="1897502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18545993-6125-4E68-9043-0A40D367A57A}" type="datetime1">
              <a:rPr lang="es-ES" smtClean="0"/>
              <a:t>08/06/2026</a:t>
            </a:fld>
            <a:endParaRPr lang="es-ES"/>
          </a:p>
        </p:txBody>
      </p:sp>
      <p:sp>
        <p:nvSpPr>
          <p:cNvPr id="5" name="Marcador de pie de página 4"/>
          <p:cNvSpPr>
            <a:spLocks noGrp="1"/>
          </p:cNvSpPr>
          <p:nvPr>
            <p:ph type="ftr" sz="quarter" idx="11"/>
          </p:nvPr>
        </p:nvSpPr>
        <p:spPr/>
        <p:txBody>
          <a:bodyPr/>
          <a:lstStyle/>
          <a:p>
            <a:r>
              <a:rPr lang="es-ES" smtClean="0"/>
              <a:t>Cristina García Sainz. UAM</a:t>
            </a:r>
            <a:endParaRPr lang="es-ES"/>
          </a:p>
        </p:txBody>
      </p:sp>
      <p:sp>
        <p:nvSpPr>
          <p:cNvPr id="6" name="Marcador de número de diapositiva 5"/>
          <p:cNvSpPr>
            <a:spLocks noGrp="1"/>
          </p:cNvSpPr>
          <p:nvPr>
            <p:ph type="sldNum" sz="quarter" idx="12"/>
          </p:nvPr>
        </p:nvSpPr>
        <p:spPr/>
        <p:txBody>
          <a:bodyPr/>
          <a:lstStyle/>
          <a:p>
            <a:fld id="{663EC76D-0B4E-4809-8EAB-E06C394ABF07}" type="slidenum">
              <a:rPr lang="es-ES" smtClean="0"/>
              <a:t>‹Nº›</a:t>
            </a:fld>
            <a:endParaRPr lang="es-ES"/>
          </a:p>
        </p:txBody>
      </p:sp>
    </p:spTree>
    <p:extLst>
      <p:ext uri="{BB962C8B-B14F-4D97-AF65-F5344CB8AC3E}">
        <p14:creationId xmlns:p14="http://schemas.microsoft.com/office/powerpoint/2010/main" val="234997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B74186D3-7692-4779-B893-710CDF2C5131}" type="datetime1">
              <a:rPr lang="es-ES" smtClean="0"/>
              <a:t>08/06/2026</a:t>
            </a:fld>
            <a:endParaRPr lang="es-ES"/>
          </a:p>
        </p:txBody>
      </p:sp>
      <p:sp>
        <p:nvSpPr>
          <p:cNvPr id="5" name="Marcador de pie de página 4"/>
          <p:cNvSpPr>
            <a:spLocks noGrp="1"/>
          </p:cNvSpPr>
          <p:nvPr>
            <p:ph type="ftr" sz="quarter" idx="11"/>
          </p:nvPr>
        </p:nvSpPr>
        <p:spPr/>
        <p:txBody>
          <a:bodyPr/>
          <a:lstStyle/>
          <a:p>
            <a:r>
              <a:rPr lang="es-ES" smtClean="0"/>
              <a:t>Cristina García Sainz. UAM</a:t>
            </a:r>
            <a:endParaRPr lang="es-ES"/>
          </a:p>
        </p:txBody>
      </p:sp>
      <p:sp>
        <p:nvSpPr>
          <p:cNvPr id="6" name="Marcador de número de diapositiva 5"/>
          <p:cNvSpPr>
            <a:spLocks noGrp="1"/>
          </p:cNvSpPr>
          <p:nvPr>
            <p:ph type="sldNum" sz="quarter" idx="12"/>
          </p:nvPr>
        </p:nvSpPr>
        <p:spPr/>
        <p:txBody>
          <a:bodyPr/>
          <a:lstStyle/>
          <a:p>
            <a:fld id="{663EC76D-0B4E-4809-8EAB-E06C394ABF07}" type="slidenum">
              <a:rPr lang="es-ES" smtClean="0"/>
              <a:t>‹Nº›</a:t>
            </a:fld>
            <a:endParaRPr lang="es-ES"/>
          </a:p>
        </p:txBody>
      </p:sp>
    </p:spTree>
    <p:extLst>
      <p:ext uri="{BB962C8B-B14F-4D97-AF65-F5344CB8AC3E}">
        <p14:creationId xmlns:p14="http://schemas.microsoft.com/office/powerpoint/2010/main" val="955216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B7795555-838A-4395-A16D-7FDD0110C1CF}" type="datetime1">
              <a:rPr lang="es-ES" smtClean="0"/>
              <a:t>08/06/2026</a:t>
            </a:fld>
            <a:endParaRPr lang="es-ES"/>
          </a:p>
        </p:txBody>
      </p:sp>
      <p:sp>
        <p:nvSpPr>
          <p:cNvPr id="5" name="Marcador de pie de página 4"/>
          <p:cNvSpPr>
            <a:spLocks noGrp="1"/>
          </p:cNvSpPr>
          <p:nvPr>
            <p:ph type="ftr" sz="quarter" idx="11"/>
          </p:nvPr>
        </p:nvSpPr>
        <p:spPr/>
        <p:txBody>
          <a:bodyPr/>
          <a:lstStyle/>
          <a:p>
            <a:r>
              <a:rPr lang="es-ES" smtClean="0"/>
              <a:t>Cristina García Sainz. UAM</a:t>
            </a:r>
            <a:endParaRPr lang="es-ES"/>
          </a:p>
        </p:txBody>
      </p:sp>
      <p:sp>
        <p:nvSpPr>
          <p:cNvPr id="6" name="Marcador de número de diapositiva 5"/>
          <p:cNvSpPr>
            <a:spLocks noGrp="1"/>
          </p:cNvSpPr>
          <p:nvPr>
            <p:ph type="sldNum" sz="quarter" idx="12"/>
          </p:nvPr>
        </p:nvSpPr>
        <p:spPr/>
        <p:txBody>
          <a:bodyPr/>
          <a:lstStyle/>
          <a:p>
            <a:fld id="{663EC76D-0B4E-4809-8EAB-E06C394ABF07}" type="slidenum">
              <a:rPr lang="es-ES" smtClean="0"/>
              <a:t>‹Nº›</a:t>
            </a:fld>
            <a:endParaRPr lang="es-ES"/>
          </a:p>
        </p:txBody>
      </p:sp>
    </p:spTree>
    <p:extLst>
      <p:ext uri="{BB962C8B-B14F-4D97-AF65-F5344CB8AC3E}">
        <p14:creationId xmlns:p14="http://schemas.microsoft.com/office/powerpoint/2010/main" val="2894021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D3904F4E-090A-43C7-ACAA-595CC1F1699A}" type="datetime1">
              <a:rPr lang="es-ES" smtClean="0"/>
              <a:t>08/06/2026</a:t>
            </a:fld>
            <a:endParaRPr lang="es-ES"/>
          </a:p>
        </p:txBody>
      </p:sp>
      <p:sp>
        <p:nvSpPr>
          <p:cNvPr id="6" name="Marcador de pie de página 5"/>
          <p:cNvSpPr>
            <a:spLocks noGrp="1"/>
          </p:cNvSpPr>
          <p:nvPr>
            <p:ph type="ftr" sz="quarter" idx="11"/>
          </p:nvPr>
        </p:nvSpPr>
        <p:spPr/>
        <p:txBody>
          <a:bodyPr/>
          <a:lstStyle/>
          <a:p>
            <a:r>
              <a:rPr lang="es-ES" smtClean="0"/>
              <a:t>Cristina García Sainz. UAM</a:t>
            </a:r>
            <a:endParaRPr lang="es-ES"/>
          </a:p>
        </p:txBody>
      </p:sp>
      <p:sp>
        <p:nvSpPr>
          <p:cNvPr id="7" name="Marcador de número de diapositiva 6"/>
          <p:cNvSpPr>
            <a:spLocks noGrp="1"/>
          </p:cNvSpPr>
          <p:nvPr>
            <p:ph type="sldNum" sz="quarter" idx="12"/>
          </p:nvPr>
        </p:nvSpPr>
        <p:spPr/>
        <p:txBody>
          <a:bodyPr/>
          <a:lstStyle/>
          <a:p>
            <a:fld id="{663EC76D-0B4E-4809-8EAB-E06C394ABF07}" type="slidenum">
              <a:rPr lang="es-ES" smtClean="0"/>
              <a:t>‹Nº›</a:t>
            </a:fld>
            <a:endParaRPr lang="es-ES"/>
          </a:p>
        </p:txBody>
      </p:sp>
    </p:spTree>
    <p:extLst>
      <p:ext uri="{BB962C8B-B14F-4D97-AF65-F5344CB8AC3E}">
        <p14:creationId xmlns:p14="http://schemas.microsoft.com/office/powerpoint/2010/main" val="3155663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A221B2D1-53B4-43ED-8A94-7E4A7FA93510}" type="datetime1">
              <a:rPr lang="es-ES" smtClean="0"/>
              <a:t>08/06/2026</a:t>
            </a:fld>
            <a:endParaRPr lang="es-ES"/>
          </a:p>
        </p:txBody>
      </p:sp>
      <p:sp>
        <p:nvSpPr>
          <p:cNvPr id="8" name="Marcador de pie de página 7"/>
          <p:cNvSpPr>
            <a:spLocks noGrp="1"/>
          </p:cNvSpPr>
          <p:nvPr>
            <p:ph type="ftr" sz="quarter" idx="11"/>
          </p:nvPr>
        </p:nvSpPr>
        <p:spPr/>
        <p:txBody>
          <a:bodyPr/>
          <a:lstStyle/>
          <a:p>
            <a:r>
              <a:rPr lang="es-ES" smtClean="0"/>
              <a:t>Cristina García Sainz. UAM</a:t>
            </a:r>
            <a:endParaRPr lang="es-ES"/>
          </a:p>
        </p:txBody>
      </p:sp>
      <p:sp>
        <p:nvSpPr>
          <p:cNvPr id="9" name="Marcador de número de diapositiva 8"/>
          <p:cNvSpPr>
            <a:spLocks noGrp="1"/>
          </p:cNvSpPr>
          <p:nvPr>
            <p:ph type="sldNum" sz="quarter" idx="12"/>
          </p:nvPr>
        </p:nvSpPr>
        <p:spPr/>
        <p:txBody>
          <a:bodyPr/>
          <a:lstStyle/>
          <a:p>
            <a:fld id="{663EC76D-0B4E-4809-8EAB-E06C394ABF07}" type="slidenum">
              <a:rPr lang="es-ES" smtClean="0"/>
              <a:t>‹Nº›</a:t>
            </a:fld>
            <a:endParaRPr lang="es-ES"/>
          </a:p>
        </p:txBody>
      </p:sp>
    </p:spTree>
    <p:extLst>
      <p:ext uri="{BB962C8B-B14F-4D97-AF65-F5344CB8AC3E}">
        <p14:creationId xmlns:p14="http://schemas.microsoft.com/office/powerpoint/2010/main" val="654082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F0D34AAF-5047-4B7E-BDD9-3BB73BAAAD34}" type="datetime1">
              <a:rPr lang="es-ES" smtClean="0"/>
              <a:t>08/06/2026</a:t>
            </a:fld>
            <a:endParaRPr lang="es-ES"/>
          </a:p>
        </p:txBody>
      </p:sp>
      <p:sp>
        <p:nvSpPr>
          <p:cNvPr id="4" name="Marcador de pie de página 3"/>
          <p:cNvSpPr>
            <a:spLocks noGrp="1"/>
          </p:cNvSpPr>
          <p:nvPr>
            <p:ph type="ftr" sz="quarter" idx="11"/>
          </p:nvPr>
        </p:nvSpPr>
        <p:spPr/>
        <p:txBody>
          <a:bodyPr/>
          <a:lstStyle/>
          <a:p>
            <a:r>
              <a:rPr lang="es-ES" smtClean="0"/>
              <a:t>Cristina García Sainz. UAM</a:t>
            </a:r>
            <a:endParaRPr lang="es-ES"/>
          </a:p>
        </p:txBody>
      </p:sp>
      <p:sp>
        <p:nvSpPr>
          <p:cNvPr id="5" name="Marcador de número de diapositiva 4"/>
          <p:cNvSpPr>
            <a:spLocks noGrp="1"/>
          </p:cNvSpPr>
          <p:nvPr>
            <p:ph type="sldNum" sz="quarter" idx="12"/>
          </p:nvPr>
        </p:nvSpPr>
        <p:spPr/>
        <p:txBody>
          <a:bodyPr/>
          <a:lstStyle/>
          <a:p>
            <a:fld id="{663EC76D-0B4E-4809-8EAB-E06C394ABF07}" type="slidenum">
              <a:rPr lang="es-ES" smtClean="0"/>
              <a:t>‹Nº›</a:t>
            </a:fld>
            <a:endParaRPr lang="es-ES"/>
          </a:p>
        </p:txBody>
      </p:sp>
    </p:spTree>
    <p:extLst>
      <p:ext uri="{BB962C8B-B14F-4D97-AF65-F5344CB8AC3E}">
        <p14:creationId xmlns:p14="http://schemas.microsoft.com/office/powerpoint/2010/main" val="167852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11A0B0B0-4953-479F-B27E-6790E37C8B7E}" type="datetime1">
              <a:rPr lang="es-ES" smtClean="0"/>
              <a:t>08/06/2026</a:t>
            </a:fld>
            <a:endParaRPr lang="es-ES"/>
          </a:p>
        </p:txBody>
      </p:sp>
      <p:sp>
        <p:nvSpPr>
          <p:cNvPr id="3" name="Marcador de pie de página 2"/>
          <p:cNvSpPr>
            <a:spLocks noGrp="1"/>
          </p:cNvSpPr>
          <p:nvPr>
            <p:ph type="ftr" sz="quarter" idx="11"/>
          </p:nvPr>
        </p:nvSpPr>
        <p:spPr/>
        <p:txBody>
          <a:bodyPr/>
          <a:lstStyle/>
          <a:p>
            <a:r>
              <a:rPr lang="es-ES" smtClean="0"/>
              <a:t>Cristina García Sainz. UAM</a:t>
            </a:r>
            <a:endParaRPr lang="es-ES"/>
          </a:p>
        </p:txBody>
      </p:sp>
      <p:sp>
        <p:nvSpPr>
          <p:cNvPr id="4" name="Marcador de número de diapositiva 3"/>
          <p:cNvSpPr>
            <a:spLocks noGrp="1"/>
          </p:cNvSpPr>
          <p:nvPr>
            <p:ph type="sldNum" sz="quarter" idx="12"/>
          </p:nvPr>
        </p:nvSpPr>
        <p:spPr/>
        <p:txBody>
          <a:bodyPr/>
          <a:lstStyle/>
          <a:p>
            <a:fld id="{663EC76D-0B4E-4809-8EAB-E06C394ABF07}" type="slidenum">
              <a:rPr lang="es-ES" smtClean="0"/>
              <a:t>‹Nº›</a:t>
            </a:fld>
            <a:endParaRPr lang="es-ES"/>
          </a:p>
        </p:txBody>
      </p:sp>
    </p:spTree>
    <p:extLst>
      <p:ext uri="{BB962C8B-B14F-4D97-AF65-F5344CB8AC3E}">
        <p14:creationId xmlns:p14="http://schemas.microsoft.com/office/powerpoint/2010/main" val="581735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EFDC7ECE-75ED-4592-BE26-707006903BAD}" type="datetime1">
              <a:rPr lang="es-ES" smtClean="0"/>
              <a:t>08/06/2026</a:t>
            </a:fld>
            <a:endParaRPr lang="es-ES"/>
          </a:p>
        </p:txBody>
      </p:sp>
      <p:sp>
        <p:nvSpPr>
          <p:cNvPr id="6" name="Marcador de pie de página 5"/>
          <p:cNvSpPr>
            <a:spLocks noGrp="1"/>
          </p:cNvSpPr>
          <p:nvPr>
            <p:ph type="ftr" sz="quarter" idx="11"/>
          </p:nvPr>
        </p:nvSpPr>
        <p:spPr/>
        <p:txBody>
          <a:bodyPr/>
          <a:lstStyle/>
          <a:p>
            <a:r>
              <a:rPr lang="es-ES" smtClean="0"/>
              <a:t>Cristina García Sainz. UAM</a:t>
            </a:r>
            <a:endParaRPr lang="es-ES"/>
          </a:p>
        </p:txBody>
      </p:sp>
      <p:sp>
        <p:nvSpPr>
          <p:cNvPr id="7" name="Marcador de número de diapositiva 6"/>
          <p:cNvSpPr>
            <a:spLocks noGrp="1"/>
          </p:cNvSpPr>
          <p:nvPr>
            <p:ph type="sldNum" sz="quarter" idx="12"/>
          </p:nvPr>
        </p:nvSpPr>
        <p:spPr/>
        <p:txBody>
          <a:bodyPr/>
          <a:lstStyle/>
          <a:p>
            <a:fld id="{663EC76D-0B4E-4809-8EAB-E06C394ABF07}" type="slidenum">
              <a:rPr lang="es-ES" smtClean="0"/>
              <a:t>‹Nº›</a:t>
            </a:fld>
            <a:endParaRPr lang="es-ES"/>
          </a:p>
        </p:txBody>
      </p:sp>
    </p:spTree>
    <p:extLst>
      <p:ext uri="{BB962C8B-B14F-4D97-AF65-F5344CB8AC3E}">
        <p14:creationId xmlns:p14="http://schemas.microsoft.com/office/powerpoint/2010/main" val="2657678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826F7B45-36F8-4B1D-BCEF-E6BB54E622A4}" type="datetime1">
              <a:rPr lang="es-ES" smtClean="0"/>
              <a:t>08/06/2026</a:t>
            </a:fld>
            <a:endParaRPr lang="es-ES"/>
          </a:p>
        </p:txBody>
      </p:sp>
      <p:sp>
        <p:nvSpPr>
          <p:cNvPr id="6" name="Marcador de pie de página 5"/>
          <p:cNvSpPr>
            <a:spLocks noGrp="1"/>
          </p:cNvSpPr>
          <p:nvPr>
            <p:ph type="ftr" sz="quarter" idx="11"/>
          </p:nvPr>
        </p:nvSpPr>
        <p:spPr/>
        <p:txBody>
          <a:bodyPr/>
          <a:lstStyle/>
          <a:p>
            <a:r>
              <a:rPr lang="es-ES" smtClean="0"/>
              <a:t>Cristina García Sainz. UAM</a:t>
            </a:r>
            <a:endParaRPr lang="es-ES"/>
          </a:p>
        </p:txBody>
      </p:sp>
      <p:sp>
        <p:nvSpPr>
          <p:cNvPr id="7" name="Marcador de número de diapositiva 6"/>
          <p:cNvSpPr>
            <a:spLocks noGrp="1"/>
          </p:cNvSpPr>
          <p:nvPr>
            <p:ph type="sldNum" sz="quarter" idx="12"/>
          </p:nvPr>
        </p:nvSpPr>
        <p:spPr/>
        <p:txBody>
          <a:bodyPr/>
          <a:lstStyle/>
          <a:p>
            <a:fld id="{663EC76D-0B4E-4809-8EAB-E06C394ABF07}" type="slidenum">
              <a:rPr lang="es-ES" smtClean="0"/>
              <a:t>‹Nº›</a:t>
            </a:fld>
            <a:endParaRPr lang="es-ES"/>
          </a:p>
        </p:txBody>
      </p:sp>
    </p:spTree>
    <p:extLst>
      <p:ext uri="{BB962C8B-B14F-4D97-AF65-F5344CB8AC3E}">
        <p14:creationId xmlns:p14="http://schemas.microsoft.com/office/powerpoint/2010/main" val="2423205518"/>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83D4E5-A915-4898-965E-9389678349B7}" type="datetime1">
              <a:rPr lang="es-ES" smtClean="0"/>
              <a:t>08/06/2026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ES" smtClean="0"/>
              <a:t>Cristina García Sainz. UAM</a:t>
            </a:r>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3EC76D-0B4E-4809-8EAB-E06C394ABF07}" type="slidenum">
              <a:rPr lang="es-ES" smtClean="0"/>
              <a:t>‹Nº›</a:t>
            </a:fld>
            <a:endParaRPr lang="es-ES"/>
          </a:p>
        </p:txBody>
      </p:sp>
    </p:spTree>
    <p:extLst>
      <p:ext uri="{BB962C8B-B14F-4D97-AF65-F5344CB8AC3E}">
        <p14:creationId xmlns:p14="http://schemas.microsoft.com/office/powerpoint/2010/main" val="742632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image" Target="../media/image4.jp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ADA4A">
            <a:alpha val="24706"/>
          </a:srgb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4772694" y="1054702"/>
            <a:ext cx="7145382" cy="1489167"/>
          </a:xfrm>
        </p:spPr>
        <p:txBody>
          <a:bodyPr>
            <a:normAutofit/>
          </a:bodyPr>
          <a:lstStyle/>
          <a:p>
            <a:r>
              <a:rPr lang="es-ES" sz="4000" dirty="0" smtClean="0"/>
              <a:t>The times of care.</a:t>
            </a:r>
            <a:br>
              <a:rPr lang="es-ES" sz="4000" dirty="0" smtClean="0"/>
            </a:br>
            <a:r>
              <a:rPr lang="es-ES" sz="4000" dirty="0" smtClean="0"/>
              <a:t>A qualitative perspective</a:t>
            </a:r>
            <a:endParaRPr lang="es-ES" sz="4000" dirty="0"/>
          </a:p>
        </p:txBody>
      </p:sp>
      <p:sp>
        <p:nvSpPr>
          <p:cNvPr id="3" name="Subtítulo 2"/>
          <p:cNvSpPr>
            <a:spLocks noGrp="1"/>
          </p:cNvSpPr>
          <p:nvPr>
            <p:ph type="subTitle" idx="1"/>
          </p:nvPr>
        </p:nvSpPr>
        <p:spPr>
          <a:xfrm>
            <a:off x="5708469" y="3370217"/>
            <a:ext cx="5827517" cy="1652452"/>
          </a:xfrm>
        </p:spPr>
        <p:txBody>
          <a:bodyPr>
            <a:normAutofit lnSpcReduction="10000"/>
          </a:bodyPr>
          <a:lstStyle/>
          <a:p>
            <a:endParaRPr lang="es-ES" dirty="0" smtClean="0"/>
          </a:p>
          <a:p>
            <a:r>
              <a:rPr lang="es-ES" dirty="0" smtClean="0"/>
              <a:t>Cristina García Sainz</a:t>
            </a:r>
          </a:p>
          <a:p>
            <a:r>
              <a:rPr lang="es-ES" dirty="0" err="1" smtClean="0"/>
              <a:t>Professor of Sociology, UAM</a:t>
            </a:r>
            <a:r>
              <a:rPr lang="es-ES" dirty="0" smtClean="0"/>
              <a:t/>
            </a:r>
          </a:p>
          <a:p>
            <a:r>
              <a:rPr lang="es-ES" dirty="0" smtClean="0"/>
              <a:t>Sociology of Time Committee, FES</a:t>
            </a:r>
            <a:endParaRPr lang="es-ES" dirty="0"/>
          </a:p>
        </p:txBody>
      </p:sp>
      <p:sp>
        <p:nvSpPr>
          <p:cNvPr id="4" name="CuadroTexto 3"/>
          <p:cNvSpPr txBox="1"/>
          <p:nvPr/>
        </p:nvSpPr>
        <p:spPr>
          <a:xfrm>
            <a:off x="0" y="5849017"/>
            <a:ext cx="11918076" cy="1015663"/>
          </a:xfrm>
          <a:prstGeom prst="rect">
            <a:avLst/>
          </a:prstGeom>
          <a:noFill/>
        </p:spPr>
        <p:txBody>
          <a:bodyPr wrap="square" rtlCol="0">
            <a:spAutoFit/>
          </a:bodyPr>
          <a:lstStyle/>
          <a:p>
            <a:pPr algn="r"/>
            <a:r>
              <a:rPr lang="es-ES" sz="2000" i="1" dirty="0" smtClean="0"/>
              <a:t>1st International Symposium “Infrastructures for everyday life, social well-being and new metrics for public decision-making.”</a:t>
            </a:r>
            <a:r>
              <a:rPr lang="es-ES" sz="2000" dirty="0" smtClean="0"/>
              <a:t/>
            </a:r>
          </a:p>
          <a:p>
            <a:pPr algn="ctr"/>
            <a:r>
              <a:rPr lang="es-ES" sz="2000" dirty="0" smtClean="0"/>
              <a:t>University of Murcia, 12 June 2026</a:t>
            </a:r>
            <a:endParaRPr lang="es-ES" sz="2000" dirty="0"/>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663" y="117566"/>
            <a:ext cx="4962103" cy="5731451"/>
          </a:xfrm>
          <a:prstGeom prst="rect">
            <a:avLst/>
          </a:prstGeom>
        </p:spPr>
      </p:pic>
    </p:spTree>
    <p:extLst>
      <p:ext uri="{BB962C8B-B14F-4D97-AF65-F5344CB8AC3E}">
        <p14:creationId xmlns:p14="http://schemas.microsoft.com/office/powerpoint/2010/main" val="27285155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alpha val="60000"/>
          </a:schemeClr>
        </a:solidFill>
        <a:effectLst/>
      </p:bgPr>
    </p:bg>
    <p:spTree>
      <p:nvGrpSpPr>
        <p:cNvPr id="1" name=""/>
        <p:cNvGrpSpPr/>
        <p:nvPr/>
      </p:nvGrpSpPr>
      <p:grpSpPr>
        <a:xfrm>
          <a:off x="0" y="0"/>
          <a:ext cx="0" cy="0"/>
          <a:chOff x="0" y="0"/>
          <a:chExt cx="0" cy="0"/>
        </a:xfrm>
      </p:grpSpPr>
      <p:sp>
        <p:nvSpPr>
          <p:cNvPr id="2" name="Marcador de pie de página 1"/>
          <p:cNvSpPr>
            <a:spLocks noGrp="1"/>
          </p:cNvSpPr>
          <p:nvPr>
            <p:ph type="ftr" sz="quarter" idx="11"/>
          </p:nvPr>
        </p:nvSpPr>
        <p:spPr/>
        <p:txBody>
          <a:bodyPr/>
          <a:lstStyle/>
          <a:p>
            <a:r>
              <a:rPr lang="es-ES" smtClean="0"/>
              <a:t>Cristina García Sainz. UAM</a:t>
            </a:r>
            <a:endParaRPr lang="es-ES"/>
          </a:p>
        </p:txBody>
      </p:sp>
      <p:sp>
        <p:nvSpPr>
          <p:cNvPr id="3" name="Marcador de número de diapositiva 2"/>
          <p:cNvSpPr>
            <a:spLocks noGrp="1"/>
          </p:cNvSpPr>
          <p:nvPr>
            <p:ph type="sldNum" sz="quarter" idx="12"/>
          </p:nvPr>
        </p:nvSpPr>
        <p:spPr/>
        <p:txBody>
          <a:bodyPr/>
          <a:lstStyle/>
          <a:p>
            <a:fld id="{663EC76D-0B4E-4809-8EAB-E06C394ABF07}" type="slidenum">
              <a:rPr lang="es-ES" smtClean="0"/>
              <a:t>10</a:t>
            </a:fld>
            <a:endParaRPr lang="es-ES"/>
          </a:p>
        </p:txBody>
      </p:sp>
      <p:pic>
        <p:nvPicPr>
          <p:cNvPr id="4" name="Imagen 3"/>
          <p:cNvPicPr>
            <a:picLocks noChangeAspect="1"/>
          </p:cNvPicPr>
          <p:nvPr/>
        </p:nvPicPr>
        <p:blipFill>
          <a:blip r:embed="rId2"/>
          <a:stretch>
            <a:fillRect/>
          </a:stretch>
        </p:blipFill>
        <p:spPr>
          <a:xfrm>
            <a:off x="922019" y="1270296"/>
            <a:ext cx="10502537" cy="4555736"/>
          </a:xfrm>
          <a:prstGeom prst="rect">
            <a:avLst/>
          </a:prstGeom>
        </p:spPr>
      </p:pic>
      <p:sp>
        <p:nvSpPr>
          <p:cNvPr id="6" name="CuadroTexto 5"/>
          <p:cNvSpPr txBox="1"/>
          <p:nvPr/>
        </p:nvSpPr>
        <p:spPr>
          <a:xfrm>
            <a:off x="922019" y="6255759"/>
            <a:ext cx="10347961" cy="369332"/>
          </a:xfrm>
          <a:prstGeom prst="rect">
            <a:avLst/>
          </a:prstGeom>
          <a:solidFill>
            <a:schemeClr val="accent4">
              <a:lumMod val="60000"/>
              <a:lumOff val="40000"/>
            </a:schemeClr>
          </a:solidFill>
        </p:spPr>
        <p:txBody>
          <a:bodyPr wrap="square" rtlCol="0">
            <a:spAutoFit/>
          </a:bodyPr>
          <a:lstStyle/>
          <a:p>
            <a:r>
              <a:rPr lang="es-ES" dirty="0" smtClean="0"/>
              <a:t>In: Ministry of Labour and Social Economy, The situation of women in the labour market 2025</a:t>
            </a:r>
            <a:r>
              <a:rPr lang="es-ES" dirty="0"/>
              <a:t/>
            </a:r>
            <a:r>
              <a:rPr lang="es-ES" i="1" dirty="0" smtClean="0"/>
              <a:t/>
            </a:r>
            <a:endParaRPr lang="es-ES" i="1" dirty="0"/>
          </a:p>
        </p:txBody>
      </p:sp>
      <p:sp>
        <p:nvSpPr>
          <p:cNvPr id="7" name="Rectángulo 6"/>
          <p:cNvSpPr/>
          <p:nvPr/>
        </p:nvSpPr>
        <p:spPr>
          <a:xfrm>
            <a:off x="187234" y="152736"/>
            <a:ext cx="7297784" cy="338554"/>
          </a:xfrm>
          <a:prstGeom prst="rect">
            <a:avLst/>
          </a:prstGeom>
        </p:spPr>
        <p:txBody>
          <a:bodyPr wrap="square">
            <a:spAutoFit/>
          </a:bodyPr>
          <a:lstStyle/>
          <a:p>
            <a:pPr marL="182563" lvl="2"/>
            <a:r>
              <a:rPr lang="es-ES" sz="1600" i="1" dirty="0"/>
              <a:t>Work duration: a quantitative view (chronos)</a:t>
            </a:r>
            <a:r>
              <a:rPr lang="es-ES" sz="1600" i="1" dirty="0" smtClean="0"/>
              <a:t/>
            </a:r>
            <a:endParaRPr lang="es-ES" sz="1600" i="1" dirty="0"/>
          </a:p>
        </p:txBody>
      </p:sp>
      <p:sp>
        <p:nvSpPr>
          <p:cNvPr id="8" name="CuadroTexto 7"/>
          <p:cNvSpPr txBox="1"/>
          <p:nvPr/>
        </p:nvSpPr>
        <p:spPr>
          <a:xfrm>
            <a:off x="187234" y="628172"/>
            <a:ext cx="11778343" cy="461665"/>
          </a:xfrm>
          <a:prstGeom prst="rect">
            <a:avLst/>
          </a:prstGeom>
          <a:solidFill>
            <a:schemeClr val="accent4">
              <a:lumMod val="60000"/>
              <a:lumOff val="40000"/>
            </a:schemeClr>
          </a:solidFill>
        </p:spPr>
        <p:txBody>
          <a:bodyPr wrap="square" rtlCol="0">
            <a:spAutoFit/>
          </a:bodyPr>
          <a:lstStyle/>
          <a:p>
            <a:pPr algn="ctr"/>
            <a:r>
              <a:rPr lang="es-ES" sz="2400" b="1" dirty="0" smtClean="0"/>
              <a:t>Part-time work and involuntary part-time work. Women. EU countries. 2024</a:t>
            </a:r>
            <a:endParaRPr lang="es-ES" sz="2400" b="1" dirty="0"/>
          </a:p>
        </p:txBody>
      </p:sp>
      <p:sp>
        <p:nvSpPr>
          <p:cNvPr id="9" name="Rectangle 8"/>
          <p:cNvSpPr/>
          <p:nvPr/>
        </p:nvSpPr>
        <p:spPr>
          <a:xfrm>
            <a:off x="3337560" y="1371600"/>
            <a:ext cx="5760720" cy="713232"/>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337560" y="1389888"/>
            <a:ext cx="5760720" cy="685800"/>
          </a:xfrm>
          <a:prstGeom prst="rect">
            <a:avLst/>
          </a:prstGeom>
          <a:noFill/>
        </p:spPr>
        <p:txBody>
          <a:bodyPr wrap="none" lIns="0" rIns="0" tIns="0" bIns="0">
            <a:spAutoFit/>
          </a:bodyPr>
          <a:lstStyle/>
          <a:p>
            <a:pPr algn="ctr"/>
            <a:r>
              <a:rPr sz="1500" b="1">
                <a:solidFill>
                  <a:srgbClr val="000000"/>
                </a:solidFill>
                <a:latin typeface="Arial"/>
              </a:rPr>
              <a:t>Part-time rate and involuntary part-time %</a:t>
            </a:r>
          </a:p>
          <a:p>
            <a:pPr algn="ctr"/>
            <a:r>
              <a:rPr sz="1500" b="1">
                <a:solidFill>
                  <a:srgbClr val="000000"/>
                </a:solidFill>
                <a:latin typeface="Arial"/>
              </a:rPr>
              <a:t>(Women aged 15–64)</a:t>
            </a:r>
          </a:p>
          <a:p>
            <a:pPr algn="ctr"/>
            <a:r>
              <a:rPr sz="1500" b="1">
                <a:solidFill>
                  <a:srgbClr val="000000"/>
                </a:solidFill>
                <a:latin typeface="Arial"/>
              </a:rPr>
              <a:t>2024</a:t>
            </a:r>
          </a:p>
        </p:txBody>
      </p:sp>
      <p:sp>
        <p:nvSpPr>
          <p:cNvPr id="11" name="Rectangle 10"/>
          <p:cNvSpPr/>
          <p:nvPr/>
        </p:nvSpPr>
        <p:spPr>
          <a:xfrm>
            <a:off x="4069080" y="5102352"/>
            <a:ext cx="4480560" cy="5029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434840" y="5148072"/>
            <a:ext cx="4023360" cy="411480"/>
          </a:xfrm>
          <a:prstGeom prst="rect">
            <a:avLst/>
          </a:prstGeom>
          <a:noFill/>
        </p:spPr>
        <p:txBody>
          <a:bodyPr wrap="none" lIns="0" rIns="0" tIns="0" bIns="0">
            <a:spAutoFit/>
          </a:bodyPr>
          <a:lstStyle/>
          <a:p>
            <a:pPr algn="l"/>
            <a:r>
              <a:rPr sz="1200" b="0">
                <a:solidFill>
                  <a:srgbClr val="000000"/>
                </a:solidFill>
                <a:latin typeface="Arial"/>
              </a:rPr>
              <a:t>Part-time rate, % of total employment</a:t>
            </a:r>
          </a:p>
          <a:p>
            <a:pPr algn="l"/>
            <a:r>
              <a:rPr sz="1200" b="0">
                <a:solidFill>
                  <a:srgbClr val="000000"/>
                </a:solidFill>
                <a:latin typeface="Arial"/>
              </a:rPr>
              <a:t>% involuntary part-time</a:t>
            </a:r>
          </a:p>
        </p:txBody>
      </p:sp>
      <p:sp>
        <p:nvSpPr>
          <p:cNvPr id="13" name="Rectangle 12"/>
          <p:cNvSpPr/>
          <p:nvPr/>
        </p:nvSpPr>
        <p:spPr>
          <a:xfrm>
            <a:off x="1417320" y="5285232"/>
            <a:ext cx="1645920" cy="2286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1417320" y="5303520"/>
            <a:ext cx="1645920" cy="210312"/>
          </a:xfrm>
          <a:prstGeom prst="rect">
            <a:avLst/>
          </a:prstGeom>
          <a:noFill/>
        </p:spPr>
        <p:txBody>
          <a:bodyPr wrap="none" lIns="0" rIns="0" tIns="0" bIns="0">
            <a:spAutoFit/>
          </a:bodyPr>
          <a:lstStyle/>
          <a:p>
            <a:pPr algn="l"/>
            <a:r>
              <a:rPr sz="900" b="1">
                <a:solidFill>
                  <a:srgbClr val="000000"/>
                </a:solidFill>
                <a:latin typeface="Arial"/>
              </a:rPr>
              <a:t>SOURCE: EUROSTAT</a:t>
            </a:r>
          </a:p>
        </p:txBody>
      </p:sp>
      <p:sp>
        <p:nvSpPr>
          <p:cNvPr id="15" name="Rectangle 14"/>
          <p:cNvSpPr/>
          <p:nvPr/>
        </p:nvSpPr>
        <p:spPr>
          <a:xfrm>
            <a:off x="3200400" y="1298448"/>
            <a:ext cx="6172200" cy="9601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3200400" y="1344168"/>
            <a:ext cx="6172200" cy="868680"/>
          </a:xfrm>
          <a:prstGeom prst="rect">
            <a:avLst/>
          </a:prstGeom>
          <a:noFill/>
        </p:spPr>
        <p:txBody>
          <a:bodyPr wrap="none" lIns="0" rIns="0" tIns="0" bIns="0">
            <a:spAutoFit/>
          </a:bodyPr>
          <a:lstStyle/>
          <a:p>
            <a:pPr algn="ctr"/>
            <a:r>
              <a:rPr sz="1500" b="1">
                <a:solidFill>
                  <a:srgbClr val="000000"/>
                </a:solidFill>
                <a:latin typeface="Arial"/>
              </a:rPr>
              <a:t>Part-time rate and involuntary part-time %</a:t>
            </a:r>
          </a:p>
          <a:p>
            <a:pPr algn="ctr"/>
            <a:r>
              <a:rPr sz="1500" b="1">
                <a:solidFill>
                  <a:srgbClr val="000000"/>
                </a:solidFill>
                <a:latin typeface="Arial"/>
              </a:rPr>
              <a:t>(Women aged 15–64)</a:t>
            </a:r>
          </a:p>
          <a:p>
            <a:pPr algn="ctr"/>
            <a:r>
              <a:rPr sz="1500" b="1">
                <a:solidFill>
                  <a:srgbClr val="000000"/>
                </a:solidFill>
                <a:latin typeface="Arial"/>
              </a:rPr>
              <a:t>2024</a:t>
            </a:r>
          </a:p>
        </p:txBody>
      </p:sp>
      <p:sp>
        <p:nvSpPr>
          <p:cNvPr id="17" name="Rectangle 16"/>
          <p:cNvSpPr/>
          <p:nvPr/>
        </p:nvSpPr>
        <p:spPr>
          <a:xfrm>
            <a:off x="3886200" y="5001768"/>
            <a:ext cx="5440680" cy="6858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206240" y="5166360"/>
            <a:ext cx="164592" cy="109728"/>
          </a:xfrm>
          <a:prstGeom prst="rect">
            <a:avLst/>
          </a:prstGeom>
          <a:solidFill>
            <a:srgbClr val="9ECE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434840" y="5129784"/>
            <a:ext cx="4206240" cy="228600"/>
          </a:xfrm>
          <a:prstGeom prst="rect">
            <a:avLst/>
          </a:prstGeom>
          <a:noFill/>
        </p:spPr>
        <p:txBody>
          <a:bodyPr wrap="none" lIns="0" rIns="0" tIns="0" bIns="0">
            <a:spAutoFit/>
          </a:bodyPr>
          <a:lstStyle/>
          <a:p>
            <a:pPr algn="l"/>
            <a:r>
              <a:rPr sz="1200" b="0">
                <a:solidFill>
                  <a:srgbClr val="000000"/>
                </a:solidFill>
                <a:latin typeface="Arial"/>
              </a:rPr>
              <a:t>Part-time rate, % of total employment</a:t>
            </a:r>
          </a:p>
        </p:txBody>
      </p:sp>
      <p:sp>
        <p:nvSpPr>
          <p:cNvPr id="20" name="Oval 19"/>
          <p:cNvSpPr/>
          <p:nvPr/>
        </p:nvSpPr>
        <p:spPr>
          <a:xfrm>
            <a:off x="4215384" y="5404104"/>
            <a:ext cx="118872" cy="118872"/>
          </a:xfrm>
          <a:prstGeom prst="ellipse">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4434840" y="5358384"/>
            <a:ext cx="4206240" cy="228600"/>
          </a:xfrm>
          <a:prstGeom prst="rect">
            <a:avLst/>
          </a:prstGeom>
          <a:noFill/>
        </p:spPr>
        <p:txBody>
          <a:bodyPr wrap="none" lIns="0" rIns="0" tIns="0" bIns="0">
            <a:spAutoFit/>
          </a:bodyPr>
          <a:lstStyle/>
          <a:p>
            <a:pPr algn="l"/>
            <a:r>
              <a:rPr sz="1200" b="0">
                <a:solidFill>
                  <a:srgbClr val="000000"/>
                </a:solidFill>
                <a:latin typeface="Arial"/>
              </a:rPr>
              <a:t>% involuntary part-time</a:t>
            </a:r>
          </a:p>
        </p:txBody>
      </p:sp>
      <p:sp>
        <p:nvSpPr>
          <p:cNvPr id="22" name="Rectangle 21"/>
          <p:cNvSpPr/>
          <p:nvPr/>
        </p:nvSpPr>
        <p:spPr>
          <a:xfrm>
            <a:off x="1371600" y="5257800"/>
            <a:ext cx="1828800" cy="3200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1417320" y="5303520"/>
            <a:ext cx="1737360" cy="228600"/>
          </a:xfrm>
          <a:prstGeom prst="rect">
            <a:avLst/>
          </a:prstGeom>
          <a:noFill/>
        </p:spPr>
        <p:txBody>
          <a:bodyPr wrap="none" lIns="0" rIns="0" tIns="0" bIns="0">
            <a:spAutoFit/>
          </a:bodyPr>
          <a:lstStyle/>
          <a:p>
            <a:pPr algn="l"/>
            <a:r>
              <a:rPr sz="900" b="1">
                <a:solidFill>
                  <a:srgbClr val="000000"/>
                </a:solidFill>
                <a:latin typeface="Arial"/>
              </a:rPr>
              <a:t>SOURCE: EUROSTAT</a:t>
            </a:r>
          </a:p>
        </p:txBody>
      </p:sp>
      <p:sp>
        <p:nvSpPr>
          <p:cNvPr id="24" name="Rectangle 23"/>
          <p:cNvSpPr/>
          <p:nvPr/>
        </p:nvSpPr>
        <p:spPr>
          <a:xfrm>
            <a:off x="9006840" y="4937760"/>
            <a:ext cx="502920" cy="4572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extLst>
      <p:ext uri="{BB962C8B-B14F-4D97-AF65-F5344CB8AC3E}">
        <p14:creationId xmlns:p14="http://schemas.microsoft.com/office/powerpoint/2010/main" val="2815484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Marcador de pie de página 1"/>
          <p:cNvSpPr>
            <a:spLocks noGrp="1"/>
          </p:cNvSpPr>
          <p:nvPr>
            <p:ph type="ftr" sz="quarter" idx="11"/>
          </p:nvPr>
        </p:nvSpPr>
        <p:spPr/>
        <p:txBody>
          <a:bodyPr/>
          <a:lstStyle/>
          <a:p>
            <a:r>
              <a:rPr lang="es-ES" smtClean="0"/>
              <a:t>Cristina García Sainz. UAM</a:t>
            </a:r>
            <a:endParaRPr lang="es-ES"/>
          </a:p>
        </p:txBody>
      </p:sp>
      <p:sp>
        <p:nvSpPr>
          <p:cNvPr id="3" name="Marcador de número de diapositiva 2"/>
          <p:cNvSpPr>
            <a:spLocks noGrp="1"/>
          </p:cNvSpPr>
          <p:nvPr>
            <p:ph type="sldNum" sz="quarter" idx="12"/>
          </p:nvPr>
        </p:nvSpPr>
        <p:spPr/>
        <p:txBody>
          <a:bodyPr/>
          <a:lstStyle/>
          <a:p>
            <a:fld id="{663EC76D-0B4E-4809-8EAB-E06C394ABF07}" type="slidenum">
              <a:rPr lang="es-ES" smtClean="0"/>
              <a:t>11</a:t>
            </a:fld>
            <a:endParaRPr lang="es-ES"/>
          </a:p>
        </p:txBody>
      </p:sp>
      <p:pic>
        <p:nvPicPr>
          <p:cNvPr id="4" name="Imagen 3"/>
          <p:cNvPicPr>
            <a:picLocks noChangeAspect="1"/>
          </p:cNvPicPr>
          <p:nvPr/>
        </p:nvPicPr>
        <p:blipFill>
          <a:blip r:embed="rId2"/>
          <a:stretch>
            <a:fillRect/>
          </a:stretch>
        </p:blipFill>
        <p:spPr>
          <a:xfrm>
            <a:off x="668166" y="953077"/>
            <a:ext cx="11218099" cy="5403273"/>
          </a:xfrm>
          <a:prstGeom prst="rect">
            <a:avLst/>
          </a:prstGeom>
        </p:spPr>
      </p:pic>
      <p:sp>
        <p:nvSpPr>
          <p:cNvPr id="5" name="Rectángulo 4"/>
          <p:cNvSpPr/>
          <p:nvPr/>
        </p:nvSpPr>
        <p:spPr>
          <a:xfrm>
            <a:off x="187234" y="152736"/>
            <a:ext cx="7297784" cy="400110"/>
          </a:xfrm>
          <a:prstGeom prst="rect">
            <a:avLst/>
          </a:prstGeom>
        </p:spPr>
        <p:txBody>
          <a:bodyPr wrap="square">
            <a:spAutoFit/>
          </a:bodyPr>
          <a:lstStyle/>
          <a:p>
            <a:pPr marL="182563" lvl="2"/>
            <a:r>
              <a:rPr lang="es-ES" sz="2000" i="1" dirty="0"/>
              <a:t>Work duration: a quantitative view (chronos)</a:t>
            </a:r>
            <a:r>
              <a:rPr lang="es-ES" sz="2000" i="1" dirty="0" smtClean="0"/>
              <a:t/>
            </a:r>
            <a:endParaRPr lang="es-ES" sz="2000" i="1" dirty="0"/>
          </a:p>
        </p:txBody>
      </p:sp>
      <p:sp>
        <p:nvSpPr>
          <p:cNvPr id="6" name="CuadroTexto 5"/>
          <p:cNvSpPr txBox="1"/>
          <p:nvPr/>
        </p:nvSpPr>
        <p:spPr>
          <a:xfrm>
            <a:off x="668166" y="6466113"/>
            <a:ext cx="10369948" cy="369332"/>
          </a:xfrm>
          <a:prstGeom prst="rect">
            <a:avLst/>
          </a:prstGeom>
          <a:solidFill>
            <a:schemeClr val="bg1">
              <a:lumMod val="85000"/>
            </a:schemeClr>
          </a:solidFill>
        </p:spPr>
        <p:txBody>
          <a:bodyPr wrap="square" rtlCol="0">
            <a:spAutoFit/>
          </a:bodyPr>
          <a:lstStyle/>
          <a:p>
            <a:r>
              <a:rPr lang="es-ES" dirty="0" smtClean="0"/>
              <a:t>Source: INE, Labour Force Survey, 2025</a:t>
            </a:r>
            <a:endParaRPr lang="es-ES" dirty="0"/>
          </a:p>
        </p:txBody>
      </p:sp>
      <p:sp>
        <p:nvSpPr>
          <p:cNvPr id="7" name="Rectangle 6"/>
          <p:cNvSpPr/>
          <p:nvPr/>
        </p:nvSpPr>
        <p:spPr>
          <a:xfrm>
            <a:off x="804672" y="996696"/>
            <a:ext cx="8138160" cy="5029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59536" y="1014984"/>
            <a:ext cx="7955279" cy="457200"/>
          </a:xfrm>
          <a:prstGeom prst="rect">
            <a:avLst/>
          </a:prstGeom>
          <a:noFill/>
        </p:spPr>
        <p:txBody>
          <a:bodyPr wrap="none" lIns="0" rIns="0" tIns="0" bIns="0">
            <a:spAutoFit/>
          </a:bodyPr>
          <a:lstStyle/>
          <a:p>
            <a:pPr algn="l"/>
            <a:r>
              <a:rPr sz="1500" b="1">
                <a:solidFill>
                  <a:srgbClr val="000000"/>
                </a:solidFill>
                <a:latin typeface="Arial"/>
              </a:rPr>
              <a:t>Part-time workers caring for dependent persons</a:t>
            </a:r>
          </a:p>
          <a:p>
            <a:pPr algn="l"/>
            <a:r>
              <a:rPr sz="1500" b="1">
                <a:solidFill>
                  <a:srgbClr val="000000"/>
                </a:solidFill>
                <a:latin typeface="Arial"/>
              </a:rPr>
              <a:t>Thousands of people</a:t>
            </a:r>
          </a:p>
        </p:txBody>
      </p:sp>
      <p:sp>
        <p:nvSpPr>
          <p:cNvPr id="9" name="Rectangle 8"/>
          <p:cNvSpPr/>
          <p:nvPr/>
        </p:nvSpPr>
        <p:spPr>
          <a:xfrm>
            <a:off x="5285232" y="5797296"/>
            <a:ext cx="1645920" cy="2743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413248" y="5824728"/>
            <a:ext cx="1463040" cy="228600"/>
          </a:xfrm>
          <a:prstGeom prst="rect">
            <a:avLst/>
          </a:prstGeom>
          <a:noFill/>
        </p:spPr>
        <p:txBody>
          <a:bodyPr wrap="none" lIns="0" rIns="0" tIns="0" bIns="0">
            <a:spAutoFit/>
          </a:bodyPr>
          <a:lstStyle/>
          <a:p>
            <a:pPr algn="l"/>
            <a:r>
              <a:rPr sz="1000" b="0">
                <a:solidFill>
                  <a:srgbClr val="000000"/>
                </a:solidFill>
                <a:latin typeface="Arial"/>
              </a:rPr>
              <a:t>Men      Women</a:t>
            </a:r>
          </a:p>
        </p:txBody>
      </p:sp>
      <p:sp>
        <p:nvSpPr>
          <p:cNvPr id="11" name="Rectangle 10"/>
          <p:cNvSpPr/>
          <p:nvPr/>
        </p:nvSpPr>
        <p:spPr>
          <a:xfrm>
            <a:off x="5074920" y="5705856"/>
            <a:ext cx="2560320" cy="5029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257800" y="5870448"/>
            <a:ext cx="164592" cy="164592"/>
          </a:xfrm>
          <a:prstGeom prst="rect">
            <a:avLst/>
          </a:prstGeom>
          <a:solidFill>
            <a:srgbClr val="4B84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486400" y="5843016"/>
            <a:ext cx="411480" cy="228600"/>
          </a:xfrm>
          <a:prstGeom prst="rect">
            <a:avLst/>
          </a:prstGeom>
          <a:noFill/>
        </p:spPr>
        <p:txBody>
          <a:bodyPr wrap="none" lIns="0" rIns="0" tIns="0" bIns="0">
            <a:spAutoFit/>
          </a:bodyPr>
          <a:lstStyle/>
          <a:p>
            <a:pPr algn="l"/>
            <a:r>
              <a:rPr sz="1000" b="0">
                <a:solidFill>
                  <a:srgbClr val="000000"/>
                </a:solidFill>
                <a:latin typeface="Arial"/>
              </a:rPr>
              <a:t>Men</a:t>
            </a:r>
          </a:p>
        </p:txBody>
      </p:sp>
      <p:sp>
        <p:nvSpPr>
          <p:cNvPr id="14" name="Rectangle 13"/>
          <p:cNvSpPr/>
          <p:nvPr/>
        </p:nvSpPr>
        <p:spPr>
          <a:xfrm>
            <a:off x="5989320" y="5870448"/>
            <a:ext cx="164592" cy="164592"/>
          </a:xfrm>
          <a:prstGeom prst="rect">
            <a:avLst/>
          </a:prstGeom>
          <a:solidFill>
            <a:srgbClr val="AD6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217920" y="5843016"/>
            <a:ext cx="594360" cy="228600"/>
          </a:xfrm>
          <a:prstGeom prst="rect">
            <a:avLst/>
          </a:prstGeom>
          <a:noFill/>
        </p:spPr>
        <p:txBody>
          <a:bodyPr wrap="none" lIns="0" rIns="0" tIns="0" bIns="0">
            <a:spAutoFit/>
          </a:bodyPr>
          <a:lstStyle/>
          <a:p>
            <a:pPr algn="l"/>
            <a:r>
              <a:rPr sz="1000" b="0">
                <a:solidFill>
                  <a:srgbClr val="000000"/>
                </a:solidFill>
                <a:latin typeface="Arial"/>
              </a:rPr>
              <a:t>Women</a:t>
            </a:r>
          </a:p>
        </p:txBody>
      </p:sp>
    </p:spTree>
    <p:extLst>
      <p:ext uri="{BB962C8B-B14F-4D97-AF65-F5344CB8AC3E}">
        <p14:creationId xmlns:p14="http://schemas.microsoft.com/office/powerpoint/2010/main" val="1294369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 name="Marcador de pie de página 3"/>
          <p:cNvSpPr>
            <a:spLocks noGrp="1"/>
          </p:cNvSpPr>
          <p:nvPr>
            <p:ph type="ftr" sz="quarter" idx="11"/>
          </p:nvPr>
        </p:nvSpPr>
        <p:spPr/>
        <p:txBody>
          <a:bodyPr/>
          <a:lstStyle/>
          <a:p>
            <a:r>
              <a:rPr lang="es-ES" dirty="0" smtClean="0"/>
              <a:t>Cristina García Sainz. UAM</a:t>
            </a:r>
            <a:endParaRPr lang="es-ES" dirty="0"/>
          </a:p>
        </p:txBody>
      </p:sp>
      <p:sp>
        <p:nvSpPr>
          <p:cNvPr id="2" name="Marcador de número de diapositiva 1"/>
          <p:cNvSpPr>
            <a:spLocks noGrp="1"/>
          </p:cNvSpPr>
          <p:nvPr>
            <p:ph type="sldNum" sz="quarter" idx="12"/>
          </p:nvPr>
        </p:nvSpPr>
        <p:spPr/>
        <p:txBody>
          <a:bodyPr/>
          <a:lstStyle/>
          <a:p>
            <a:fld id="{663EC76D-0B4E-4809-8EAB-E06C394ABF07}" type="slidenum">
              <a:rPr lang="es-ES" smtClean="0"/>
              <a:t>12</a:t>
            </a:fld>
            <a:endParaRPr lang="es-ES"/>
          </a:p>
        </p:txBody>
      </p:sp>
      <p:sp>
        <p:nvSpPr>
          <p:cNvPr id="3" name="Rectángulo 2"/>
          <p:cNvSpPr/>
          <p:nvPr/>
        </p:nvSpPr>
        <p:spPr>
          <a:xfrm>
            <a:off x="187234" y="152736"/>
            <a:ext cx="7297784" cy="400110"/>
          </a:xfrm>
          <a:prstGeom prst="rect">
            <a:avLst/>
          </a:prstGeom>
        </p:spPr>
        <p:txBody>
          <a:bodyPr wrap="square">
            <a:spAutoFit/>
          </a:bodyPr>
          <a:lstStyle/>
          <a:p>
            <a:pPr marL="182563" lvl="2"/>
            <a:r>
              <a:rPr lang="es-ES" sz="2000" b="1" i="1" dirty="0"/>
              <a:t>Work duration: a quantitative view (chronos)</a:t>
            </a:r>
            <a:r>
              <a:rPr lang="es-ES" sz="2000" b="1" i="1" dirty="0" smtClean="0"/>
              <a:t/>
            </a:r>
            <a:endParaRPr lang="es-ES" sz="2000" b="1" i="1" dirty="0"/>
          </a:p>
        </p:txBody>
      </p:sp>
      <p:sp>
        <p:nvSpPr>
          <p:cNvPr id="7" name="CuadroTexto 6"/>
          <p:cNvSpPr txBox="1"/>
          <p:nvPr/>
        </p:nvSpPr>
        <p:spPr>
          <a:xfrm>
            <a:off x="1171303" y="1357361"/>
            <a:ext cx="9849394" cy="461665"/>
          </a:xfrm>
          <a:prstGeom prst="rect">
            <a:avLst/>
          </a:prstGeom>
          <a:noFill/>
        </p:spPr>
        <p:txBody>
          <a:bodyPr wrap="square" rtlCol="0">
            <a:spAutoFit/>
          </a:bodyPr>
          <a:lstStyle/>
          <a:p>
            <a:pPr algn="ctr"/>
            <a:r>
              <a:rPr lang="es-ES" sz="2400" dirty="0"/>
              <a:t>Domestic working day</a:t>
            </a:r>
            <a:r>
              <a:rPr lang="es-ES" sz="2400" dirty="0" smtClean="0"/>
              <a:t/>
            </a:r>
            <a:endParaRPr lang="es-ES" sz="2400" dirty="0"/>
          </a:p>
        </p:txBody>
      </p:sp>
      <p:sp>
        <p:nvSpPr>
          <p:cNvPr id="8" name="CuadroTexto 7"/>
          <p:cNvSpPr txBox="1"/>
          <p:nvPr/>
        </p:nvSpPr>
        <p:spPr>
          <a:xfrm>
            <a:off x="394062" y="2258964"/>
            <a:ext cx="11403875" cy="2939266"/>
          </a:xfrm>
          <a:prstGeom prst="rect">
            <a:avLst/>
          </a:prstGeom>
          <a:solidFill>
            <a:schemeClr val="tx2">
              <a:lumMod val="40000"/>
              <a:lumOff val="60000"/>
            </a:schemeClr>
          </a:solidFill>
        </p:spPr>
        <p:txBody>
          <a:bodyPr wrap="square" rtlCol="0">
            <a:spAutoFit/>
          </a:bodyPr>
          <a:lstStyle/>
          <a:p>
            <a:pPr marL="285750" indent="-285750">
              <a:lnSpc>
                <a:spcPct val="150000"/>
              </a:lnSpc>
              <a:spcAft>
                <a:spcPts val="600"/>
              </a:spcAft>
              <a:buFont typeface="Arial" panose="020B0604020202020204" pitchFamily="34" charset="0"/>
              <a:buChar char="•"/>
            </a:pPr>
            <a:r>
              <a:rPr lang="es-ES" sz="2200" dirty="0" smtClean="0"/>
              <a:t>Time worked:</a:t>
            </a:r>
          </a:p>
          <a:p>
            <a:pPr marL="742950" lvl="1" indent="-285750">
              <a:lnSpc>
                <a:spcPct val="150000"/>
              </a:lnSpc>
              <a:spcAft>
                <a:spcPts val="600"/>
              </a:spcAft>
              <a:buFont typeface="Arial" panose="020B0604020202020204" pitchFamily="34" charset="0"/>
              <a:buChar char="•"/>
            </a:pPr>
            <a:r>
              <a:rPr lang="es-ES" sz="2200" dirty="0" smtClean="0"/>
              <a:t>Time devoted to unpaid work (“Household and family”, INE) and paid work</a:t>
            </a:r>
          </a:p>
          <a:p>
            <a:pPr marL="742950" lvl="1" indent="-285750">
              <a:lnSpc>
                <a:spcPct val="150000"/>
              </a:lnSpc>
              <a:spcAft>
                <a:spcPts val="600"/>
              </a:spcAft>
              <a:buFont typeface="Arial" panose="020B0604020202020204" pitchFamily="34" charset="0"/>
              <a:buChar char="•"/>
            </a:pPr>
            <a:r>
              <a:rPr lang="es-ES" sz="2200" dirty="0" smtClean="0"/>
              <a:t>Participation in domestic and care activities (by gender)</a:t>
            </a:r>
          </a:p>
          <a:p>
            <a:pPr marL="742950" lvl="1" indent="-285750">
              <a:lnSpc>
                <a:spcPct val="150000"/>
              </a:lnSpc>
              <a:spcAft>
                <a:spcPts val="600"/>
              </a:spcAft>
              <a:buFont typeface="Arial" panose="020B0604020202020204" pitchFamily="34" charset="0"/>
              <a:buChar char="•"/>
            </a:pPr>
            <a:r>
              <a:rPr lang="es-ES" sz="2200" dirty="0" smtClean="0"/>
              <a:t>Time devoted to unpaid work</a:t>
            </a:r>
          </a:p>
          <a:p>
            <a:pPr marL="742950" lvl="1" indent="-285750">
              <a:lnSpc>
                <a:spcPct val="150000"/>
              </a:lnSpc>
              <a:spcAft>
                <a:spcPts val="600"/>
              </a:spcAft>
              <a:buFont typeface="Arial" panose="020B0604020202020204" pitchFamily="34" charset="0"/>
              <a:buChar char="•"/>
            </a:pPr>
            <a:r>
              <a:rPr lang="es-ES" sz="2200" dirty="0" smtClean="0"/>
              <a:t>Total workload</a:t>
            </a:r>
            <a:endParaRPr lang="es-ES" sz="2200" dirty="0"/>
          </a:p>
        </p:txBody>
      </p:sp>
    </p:spTree>
    <p:extLst>
      <p:ext uri="{BB962C8B-B14F-4D97-AF65-F5344CB8AC3E}">
        <p14:creationId xmlns:p14="http://schemas.microsoft.com/office/powerpoint/2010/main" val="2676435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pie de página 7"/>
          <p:cNvSpPr>
            <a:spLocks noGrp="1"/>
          </p:cNvSpPr>
          <p:nvPr>
            <p:ph type="ftr" sz="quarter" idx="11"/>
          </p:nvPr>
        </p:nvSpPr>
        <p:spPr/>
        <p:txBody>
          <a:bodyPr/>
          <a:lstStyle/>
          <a:p>
            <a:r>
              <a:rPr lang="es-ES" dirty="0" smtClean="0"/>
              <a:t>Cristina García Sainz. UAM</a:t>
            </a:r>
            <a:endParaRPr lang="es-ES" dirty="0"/>
          </a:p>
        </p:txBody>
      </p:sp>
      <p:sp>
        <p:nvSpPr>
          <p:cNvPr id="2" name="Marcador de número de diapositiva 1"/>
          <p:cNvSpPr>
            <a:spLocks noGrp="1"/>
          </p:cNvSpPr>
          <p:nvPr>
            <p:ph type="sldNum" sz="quarter" idx="12"/>
          </p:nvPr>
        </p:nvSpPr>
        <p:spPr/>
        <p:txBody>
          <a:bodyPr/>
          <a:lstStyle/>
          <a:p>
            <a:fld id="{554F722A-F0FC-4081-8720-52B4CF734434}" type="slidenum">
              <a:rPr lang="es-ES" smtClean="0"/>
              <a:pPr/>
              <a:t>13</a:t>
            </a:fld>
            <a:endParaRPr lang="es-ES" dirty="0"/>
          </a:p>
        </p:txBody>
      </p:sp>
      <p:graphicFrame>
        <p:nvGraphicFramePr>
          <p:cNvPr id="3" name="Tabla 2"/>
          <p:cNvGraphicFramePr>
            <a:graphicFrameLocks noGrp="1"/>
          </p:cNvGraphicFramePr>
          <p:nvPr>
            <p:extLst>
              <p:ext uri="{D42A27DB-BD31-4B8C-83A1-F6EECF244321}">
                <p14:modId xmlns:p14="http://schemas.microsoft.com/office/powerpoint/2010/main" val="2339718129"/>
              </p:ext>
            </p:extLst>
          </p:nvPr>
        </p:nvGraphicFramePr>
        <p:xfrm>
          <a:off x="705397" y="1308096"/>
          <a:ext cx="10332718" cy="4497259"/>
        </p:xfrm>
        <a:graphic>
          <a:graphicData uri="http://schemas.openxmlformats.org/drawingml/2006/table">
            <a:tbl>
              <a:tblPr firstRow="1" firstCol="1" bandRow="1">
                <a:tableStyleId>{5C22544A-7EE6-4342-B048-85BDC9FD1C3A}</a:tableStyleId>
              </a:tblPr>
              <a:tblGrid>
                <a:gridCol w="1859346"/>
                <a:gridCol w="1371221"/>
                <a:gridCol w="1517727"/>
                <a:gridCol w="1516538"/>
                <a:gridCol w="1355962"/>
                <a:gridCol w="1355962"/>
                <a:gridCol w="1355962"/>
              </a:tblGrid>
              <a:tr h="391024">
                <a:tc>
                  <a:txBody>
                    <a:bodyPr/>
                    <a:lstStyle/>
                    <a:p>
                      <a:pPr>
                        <a:lnSpc>
                          <a:spcPct val="107000"/>
                        </a:lnSpc>
                      </a:pPr>
                      <a:endParaRPr lang="es-ES" sz="1100" dirty="0">
                        <a:effectLst/>
                        <a:latin typeface="Calibri" panose="020F0502020204030204" pitchFamily="34" charset="0"/>
                      </a:endParaRPr>
                    </a:p>
                  </a:txBody>
                  <a:tcPr marL="44450" marR="44450" marT="0" marB="0" anchor="b"/>
                </a:tc>
                <a:tc gridSpan="3">
                  <a:txBody>
                    <a:bodyPr/>
                    <a:lstStyle/>
                    <a:p>
                      <a:pPr algn="ctr">
                        <a:lnSpc>
                          <a:spcPct val="107000"/>
                        </a:lnSpc>
                        <a:spcAft>
                          <a:spcPts val="0"/>
                        </a:spcAft>
                      </a:pPr>
                      <a:r>
                        <a:rPr lang="es-ES" sz="2000" dirty="0" err="1" smtClean="0">
                          <a:effectLst/>
                        </a:rPr>
                        <a:t>Unpaid work</a:t>
                      </a:r>
                      <a:r>
                        <a:rPr lang="es-ES" sz="2000" dirty="0" smtClean="0">
                          <a:effectLst/>
                        </a:rPr>
                        <a:t/>
                      </a:r>
                      <a:r>
                        <a:rPr lang="es-ES" sz="2000" dirty="0" err="1" smtClean="0">
                          <a:effectLst/>
                        </a:rPr>
                        <a:t/>
                      </a:r>
                      <a:r>
                        <a:rPr lang="es-ES" sz="2000" dirty="0" smtClean="0">
                          <a:effectLst/>
                        </a:rPr>
                        <a:t/>
                      </a:r>
                      <a:r>
                        <a:rPr lang="es-ES" sz="2000" dirty="0">
                          <a:effectLst/>
                        </a:rPr>
                        <a:t/>
                      </a:r>
                      <a:r>
                        <a:rPr lang="es-ES" sz="2000" dirty="0" smtClean="0">
                          <a:effectLst/>
                        </a:rPr>
                        <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es-ES"/>
                    </a:p>
                  </a:txBody>
                  <a:tcPr/>
                </a:tc>
                <a:tc hMerge="1">
                  <a:txBody>
                    <a:bodyPr/>
                    <a:lstStyle/>
                    <a:p>
                      <a:endParaRPr lang="es-ES"/>
                    </a:p>
                  </a:txBody>
                  <a:tcPr/>
                </a:tc>
                <a:tc gridSpan="3">
                  <a:txBody>
                    <a:bodyPr/>
                    <a:lstStyle/>
                    <a:p>
                      <a:pPr algn="ctr">
                        <a:lnSpc>
                          <a:spcPct val="107000"/>
                        </a:lnSpc>
                        <a:spcAft>
                          <a:spcPts val="0"/>
                        </a:spcAft>
                      </a:pPr>
                      <a:r>
                        <a:rPr lang="es-ES" sz="2000" dirty="0" err="1" smtClean="0">
                          <a:effectLst/>
                        </a:rPr>
                        <a:t>Paid work</a:t>
                      </a:r>
                      <a:r>
                        <a:rPr lang="es-ES" sz="2000" dirty="0" smtClean="0">
                          <a:effectLst/>
                        </a:rPr>
                        <a:t/>
                      </a:r>
                      <a:r>
                        <a:rPr lang="es-ES" sz="2000" dirty="0" err="1" smtClean="0">
                          <a:effectLst/>
                        </a:rPr>
                        <a:t/>
                      </a:r>
                      <a:r>
                        <a:rPr lang="es-ES" sz="2000" dirty="0" smtClean="0">
                          <a:effectLst/>
                        </a:rPr>
                        <a:t/>
                      </a:r>
                      <a:r>
                        <a:rPr lang="es-ES" sz="2000" dirty="0">
                          <a:effectLst/>
                        </a:rPr>
                        <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es-ES"/>
                    </a:p>
                  </a:txBody>
                  <a:tcPr/>
                </a:tc>
                <a:tc hMerge="1">
                  <a:txBody>
                    <a:bodyPr/>
                    <a:lstStyle/>
                    <a:p>
                      <a:endParaRPr lang="es-ES"/>
                    </a:p>
                  </a:txBody>
                  <a:tcPr/>
                </a:tc>
              </a:tr>
              <a:tr h="273749">
                <a:tc>
                  <a:txBody>
                    <a:bodyPr/>
                    <a:lstStyle/>
                    <a:p>
                      <a:pPr>
                        <a:lnSpc>
                          <a:spcPct val="107000"/>
                        </a:lnSpc>
                      </a:pPr>
                      <a:endParaRPr lang="es-ES" sz="1100" dirty="0">
                        <a:effectLst/>
                        <a:latin typeface="Calibri" panose="020F0502020204030204" pitchFamily="34" charset="0"/>
                      </a:endParaRPr>
                    </a:p>
                  </a:txBody>
                  <a:tcPr marL="44450" marR="44450" marT="0" marB="0" anchor="b"/>
                </a:tc>
                <a:tc>
                  <a:txBody>
                    <a:bodyPr/>
                    <a:lstStyle/>
                    <a:p>
                      <a:pPr algn="ctr">
                        <a:lnSpc>
                          <a:spcPct val="107000"/>
                        </a:lnSpc>
                        <a:spcAft>
                          <a:spcPts val="0"/>
                        </a:spcAft>
                      </a:pPr>
                      <a:r>
                        <a:rPr lang="es-ES" sz="1400" dirty="0">
                          <a:effectLst/>
                        </a:rPr>
                        <a:t>Women</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ES" sz="1400">
                          <a:effectLst/>
                        </a:rPr>
                        <a:t>Men</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ES" sz="1400" dirty="0" smtClean="0">
                          <a:effectLst/>
                        </a:rPr>
                        <a:t>Gap</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ES" sz="1400">
                          <a:effectLst/>
                        </a:rPr>
                        <a:t>Women</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ES" sz="1400">
                          <a:effectLst/>
                        </a:rPr>
                        <a:t>Men</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ES" sz="1400" dirty="0" smtClean="0">
                          <a:effectLst/>
                        </a:rPr>
                        <a:t>Gap</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73749">
                <a:tc>
                  <a:txBody>
                    <a:bodyPr/>
                    <a:lstStyle/>
                    <a:p>
                      <a:pPr>
                        <a:lnSpc>
                          <a:spcPct val="107000"/>
                        </a:lnSpc>
                        <a:spcAft>
                          <a:spcPts val="0"/>
                        </a:spcAft>
                      </a:pPr>
                      <a:r>
                        <a:rPr lang="es-ES" sz="1400" dirty="0">
                          <a:effectLst/>
                        </a:rPr>
                        <a:t>Austria </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dirty="0">
                          <a:effectLst/>
                        </a:rPr>
                        <a:t>269</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146</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123</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160</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264</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-104</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73749">
                <a:tc>
                  <a:txBody>
                    <a:bodyPr/>
                    <a:lstStyle/>
                    <a:p>
                      <a:pPr>
                        <a:lnSpc>
                          <a:spcPct val="107000"/>
                        </a:lnSpc>
                        <a:spcAft>
                          <a:spcPts val="0"/>
                        </a:spcAft>
                      </a:pPr>
                      <a:r>
                        <a:rPr lang="es-ES" sz="1400" dirty="0">
                          <a:effectLst/>
                        </a:rPr>
                        <a:t>Ecuador </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dirty="0">
                          <a:effectLst/>
                        </a:rPr>
                        <a:t>273</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78</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195</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150</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306</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-156</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73749">
                <a:tc>
                  <a:txBody>
                    <a:bodyPr/>
                    <a:lstStyle/>
                    <a:p>
                      <a:pPr>
                        <a:lnSpc>
                          <a:spcPct val="107000"/>
                        </a:lnSpc>
                        <a:spcAft>
                          <a:spcPts val="0"/>
                        </a:spcAft>
                      </a:pPr>
                      <a:r>
                        <a:rPr lang="es-ES" sz="1400" dirty="0">
                          <a:effectLst/>
                        </a:rPr>
                        <a:t>Spain</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B050"/>
                    </a:solidFill>
                  </a:tcPr>
                </a:tc>
                <a:tc>
                  <a:txBody>
                    <a:bodyPr/>
                    <a:lstStyle/>
                    <a:p>
                      <a:pPr algn="r">
                        <a:lnSpc>
                          <a:spcPct val="107000"/>
                        </a:lnSpc>
                        <a:spcAft>
                          <a:spcPts val="0"/>
                        </a:spcAft>
                      </a:pPr>
                      <a:r>
                        <a:rPr lang="es-ES" sz="1400" dirty="0">
                          <a:effectLst/>
                        </a:rPr>
                        <a:t>263</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B050"/>
                    </a:solidFill>
                  </a:tcPr>
                </a:tc>
                <a:tc>
                  <a:txBody>
                    <a:bodyPr/>
                    <a:lstStyle/>
                    <a:p>
                      <a:pPr algn="r">
                        <a:lnSpc>
                          <a:spcPct val="107000"/>
                        </a:lnSpc>
                        <a:spcAft>
                          <a:spcPts val="0"/>
                        </a:spcAft>
                      </a:pPr>
                      <a:r>
                        <a:rPr lang="es-ES" sz="1400" dirty="0">
                          <a:effectLst/>
                        </a:rPr>
                        <a:t>126</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B050"/>
                    </a:solidFill>
                  </a:tcPr>
                </a:tc>
                <a:tc>
                  <a:txBody>
                    <a:bodyPr/>
                    <a:lstStyle/>
                    <a:p>
                      <a:pPr algn="r">
                        <a:lnSpc>
                          <a:spcPct val="107000"/>
                        </a:lnSpc>
                        <a:spcAft>
                          <a:spcPts val="0"/>
                        </a:spcAft>
                      </a:pPr>
                      <a:r>
                        <a:rPr lang="es-ES" sz="1400" dirty="0">
                          <a:effectLst/>
                        </a:rPr>
                        <a:t>137</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B050"/>
                    </a:solidFill>
                  </a:tcPr>
                </a:tc>
                <a:tc>
                  <a:txBody>
                    <a:bodyPr/>
                    <a:lstStyle/>
                    <a:p>
                      <a:pPr algn="r">
                        <a:lnSpc>
                          <a:spcPct val="107000"/>
                        </a:lnSpc>
                        <a:spcAft>
                          <a:spcPts val="0"/>
                        </a:spcAft>
                      </a:pPr>
                      <a:r>
                        <a:rPr lang="es-ES" sz="1400" dirty="0">
                          <a:effectLst/>
                        </a:rPr>
                        <a:t>128</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B050"/>
                    </a:solidFill>
                  </a:tcPr>
                </a:tc>
                <a:tc>
                  <a:txBody>
                    <a:bodyPr/>
                    <a:lstStyle/>
                    <a:p>
                      <a:pPr algn="r">
                        <a:lnSpc>
                          <a:spcPct val="107000"/>
                        </a:lnSpc>
                        <a:spcAft>
                          <a:spcPts val="0"/>
                        </a:spcAft>
                      </a:pPr>
                      <a:r>
                        <a:rPr lang="es-ES" sz="1400" dirty="0">
                          <a:effectLst/>
                        </a:rPr>
                        <a:t>205</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B050"/>
                    </a:solidFill>
                  </a:tcPr>
                </a:tc>
                <a:tc>
                  <a:txBody>
                    <a:bodyPr/>
                    <a:lstStyle/>
                    <a:p>
                      <a:pPr algn="r">
                        <a:lnSpc>
                          <a:spcPct val="107000"/>
                        </a:lnSpc>
                        <a:spcAft>
                          <a:spcPts val="0"/>
                        </a:spcAft>
                      </a:pPr>
                      <a:r>
                        <a:rPr lang="es-ES" sz="1400" dirty="0">
                          <a:effectLst/>
                        </a:rPr>
                        <a:t>-77</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B050"/>
                    </a:solidFill>
                  </a:tcPr>
                </a:tc>
              </a:tr>
              <a:tr h="273749">
                <a:tc>
                  <a:txBody>
                    <a:bodyPr/>
                    <a:lstStyle/>
                    <a:p>
                      <a:pPr>
                        <a:lnSpc>
                          <a:spcPct val="107000"/>
                        </a:lnSpc>
                        <a:spcAft>
                          <a:spcPts val="0"/>
                        </a:spcAft>
                      </a:pPr>
                      <a:r>
                        <a:rPr lang="es-ES" sz="1400" dirty="0">
                          <a:effectLst/>
                        </a:rPr>
                        <a:t>USA</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dirty="0">
                          <a:effectLst/>
                        </a:rPr>
                        <a:t>252</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dirty="0">
                          <a:effectLst/>
                        </a:rPr>
                        <a:t>163</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89</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166</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252</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-86</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73749">
                <a:tc>
                  <a:txBody>
                    <a:bodyPr/>
                    <a:lstStyle/>
                    <a:p>
                      <a:pPr>
                        <a:lnSpc>
                          <a:spcPct val="107000"/>
                        </a:lnSpc>
                        <a:spcAft>
                          <a:spcPts val="0"/>
                        </a:spcAft>
                      </a:pPr>
                      <a:r>
                        <a:rPr lang="es-ES" sz="1400" dirty="0">
                          <a:effectLst/>
                        </a:rPr>
                        <a:t>Finland</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211</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139</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72</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162</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202</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-40</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73749">
                <a:tc>
                  <a:txBody>
                    <a:bodyPr/>
                    <a:lstStyle/>
                    <a:p>
                      <a:pPr>
                        <a:lnSpc>
                          <a:spcPct val="107000"/>
                        </a:lnSpc>
                        <a:spcAft>
                          <a:spcPts val="0"/>
                        </a:spcAft>
                      </a:pPr>
                      <a:r>
                        <a:rPr lang="es-ES" sz="1400" dirty="0">
                          <a:effectLst/>
                        </a:rPr>
                        <a:t>France</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234</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dirty="0">
                          <a:effectLst/>
                        </a:rPr>
                        <a:t>148</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86</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126</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199</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-73</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73749">
                <a:tc>
                  <a:txBody>
                    <a:bodyPr/>
                    <a:lstStyle/>
                    <a:p>
                      <a:pPr>
                        <a:lnSpc>
                          <a:spcPct val="107000"/>
                        </a:lnSpc>
                        <a:spcAft>
                          <a:spcPts val="0"/>
                        </a:spcAft>
                      </a:pPr>
                      <a:r>
                        <a:rPr lang="es-ES" sz="1400" dirty="0">
                          <a:effectLst/>
                        </a:rPr>
                        <a:t>Greece</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277</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dirty="0">
                          <a:effectLst/>
                        </a:rPr>
                        <a:t>107</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170</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78</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152</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-74</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73749">
                <a:tc>
                  <a:txBody>
                    <a:bodyPr/>
                    <a:lstStyle/>
                    <a:p>
                      <a:pPr>
                        <a:lnSpc>
                          <a:spcPct val="107000"/>
                        </a:lnSpc>
                        <a:spcAft>
                          <a:spcPts val="0"/>
                        </a:spcAft>
                      </a:pPr>
                      <a:r>
                        <a:rPr lang="es-ES" sz="1400" dirty="0">
                          <a:effectLst/>
                        </a:rPr>
                        <a:t>Italia</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305</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dirty="0">
                          <a:effectLst/>
                        </a:rPr>
                        <a:t>108</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197</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103</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223</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-120</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73749">
                <a:tc>
                  <a:txBody>
                    <a:bodyPr/>
                    <a:lstStyle/>
                    <a:p>
                      <a:pPr>
                        <a:lnSpc>
                          <a:spcPct val="107000"/>
                        </a:lnSpc>
                        <a:spcAft>
                          <a:spcPts val="0"/>
                        </a:spcAft>
                      </a:pPr>
                      <a:r>
                        <a:rPr lang="es-ES" sz="1400" dirty="0">
                          <a:effectLst/>
                        </a:rPr>
                        <a:t>Japan</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254</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dirty="0">
                          <a:effectLst/>
                        </a:rPr>
                        <a:t>77</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177</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165</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330</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-165</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73749">
                <a:tc>
                  <a:txBody>
                    <a:bodyPr/>
                    <a:lstStyle/>
                    <a:p>
                      <a:pPr>
                        <a:lnSpc>
                          <a:spcPct val="107000"/>
                        </a:lnSpc>
                        <a:spcAft>
                          <a:spcPts val="0"/>
                        </a:spcAft>
                      </a:pPr>
                      <a:r>
                        <a:rPr lang="es-ES" sz="1400" dirty="0">
                          <a:effectLst/>
                        </a:rPr>
                        <a:t>Mexico</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bg1">
                        <a:lumMod val="75000"/>
                      </a:schemeClr>
                    </a:solidFill>
                  </a:tcPr>
                </a:tc>
                <a:tc>
                  <a:txBody>
                    <a:bodyPr/>
                    <a:lstStyle/>
                    <a:p>
                      <a:pPr algn="r">
                        <a:lnSpc>
                          <a:spcPct val="107000"/>
                        </a:lnSpc>
                        <a:spcAft>
                          <a:spcPts val="0"/>
                        </a:spcAft>
                      </a:pPr>
                      <a:r>
                        <a:rPr lang="es-ES" sz="1400" dirty="0">
                          <a:effectLst/>
                        </a:rPr>
                        <a:t>442</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bg1">
                        <a:lumMod val="75000"/>
                      </a:schemeClr>
                    </a:solidFill>
                  </a:tcPr>
                </a:tc>
                <a:tc>
                  <a:txBody>
                    <a:bodyPr/>
                    <a:lstStyle/>
                    <a:p>
                      <a:pPr algn="r">
                        <a:lnSpc>
                          <a:spcPct val="107000"/>
                        </a:lnSpc>
                        <a:spcAft>
                          <a:spcPts val="0"/>
                        </a:spcAft>
                      </a:pPr>
                      <a:r>
                        <a:rPr lang="es-ES" sz="1400" dirty="0">
                          <a:effectLst/>
                        </a:rPr>
                        <a:t>155</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bg1">
                        <a:lumMod val="75000"/>
                      </a:schemeClr>
                    </a:solidFill>
                  </a:tcPr>
                </a:tc>
                <a:tc>
                  <a:txBody>
                    <a:bodyPr/>
                    <a:lstStyle/>
                    <a:p>
                      <a:pPr algn="r">
                        <a:lnSpc>
                          <a:spcPct val="107000"/>
                        </a:lnSpc>
                        <a:spcAft>
                          <a:spcPts val="0"/>
                        </a:spcAft>
                      </a:pPr>
                      <a:r>
                        <a:rPr lang="es-ES" sz="1400" dirty="0">
                          <a:effectLst/>
                        </a:rPr>
                        <a:t>287</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bg1">
                        <a:lumMod val="75000"/>
                      </a:schemeClr>
                    </a:solidFill>
                  </a:tcPr>
                </a:tc>
                <a:tc>
                  <a:txBody>
                    <a:bodyPr/>
                    <a:lstStyle/>
                    <a:p>
                      <a:pPr algn="r">
                        <a:lnSpc>
                          <a:spcPct val="107000"/>
                        </a:lnSpc>
                        <a:spcAft>
                          <a:spcPts val="0"/>
                        </a:spcAft>
                      </a:pPr>
                      <a:r>
                        <a:rPr lang="es-ES" sz="1400" dirty="0">
                          <a:effectLst/>
                        </a:rPr>
                        <a:t>172</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bg1">
                        <a:lumMod val="75000"/>
                      </a:schemeClr>
                    </a:solidFill>
                  </a:tcPr>
                </a:tc>
                <a:tc>
                  <a:txBody>
                    <a:bodyPr/>
                    <a:lstStyle/>
                    <a:p>
                      <a:pPr algn="r">
                        <a:lnSpc>
                          <a:spcPct val="107000"/>
                        </a:lnSpc>
                        <a:spcAft>
                          <a:spcPts val="0"/>
                        </a:spcAft>
                      </a:pPr>
                      <a:r>
                        <a:rPr lang="es-ES" sz="1400" dirty="0">
                          <a:effectLst/>
                        </a:rPr>
                        <a:t>381</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bg1">
                        <a:lumMod val="75000"/>
                      </a:schemeClr>
                    </a:solidFill>
                  </a:tcPr>
                </a:tc>
                <a:tc>
                  <a:txBody>
                    <a:bodyPr/>
                    <a:lstStyle/>
                    <a:p>
                      <a:pPr algn="r">
                        <a:lnSpc>
                          <a:spcPct val="107000"/>
                        </a:lnSpc>
                        <a:spcAft>
                          <a:spcPts val="0"/>
                        </a:spcAft>
                      </a:pPr>
                      <a:r>
                        <a:rPr lang="es-ES" sz="1400" dirty="0">
                          <a:effectLst/>
                        </a:rPr>
                        <a:t>-209</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bg1">
                        <a:lumMod val="75000"/>
                      </a:schemeClr>
                    </a:solidFill>
                  </a:tcPr>
                </a:tc>
              </a:tr>
              <a:tr h="273749">
                <a:tc>
                  <a:txBody>
                    <a:bodyPr/>
                    <a:lstStyle/>
                    <a:p>
                      <a:pPr>
                        <a:lnSpc>
                          <a:spcPct val="107000"/>
                        </a:lnSpc>
                        <a:spcAft>
                          <a:spcPts val="0"/>
                        </a:spcAft>
                      </a:pPr>
                      <a:r>
                        <a:rPr lang="es-ES" sz="1400" dirty="0">
                          <a:effectLst/>
                        </a:rPr>
                        <a:t>Norway</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230</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dirty="0">
                          <a:effectLst/>
                        </a:rPr>
                        <a:t>180</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dirty="0">
                          <a:effectLst/>
                        </a:rPr>
                        <a:t>50</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181</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250</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-69</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73749">
                <a:tc>
                  <a:txBody>
                    <a:bodyPr/>
                    <a:lstStyle/>
                    <a:p>
                      <a:pPr>
                        <a:lnSpc>
                          <a:spcPct val="107000"/>
                        </a:lnSpc>
                        <a:spcAft>
                          <a:spcPts val="0"/>
                        </a:spcAft>
                      </a:pPr>
                      <a:r>
                        <a:rPr lang="es-ES" sz="1400" dirty="0">
                          <a:effectLst/>
                        </a:rPr>
                        <a:t>Peru</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dirty="0">
                          <a:effectLst/>
                        </a:rPr>
                        <a:t>339</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136</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203</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dirty="0">
                          <a:effectLst/>
                        </a:rPr>
                        <a:t>183</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361</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-178</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73749">
                <a:tc>
                  <a:txBody>
                    <a:bodyPr/>
                    <a:lstStyle/>
                    <a:p>
                      <a:pPr>
                        <a:lnSpc>
                          <a:spcPct val="107000"/>
                        </a:lnSpc>
                        <a:spcAft>
                          <a:spcPts val="0"/>
                        </a:spcAft>
                      </a:pPr>
                      <a:r>
                        <a:rPr lang="es-ES" sz="1400" dirty="0">
                          <a:effectLst/>
                        </a:rPr>
                        <a:t>Romania</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dirty="0">
                          <a:effectLst/>
                        </a:rPr>
                        <a:t>264</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125</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139</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a:effectLst/>
                        </a:rPr>
                        <a:t>100</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dirty="0">
                          <a:effectLst/>
                        </a:rPr>
                        <a:t>163</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ES" sz="1400" dirty="0">
                          <a:effectLst/>
                        </a:rPr>
                        <a:t>-63</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73749">
                <a:tc>
                  <a:txBody>
                    <a:bodyPr/>
                    <a:lstStyle/>
                    <a:p>
                      <a:pPr>
                        <a:lnSpc>
                          <a:spcPct val="107000"/>
                        </a:lnSpc>
                        <a:spcAft>
                          <a:spcPts val="0"/>
                        </a:spcAft>
                      </a:pPr>
                      <a:r>
                        <a:rPr lang="es-ES" sz="1400" dirty="0">
                          <a:effectLst/>
                        </a:rPr>
                        <a:t>Sweden</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40000"/>
                        <a:lumOff val="60000"/>
                      </a:schemeClr>
                    </a:solidFill>
                  </a:tcPr>
                </a:tc>
                <a:tc>
                  <a:txBody>
                    <a:bodyPr/>
                    <a:lstStyle/>
                    <a:p>
                      <a:pPr algn="r">
                        <a:lnSpc>
                          <a:spcPct val="107000"/>
                        </a:lnSpc>
                        <a:spcAft>
                          <a:spcPts val="0"/>
                        </a:spcAft>
                      </a:pPr>
                      <a:r>
                        <a:rPr lang="es-ES" sz="1400" dirty="0">
                          <a:effectLst/>
                        </a:rPr>
                        <a:t>240</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40000"/>
                        <a:lumOff val="60000"/>
                      </a:schemeClr>
                    </a:solidFill>
                  </a:tcPr>
                </a:tc>
                <a:tc>
                  <a:txBody>
                    <a:bodyPr/>
                    <a:lstStyle/>
                    <a:p>
                      <a:pPr algn="r">
                        <a:lnSpc>
                          <a:spcPct val="107000"/>
                        </a:lnSpc>
                        <a:spcAft>
                          <a:spcPts val="0"/>
                        </a:spcAft>
                      </a:pPr>
                      <a:r>
                        <a:rPr lang="es-ES" sz="1400" dirty="0">
                          <a:effectLst/>
                        </a:rPr>
                        <a:t>194</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40000"/>
                        <a:lumOff val="60000"/>
                      </a:schemeClr>
                    </a:solidFill>
                  </a:tcPr>
                </a:tc>
                <a:tc>
                  <a:txBody>
                    <a:bodyPr/>
                    <a:lstStyle/>
                    <a:p>
                      <a:pPr algn="r">
                        <a:lnSpc>
                          <a:spcPct val="107000"/>
                        </a:lnSpc>
                        <a:spcAft>
                          <a:spcPts val="0"/>
                        </a:spcAft>
                      </a:pPr>
                      <a:r>
                        <a:rPr lang="es-ES" sz="1400" dirty="0">
                          <a:effectLst/>
                        </a:rPr>
                        <a:t>46</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40000"/>
                        <a:lumOff val="60000"/>
                      </a:schemeClr>
                    </a:solidFill>
                  </a:tcPr>
                </a:tc>
                <a:tc>
                  <a:txBody>
                    <a:bodyPr/>
                    <a:lstStyle/>
                    <a:p>
                      <a:pPr algn="r">
                        <a:lnSpc>
                          <a:spcPct val="107000"/>
                        </a:lnSpc>
                        <a:spcAft>
                          <a:spcPts val="0"/>
                        </a:spcAft>
                      </a:pPr>
                      <a:r>
                        <a:rPr lang="es-ES" sz="1400" dirty="0">
                          <a:effectLst/>
                        </a:rPr>
                        <a:t>201</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40000"/>
                        <a:lumOff val="60000"/>
                      </a:schemeClr>
                    </a:solidFill>
                  </a:tcPr>
                </a:tc>
                <a:tc>
                  <a:txBody>
                    <a:bodyPr/>
                    <a:lstStyle/>
                    <a:p>
                      <a:pPr algn="r">
                        <a:lnSpc>
                          <a:spcPct val="107000"/>
                        </a:lnSpc>
                        <a:spcAft>
                          <a:spcPts val="0"/>
                        </a:spcAft>
                      </a:pPr>
                      <a:r>
                        <a:rPr lang="es-ES" sz="1400" dirty="0">
                          <a:effectLst/>
                        </a:rPr>
                        <a:t>245</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40000"/>
                        <a:lumOff val="60000"/>
                      </a:schemeClr>
                    </a:solidFill>
                  </a:tcPr>
                </a:tc>
                <a:tc>
                  <a:txBody>
                    <a:bodyPr/>
                    <a:lstStyle/>
                    <a:p>
                      <a:pPr algn="r">
                        <a:lnSpc>
                          <a:spcPct val="107000"/>
                        </a:lnSpc>
                        <a:spcAft>
                          <a:spcPts val="0"/>
                        </a:spcAft>
                      </a:pPr>
                      <a:r>
                        <a:rPr lang="es-ES" sz="1400" dirty="0">
                          <a:effectLst/>
                        </a:rPr>
                        <a:t>-44</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40000"/>
                        <a:lumOff val="60000"/>
                      </a:schemeClr>
                    </a:solidFill>
                  </a:tcPr>
                </a:tc>
              </a:tr>
            </a:tbl>
          </a:graphicData>
        </a:graphic>
      </p:graphicFrame>
      <p:sp>
        <p:nvSpPr>
          <p:cNvPr id="4" name="Rectangle 1"/>
          <p:cNvSpPr>
            <a:spLocks noChangeArrowheads="1"/>
          </p:cNvSpPr>
          <p:nvPr/>
        </p:nvSpPr>
        <p:spPr bwMode="auto">
          <a:xfrm>
            <a:off x="1685357" y="538663"/>
            <a:ext cx="872093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s-ES" altLang="es-ES" dirty="0">
                <a:solidFill>
                  <a:srgbClr val="000000"/>
                </a:solidFill>
                <a:latin typeface="+mn-lt"/>
                <a:ea typeface="Calibri" panose="020F0502020204030204" pitchFamily="34" charset="0"/>
                <a:cs typeface="Times New Roman" panose="02020603050405020304" pitchFamily="18" charset="0"/>
              </a:rPr>
              <a:t>TIME SPENT ON UNPAID AND PAID WORK (MINUTES/DAY) AND THE GENDER GAP IN SELECTED WESTERN COUNTRIES</a:t>
            </a:r>
            <a:endParaRPr lang="es-ES" altLang="es-ES" dirty="0"/>
          </a:p>
        </p:txBody>
      </p:sp>
      <p:sp>
        <p:nvSpPr>
          <p:cNvPr id="6" name="Rectangle 3"/>
          <p:cNvSpPr>
            <a:spLocks noChangeArrowheads="1"/>
          </p:cNvSpPr>
          <p:nvPr/>
        </p:nvSpPr>
        <p:spPr bwMode="auto">
          <a:xfrm>
            <a:off x="705397" y="5895436"/>
            <a:ext cx="828092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s-ES" altLang="es-ES" sz="1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Note: Surveys conducted in 2009–2018 (Austria, 2008–2009; Ecuador, 2012; Spain, 2009–2010; USA, 2013; Finland, 2009; France, 2010; Greece, 2013–2014; Italy, 2008–2009; Mexico, 2009; Norway, 2010; Peru, 2010; Romania, 2011–2012; Sweden, 2010–2011).</a:t>
            </a:r>
            <a:endParaRPr lang="es-ES" altLang="es-ES" sz="1100" dirty="0"/>
          </a:p>
        </p:txBody>
      </p:sp>
      <p:sp>
        <p:nvSpPr>
          <p:cNvPr id="7" name="Rectángulo 6"/>
          <p:cNvSpPr/>
          <p:nvPr/>
        </p:nvSpPr>
        <p:spPr>
          <a:xfrm>
            <a:off x="461120" y="6416403"/>
            <a:ext cx="7920880" cy="276999"/>
          </a:xfrm>
          <a:prstGeom prst="rect">
            <a:avLst/>
          </a:prstGeom>
          <a:solidFill>
            <a:schemeClr val="bg2">
              <a:lumMod val="90000"/>
            </a:schemeClr>
          </a:solidFill>
        </p:spPr>
        <p:txBody>
          <a:bodyPr wrap="square">
            <a:spAutoFit/>
          </a:bodyPr>
          <a:lstStyle/>
          <a:p>
            <a:r>
              <a:rPr lang="es-ES" altLang="es-ES" sz="1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Source: UN, Human Development Report, 2015, and own elaboration.</a:t>
            </a:r>
            <a:r>
              <a:rPr lang="es-ES" altLang="es-E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r>
              <a:rPr lang="es-ES" altLang="es-ES" sz="1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r>
              <a:rPr lang="es-ES" altLang="es-E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r>
              <a:rPr lang="es-ES" altLang="es-ES" sz="1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endParaRPr lang="es-ES" sz="1200" dirty="0"/>
          </a:p>
        </p:txBody>
      </p:sp>
    </p:spTree>
    <p:extLst>
      <p:ext uri="{BB962C8B-B14F-4D97-AF65-F5344CB8AC3E}">
        <p14:creationId xmlns:p14="http://schemas.microsoft.com/office/powerpoint/2010/main" val="5567023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fld id="{663EC76D-0B4E-4809-8EAB-E06C394ABF07}" type="slidenum">
              <a:rPr lang="es-ES" smtClean="0"/>
              <a:t>14</a:t>
            </a:fld>
            <a:endParaRPr lang="es-ES"/>
          </a:p>
        </p:txBody>
      </p:sp>
      <p:graphicFrame>
        <p:nvGraphicFramePr>
          <p:cNvPr id="3" name="Gráfico 2"/>
          <p:cNvGraphicFramePr/>
          <p:nvPr>
            <p:extLst>
              <p:ext uri="{D42A27DB-BD31-4B8C-83A1-F6EECF244321}">
                <p14:modId xmlns:p14="http://schemas.microsoft.com/office/powerpoint/2010/main" val="1058626206"/>
              </p:ext>
            </p:extLst>
          </p:nvPr>
        </p:nvGraphicFramePr>
        <p:xfrm>
          <a:off x="888273" y="1097279"/>
          <a:ext cx="10672355" cy="4794069"/>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ángulo 3"/>
          <p:cNvSpPr/>
          <p:nvPr/>
        </p:nvSpPr>
        <p:spPr>
          <a:xfrm>
            <a:off x="538104" y="6155730"/>
            <a:ext cx="5406095" cy="350865"/>
          </a:xfrm>
          <a:prstGeom prst="rect">
            <a:avLst/>
          </a:prstGeom>
        </p:spPr>
        <p:txBody>
          <a:bodyPr wrap="none">
            <a:spAutoFit/>
          </a:bodyPr>
          <a:lstStyle/>
          <a:p>
            <a:pPr>
              <a:lnSpc>
                <a:spcPct val="105000"/>
              </a:lnSpc>
              <a:spcAft>
                <a:spcPts val="800"/>
              </a:spcAft>
            </a:pPr>
            <a:r>
              <a:rPr lang="es-ES" sz="1600" dirty="0">
                <a:latin typeface="Calibri" panose="020F0502020204030204" pitchFamily="34" charset="0"/>
                <a:ea typeface="Calibri" panose="020F0502020204030204" pitchFamily="34" charset="0"/>
                <a:cs typeface="Times New Roman" panose="02020603050405020304" pitchFamily="18" charset="0"/>
              </a:rPr>
              <a:t>Source: own elaboration based on CIS (2023), Study 3428</a:t>
            </a:r>
            <a:r>
              <a:rPr lang="es-ES" sz="1600" dirty="0" smtClean="0">
                <a:latin typeface="Calibri" panose="020F0502020204030204" pitchFamily="34" charset="0"/>
                <a:ea typeface="Calibri" panose="020F0502020204030204" pitchFamily="34" charset="0"/>
                <a:cs typeface="Times New Roman" panose="02020603050405020304" pitchFamily="18" charset="0"/>
              </a:rPr>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3531597" y="341841"/>
            <a:ext cx="5986832" cy="415498"/>
          </a:xfrm>
          <a:prstGeom prst="rect">
            <a:avLst/>
          </a:prstGeom>
        </p:spPr>
        <p:txBody>
          <a:bodyPr wrap="none">
            <a:spAutoFit/>
          </a:bodyPr>
          <a:lstStyle/>
          <a:p>
            <a:pPr>
              <a:lnSpc>
                <a:spcPct val="105000"/>
              </a:lnSpc>
              <a:spcAft>
                <a:spcPts val="0"/>
              </a:spcAft>
            </a:pPr>
            <a:r>
              <a:rPr lang="es-ES" sz="2000" dirty="0" smtClean="0">
                <a:latin typeface="Calibri" panose="020F0502020204030204" pitchFamily="34" charset="0"/>
                <a:ea typeface="Calibri" panose="020F0502020204030204" pitchFamily="34" charset="0"/>
                <a:cs typeface="Times New Roman" panose="02020603050405020304" pitchFamily="18" charset="0"/>
              </a:rPr>
              <a:t>Daily time devoted to household chores. Spain, 2023</a:t>
            </a:r>
            <a:r>
              <a:rPr lang="es-ES" sz="2000" dirty="0">
                <a:latin typeface="Calibri" panose="020F0502020204030204" pitchFamily="34" charset="0"/>
                <a:ea typeface="Calibri" panose="020F0502020204030204" pitchFamily="34" charset="0"/>
                <a:cs typeface="Times New Roman" panose="02020603050405020304" pitchFamily="18" charset="0"/>
              </a:rPr>
              <a:t/>
            </a:r>
            <a:r>
              <a:rPr lang="es-ES" sz="2000" dirty="0" smtClean="0">
                <a:latin typeface="Calibri" panose="020F0502020204030204" pitchFamily="34" charset="0"/>
                <a:ea typeface="Calibri" panose="020F0502020204030204" pitchFamily="34" charset="0"/>
                <a:cs typeface="Times New Roman" panose="02020603050405020304" pitchFamily="18" charset="0"/>
              </a:rPr>
              <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Marcador de pie de página 5"/>
          <p:cNvSpPr>
            <a:spLocks noGrp="1"/>
          </p:cNvSpPr>
          <p:nvPr>
            <p:ph type="ftr" sz="quarter" idx="11"/>
          </p:nvPr>
        </p:nvSpPr>
        <p:spPr/>
        <p:txBody>
          <a:bodyPr/>
          <a:lstStyle/>
          <a:p>
            <a:r>
              <a:rPr lang="es-ES" smtClean="0"/>
              <a:t>Cristina García Sainz. UAM</a:t>
            </a:r>
            <a:endParaRPr lang="es-ES"/>
          </a:p>
        </p:txBody>
      </p:sp>
    </p:spTree>
    <p:extLst>
      <p:ext uri="{BB962C8B-B14F-4D97-AF65-F5344CB8AC3E}">
        <p14:creationId xmlns:p14="http://schemas.microsoft.com/office/powerpoint/2010/main" val="708219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fld id="{663EC76D-0B4E-4809-8EAB-E06C394ABF07}" type="slidenum">
              <a:rPr lang="es-ES" smtClean="0"/>
              <a:t>15</a:t>
            </a:fld>
            <a:endParaRPr lang="es-ES"/>
          </a:p>
        </p:txBody>
      </p:sp>
      <p:graphicFrame>
        <p:nvGraphicFramePr>
          <p:cNvPr id="3" name="Gráfico 2"/>
          <p:cNvGraphicFramePr/>
          <p:nvPr>
            <p:extLst>
              <p:ext uri="{D42A27DB-BD31-4B8C-83A1-F6EECF244321}">
                <p14:modId xmlns:p14="http://schemas.microsoft.com/office/powerpoint/2010/main" val="2422105590"/>
              </p:ext>
            </p:extLst>
          </p:nvPr>
        </p:nvGraphicFramePr>
        <p:xfrm>
          <a:off x="1162591" y="940731"/>
          <a:ext cx="10489475" cy="5029199"/>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ángulo 3"/>
          <p:cNvSpPr/>
          <p:nvPr/>
        </p:nvSpPr>
        <p:spPr>
          <a:xfrm>
            <a:off x="759609" y="6252680"/>
            <a:ext cx="3827843" cy="286232"/>
          </a:xfrm>
          <a:prstGeom prst="rect">
            <a:avLst/>
          </a:prstGeom>
        </p:spPr>
        <p:txBody>
          <a:bodyPr wrap="none">
            <a:spAutoFit/>
          </a:bodyPr>
          <a:lstStyle/>
          <a:p>
            <a:pPr algn="just">
              <a:lnSpc>
                <a:spcPct val="105000"/>
              </a:lnSpc>
              <a:spcAft>
                <a:spcPts val="0"/>
              </a:spcAft>
            </a:pPr>
            <a:r>
              <a:rPr lang="es-ES" sz="1200" dirty="0">
                <a:latin typeface="Calibri" panose="020F0502020204030204" pitchFamily="34" charset="0"/>
                <a:ea typeface="Calibri" panose="020F0502020204030204" pitchFamily="34" charset="0"/>
                <a:cs typeface="Times New Roman" panose="02020603050405020304" pitchFamily="18" charset="0"/>
              </a:rPr>
              <a:t>Source: own elaboration based on INE, Time Use Survey, 2009–2010</a:t>
            </a:r>
            <a:endParaRPr lang="es-E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2268579" y="346562"/>
            <a:ext cx="8277497" cy="415498"/>
          </a:xfrm>
          <a:prstGeom prst="rect">
            <a:avLst/>
          </a:prstGeom>
        </p:spPr>
        <p:txBody>
          <a:bodyPr wrap="square">
            <a:spAutoFit/>
          </a:bodyPr>
          <a:lstStyle/>
          <a:p>
            <a:pPr algn="ctr">
              <a:lnSpc>
                <a:spcPct val="105000"/>
              </a:lnSpc>
              <a:spcAft>
                <a:spcPts val="0"/>
              </a:spcAft>
            </a:pPr>
            <a:r>
              <a:rPr lang="es-ES" sz="2000" dirty="0" smtClean="0">
                <a:latin typeface="Calibri" panose="020F0502020204030204" pitchFamily="34" charset="0"/>
                <a:ea typeface="Calibri" panose="020F0502020204030204" pitchFamily="34" charset="0"/>
                <a:cs typeface="Times New Roman" panose="02020603050405020304" pitchFamily="18" charset="0"/>
              </a:rPr>
              <a:t>Daily time devoted to unpaid work by household type. Spain</a:t>
            </a:r>
            <a:r>
              <a:rPr lang="es-ES" sz="2000" dirty="0">
                <a:latin typeface="Calibri" panose="020F0502020204030204" pitchFamily="34" charset="0"/>
                <a:ea typeface="Calibri" panose="020F0502020204030204" pitchFamily="34" charset="0"/>
                <a:cs typeface="Times New Roman" panose="02020603050405020304" pitchFamily="18" charset="0"/>
              </a:rPr>
              <a:t/>
            </a:r>
            <a:r>
              <a:rPr lang="es-ES" sz="2000" dirty="0" smtClean="0">
                <a:latin typeface="Calibri" panose="020F0502020204030204" pitchFamily="34" charset="0"/>
                <a:ea typeface="Calibri" panose="020F0502020204030204" pitchFamily="34" charset="0"/>
                <a:cs typeface="Times New Roman" panose="02020603050405020304" pitchFamily="18" charset="0"/>
              </a:rPr>
              <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Marcador de pie de página 5"/>
          <p:cNvSpPr>
            <a:spLocks noGrp="1"/>
          </p:cNvSpPr>
          <p:nvPr>
            <p:ph type="ftr" sz="quarter" idx="11"/>
          </p:nvPr>
        </p:nvSpPr>
        <p:spPr/>
        <p:txBody>
          <a:bodyPr/>
          <a:lstStyle/>
          <a:p>
            <a:r>
              <a:rPr lang="es-ES" smtClean="0"/>
              <a:t>Cristina García Sainz. UAM</a:t>
            </a:r>
            <a:endParaRPr lang="es-ES"/>
          </a:p>
        </p:txBody>
      </p:sp>
    </p:spTree>
    <p:extLst>
      <p:ext uri="{BB962C8B-B14F-4D97-AF65-F5344CB8AC3E}">
        <p14:creationId xmlns:p14="http://schemas.microsoft.com/office/powerpoint/2010/main" val="8033087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5" name="Marcador de pie de página 4"/>
          <p:cNvSpPr>
            <a:spLocks noGrp="1"/>
          </p:cNvSpPr>
          <p:nvPr>
            <p:ph type="ftr" sz="quarter" idx="11"/>
          </p:nvPr>
        </p:nvSpPr>
        <p:spPr/>
        <p:txBody>
          <a:bodyPr/>
          <a:lstStyle/>
          <a:p>
            <a:r>
              <a:rPr lang="es-ES" dirty="0" smtClean="0"/>
              <a:t>Cristina García Sainz. UAM</a:t>
            </a:r>
            <a:endParaRPr lang="es-ES" dirty="0"/>
          </a:p>
        </p:txBody>
      </p:sp>
      <p:sp>
        <p:nvSpPr>
          <p:cNvPr id="2" name="Marcador de número de diapositiva 1"/>
          <p:cNvSpPr>
            <a:spLocks noGrp="1"/>
          </p:cNvSpPr>
          <p:nvPr>
            <p:ph type="sldNum" sz="quarter" idx="12"/>
          </p:nvPr>
        </p:nvSpPr>
        <p:spPr/>
        <p:txBody>
          <a:bodyPr/>
          <a:lstStyle/>
          <a:p>
            <a:fld id="{663EC76D-0B4E-4809-8EAB-E06C394ABF07}" type="slidenum">
              <a:rPr lang="es-ES" smtClean="0"/>
              <a:t>16</a:t>
            </a:fld>
            <a:endParaRPr lang="es-ES"/>
          </a:p>
        </p:txBody>
      </p:sp>
      <p:sp>
        <p:nvSpPr>
          <p:cNvPr id="3" name="CuadroTexto 2"/>
          <p:cNvSpPr txBox="1"/>
          <p:nvPr/>
        </p:nvSpPr>
        <p:spPr>
          <a:xfrm>
            <a:off x="407773" y="1273830"/>
            <a:ext cx="11194871" cy="5447645"/>
          </a:xfrm>
          <a:prstGeom prst="rect">
            <a:avLst/>
          </a:prstGeom>
          <a:solidFill>
            <a:schemeClr val="accent2">
              <a:lumMod val="40000"/>
              <a:lumOff val="60000"/>
            </a:schemeClr>
          </a:solidFill>
        </p:spPr>
        <p:txBody>
          <a:bodyPr wrap="square" rtlCol="0">
            <a:spAutoFit/>
          </a:bodyPr>
          <a:lstStyle/>
          <a:p>
            <a:pPr marL="342900" indent="-342900">
              <a:buFont typeface="Arial" panose="020B0604020202020204" pitchFamily="34" charset="0"/>
              <a:buChar char="•"/>
            </a:pPr>
            <a:endParaRPr lang="es-ES" sz="2200" dirty="0" smtClean="0"/>
          </a:p>
          <a:p>
            <a:pPr marL="342900" indent="-342900">
              <a:spcAft>
                <a:spcPts val="1200"/>
              </a:spcAft>
              <a:buFont typeface="Arial" panose="020B0604020202020204" pitchFamily="34" charset="0"/>
              <a:buChar char="•"/>
            </a:pPr>
            <a:r>
              <a:rPr lang="es-ES" sz="2200" dirty="0" smtClean="0"/>
              <a:t>Men devote more time to employment, with longer working hours, while women devote more time to unpaid work. (Sexual division of labour, breadwinner model; perception of productive time and economic value: “time is money”.)</a:t>
            </a:r>
            <a:r>
              <a:rPr lang="es-ES" sz="2200" dirty="0"/>
              <a:t/>
            </a:r>
            <a:r>
              <a:rPr lang="es-ES" sz="2200" b="1" dirty="0"/>
              <a:t/>
            </a:r>
            <a:r>
              <a:rPr lang="es-ES" sz="2200" dirty="0" smtClean="0"/>
              <a:t/>
            </a:r>
            <a:r>
              <a:rPr lang="es-ES" sz="2200" dirty="0" err="1" smtClean="0"/>
              <a:t/>
            </a:r>
            <a:r>
              <a:rPr lang="es-ES" sz="2200" dirty="0" smtClean="0"/>
              <a:t/>
            </a:r>
            <a:r>
              <a:rPr lang="es-ES" sz="2200" dirty="0" smtClean="0"/>
              <a:t/>
            </a:r>
            <a:r>
              <a:rPr lang="es-ES" sz="2200" dirty="0"/>
              <a:t/>
            </a:r>
            <a:r>
              <a:rPr lang="es-ES" sz="2200" b="1" dirty="0" smtClean="0"/>
              <a:t/>
            </a:r>
            <a:r>
              <a:rPr lang="es-ES" sz="2200" b="1" dirty="0"/>
              <a:t/>
            </a:r>
            <a:r>
              <a:rPr lang="es-ES" sz="2200" dirty="0"/>
              <a:t/>
            </a:r>
            <a:r>
              <a:rPr lang="es-ES" sz="2200" dirty="0" smtClean="0"/>
              <a:t/>
            </a:r>
            <a:r>
              <a:rPr lang="es-ES" sz="2200" dirty="0"/>
              <a:t/>
            </a:r>
            <a:r>
              <a:rPr lang="es-ES" sz="2200" dirty="0" smtClean="0"/>
              <a:t/>
            </a:r>
            <a:r>
              <a:rPr lang="es-ES" sz="2200" dirty="0"/>
              <a:t/>
            </a:r>
            <a:r>
              <a:rPr lang="es-ES" sz="2200" dirty="0" smtClean="0"/>
              <a:t/>
            </a:r>
            <a:endParaRPr lang="es-ES" sz="2200" dirty="0"/>
          </a:p>
          <a:p>
            <a:pPr marL="342900" indent="-342900">
              <a:spcAft>
                <a:spcPts val="1200"/>
              </a:spcAft>
              <a:buFont typeface="Arial" panose="020B0604020202020204" pitchFamily="34" charset="0"/>
              <a:buChar char="•"/>
            </a:pPr>
            <a:r>
              <a:rPr lang="es-ES" sz="2200" dirty="0" smtClean="0"/>
              <a:t>Compared with standard working hours, women hold jobs with short hours: insufficient hours and involuntary part-time work (PTW). This time commitment is shaped by the demands and needs of others.</a:t>
            </a:r>
            <a:r>
              <a:rPr lang="es-ES" sz="2200" b="1" dirty="0" smtClean="0"/>
              <a:t/>
            </a:r>
            <a:r>
              <a:rPr lang="es-ES" sz="2200" dirty="0" smtClean="0"/>
              <a:t/>
            </a:r>
            <a:r>
              <a:rPr lang="es-ES" sz="2200" dirty="0"/>
              <a:t/>
            </a:r>
            <a:r>
              <a:rPr lang="es-ES" sz="2200" dirty="0" smtClean="0"/>
              <a:t/>
            </a:r>
            <a:r>
              <a:rPr lang="es-ES" sz="2200" b="1" dirty="0" smtClean="0"/>
              <a:t/>
            </a:r>
            <a:r>
              <a:rPr lang="es-ES" sz="2200" dirty="0" smtClean="0"/>
              <a:t/>
            </a:r>
            <a:r>
              <a:rPr lang="es-ES" sz="2200" b="1" dirty="0" smtClean="0"/>
              <a:t/>
            </a:r>
            <a:r>
              <a:rPr lang="es-ES" sz="2200" dirty="0" smtClean="0"/>
              <a:t/>
            </a:r>
          </a:p>
          <a:p>
            <a:pPr marL="285750" indent="-285750">
              <a:spcAft>
                <a:spcPts val="1200"/>
              </a:spcAft>
              <a:buFont typeface="Arial" panose="020B0604020202020204" pitchFamily="34" charset="0"/>
              <a:buChar char="•"/>
            </a:pPr>
            <a:r>
              <a:rPr lang="es-ES" sz="2200" dirty="0" smtClean="0"/>
              <a:t>In both types of work, the temporal norm is heteronomous, marked by a lack of autonomy in deciding how much time is allocated to work.</a:t>
            </a:r>
            <a:r>
              <a:rPr lang="es-ES" sz="2200" b="1" dirty="0" err="1" smtClean="0"/>
              <a:t/>
            </a:r>
            <a:r>
              <a:rPr lang="es-ES" sz="2200" dirty="0" smtClean="0"/>
              <a:t/>
            </a:r>
          </a:p>
          <a:p>
            <a:pPr marL="285750" indent="-285750">
              <a:spcAft>
                <a:spcPts val="1200"/>
              </a:spcAft>
              <a:buFont typeface="Arial" panose="020B0604020202020204" pitchFamily="34" charset="0"/>
              <a:buChar char="•"/>
            </a:pPr>
            <a:r>
              <a:rPr lang="es-ES" sz="2200" dirty="0" smtClean="0"/>
              <a:t>When both types of work are combined, time poverty is commonly perceived. This is also the case when holding more than one job: urgency, precariousness and lack of free time.</a:t>
            </a:r>
            <a:r>
              <a:rPr lang="es-ES" sz="2200" b="1" dirty="0" smtClean="0"/>
              <a:t/>
            </a:r>
            <a:r>
              <a:rPr lang="es-ES" sz="2200" dirty="0" smtClean="0"/>
              <a:t/>
            </a:r>
            <a:r>
              <a:rPr lang="es-ES" sz="2200" b="1" dirty="0" smtClean="0"/>
              <a:t/>
            </a:r>
            <a:r>
              <a:rPr lang="es-ES" sz="2200" dirty="0" smtClean="0"/>
              <a:t/>
            </a:r>
          </a:p>
          <a:p>
            <a:pPr marL="285750" indent="-285750">
              <a:spcAft>
                <a:spcPts val="1200"/>
              </a:spcAft>
              <a:buFont typeface="Arial" panose="020B0604020202020204" pitchFamily="34" charset="0"/>
              <a:buChar char="•"/>
            </a:pPr>
            <a:r>
              <a:rPr lang="es-ES" sz="2200" dirty="0" smtClean="0"/>
              <a:t>Time poverty does not result only from heavy dedication to employment and family care work; it is also the perception of lacking command and control over one’s own time.</a:t>
            </a:r>
            <a:r>
              <a:rPr lang="es-ES" sz="2200" b="1" dirty="0" smtClean="0"/>
              <a:t/>
            </a:r>
            <a:r>
              <a:rPr lang="es-ES" sz="2200" dirty="0" smtClean="0"/>
              <a:t/>
            </a:r>
            <a:r>
              <a:rPr lang="es-ES" sz="2200" b="1" dirty="0" smtClean="0"/>
              <a:t/>
            </a:r>
            <a:r>
              <a:rPr lang="es-ES" sz="2200" dirty="0" smtClean="0"/>
              <a:t/>
            </a:r>
            <a:r>
              <a:rPr lang="es-ES" sz="2200" b="1" dirty="0" smtClean="0"/>
              <a:t/>
            </a:r>
            <a:r>
              <a:rPr lang="es-ES" sz="2200" dirty="0" smtClean="0"/>
              <a:t/>
            </a:r>
          </a:p>
        </p:txBody>
      </p:sp>
      <p:sp>
        <p:nvSpPr>
          <p:cNvPr id="4" name="Rectángulo 3"/>
          <p:cNvSpPr/>
          <p:nvPr/>
        </p:nvSpPr>
        <p:spPr>
          <a:xfrm>
            <a:off x="187234" y="152736"/>
            <a:ext cx="7297784" cy="400110"/>
          </a:xfrm>
          <a:prstGeom prst="rect">
            <a:avLst/>
          </a:prstGeom>
        </p:spPr>
        <p:txBody>
          <a:bodyPr wrap="square">
            <a:spAutoFit/>
          </a:bodyPr>
          <a:lstStyle/>
          <a:p>
            <a:pPr marL="182563" lvl="2"/>
            <a:r>
              <a:rPr lang="es-ES" sz="2000" i="1" dirty="0"/>
              <a:t>Work duration: a qualitative view of chronos</a:t>
            </a:r>
            <a:r>
              <a:rPr lang="es-ES" sz="2000" i="1" dirty="0" smtClean="0"/>
              <a:t/>
            </a:r>
            <a:endParaRPr lang="es-ES" sz="2000" i="1" dirty="0"/>
          </a:p>
        </p:txBody>
      </p:sp>
      <p:sp>
        <p:nvSpPr>
          <p:cNvPr id="7" name="Rectángulo 6"/>
          <p:cNvSpPr/>
          <p:nvPr/>
        </p:nvSpPr>
        <p:spPr>
          <a:xfrm>
            <a:off x="407773" y="719183"/>
            <a:ext cx="11108723" cy="461665"/>
          </a:xfrm>
          <a:prstGeom prst="rect">
            <a:avLst/>
          </a:prstGeom>
        </p:spPr>
        <p:txBody>
          <a:bodyPr wrap="square">
            <a:spAutoFit/>
          </a:bodyPr>
          <a:lstStyle/>
          <a:p>
            <a:r>
              <a:rPr lang="es-ES" sz="2400" dirty="0"/>
              <a:t>Paid work + domestic and care work. A qualitative view of “how much”.</a:t>
            </a:r>
            <a:r>
              <a:rPr lang="es-ES" sz="2400" dirty="0" smtClean="0"/>
              <a:t/>
            </a:r>
            <a:r>
              <a:rPr lang="es-ES" sz="2400" b="1" dirty="0" smtClean="0"/>
              <a:t/>
            </a:r>
            <a:endParaRPr lang="es-ES" dirty="0"/>
          </a:p>
        </p:txBody>
      </p:sp>
    </p:spTree>
    <p:extLst>
      <p:ext uri="{BB962C8B-B14F-4D97-AF65-F5344CB8AC3E}">
        <p14:creationId xmlns:p14="http://schemas.microsoft.com/office/powerpoint/2010/main" val="1156256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5" name="Marcador de pie de página 4"/>
          <p:cNvSpPr>
            <a:spLocks noGrp="1"/>
          </p:cNvSpPr>
          <p:nvPr>
            <p:ph type="ftr" sz="quarter" idx="11"/>
          </p:nvPr>
        </p:nvSpPr>
        <p:spPr/>
        <p:txBody>
          <a:bodyPr/>
          <a:lstStyle/>
          <a:p>
            <a:r>
              <a:rPr lang="es-ES" dirty="0" smtClean="0"/>
              <a:t>Cristina García Sainz. UAM</a:t>
            </a:r>
            <a:endParaRPr lang="es-ES" dirty="0"/>
          </a:p>
        </p:txBody>
      </p:sp>
      <p:sp>
        <p:nvSpPr>
          <p:cNvPr id="2" name="Marcador de número de diapositiva 1"/>
          <p:cNvSpPr>
            <a:spLocks noGrp="1"/>
          </p:cNvSpPr>
          <p:nvPr>
            <p:ph type="sldNum" sz="quarter" idx="12"/>
          </p:nvPr>
        </p:nvSpPr>
        <p:spPr/>
        <p:txBody>
          <a:bodyPr/>
          <a:lstStyle/>
          <a:p>
            <a:fld id="{663EC76D-0B4E-4809-8EAB-E06C394ABF07}" type="slidenum">
              <a:rPr lang="es-ES" smtClean="0"/>
              <a:t>17</a:t>
            </a:fld>
            <a:endParaRPr lang="es-ES" dirty="0"/>
          </a:p>
        </p:txBody>
      </p:sp>
      <p:sp>
        <p:nvSpPr>
          <p:cNvPr id="3" name="CuadroTexto 2"/>
          <p:cNvSpPr txBox="1"/>
          <p:nvPr/>
        </p:nvSpPr>
        <p:spPr>
          <a:xfrm>
            <a:off x="376407" y="1306710"/>
            <a:ext cx="11439186" cy="5232202"/>
          </a:xfrm>
          <a:prstGeom prst="rect">
            <a:avLst/>
          </a:prstGeom>
          <a:solidFill>
            <a:schemeClr val="accent2">
              <a:lumMod val="40000"/>
              <a:lumOff val="60000"/>
            </a:schemeClr>
          </a:solidFill>
        </p:spPr>
        <p:txBody>
          <a:bodyPr wrap="square" rtlCol="0">
            <a:spAutoFit/>
          </a:bodyPr>
          <a:lstStyle/>
          <a:p>
            <a:endParaRPr lang="es-ES" dirty="0"/>
          </a:p>
          <a:p>
            <a:pPr marL="285750" indent="-285750">
              <a:spcAft>
                <a:spcPts val="1200"/>
              </a:spcAft>
              <a:buFont typeface="Arial" panose="020B0604020202020204" pitchFamily="34" charset="0"/>
              <a:buChar char="•"/>
            </a:pPr>
            <a:r>
              <a:rPr lang="es-ES" sz="2200" dirty="0" smtClean="0"/>
              <a:t>A shorter working day (voluntary — work-life balance — shorter hours, reduced working time, leave, PTW), weekend work, shift work, etc., may have perverse effects for women insofar as it leaves them more time for other responsibilities — domestic or care — (doing gender), which can increase the total workload.</a:t>
            </a:r>
            <a:r>
              <a:rPr lang="es-ES" sz="2200" b="1" dirty="0" smtClean="0"/>
              <a:t/>
            </a:r>
            <a:r>
              <a:rPr lang="es-ES" sz="2200" dirty="0" smtClean="0"/>
              <a:t/>
            </a:r>
            <a:r>
              <a:rPr lang="es-ES" sz="2200" dirty="0" err="1" smtClean="0"/>
              <a:t/>
            </a:r>
            <a:r>
              <a:rPr lang="es-ES" sz="2200" dirty="0" smtClean="0"/>
              <a:t/>
            </a:r>
            <a:r>
              <a:rPr lang="es-ES" sz="2200" dirty="0" err="1" smtClean="0"/>
              <a:t/>
            </a:r>
            <a:r>
              <a:rPr lang="es-ES" sz="2200" dirty="0" smtClean="0"/>
              <a:t/>
            </a:r>
            <a:r>
              <a:rPr lang="es-ES" sz="2200" b="1" dirty="0"/>
              <a:t/>
            </a:r>
          </a:p>
          <a:p>
            <a:pPr marL="285750" indent="-285750">
              <a:spcAft>
                <a:spcPts val="1200"/>
              </a:spcAft>
              <a:buFont typeface="Arial" panose="020B0604020202020204" pitchFamily="34" charset="0"/>
              <a:buChar char="•"/>
            </a:pPr>
            <a:r>
              <a:rPr lang="es-ES" sz="2200" dirty="0" smtClean="0"/>
              <a:t>Time transfers occur between employment and domestic and care work, and vice versa (as in reduced working hours for care reasons), between contracted time and committed time. Reducing working hours does not imply “freed-up time” or more free time.</a:t>
            </a:r>
            <a:r>
              <a:rPr lang="es-ES" sz="2200" b="1" dirty="0" smtClean="0"/>
              <a:t/>
            </a:r>
            <a:r>
              <a:rPr lang="es-ES" sz="2200" dirty="0" smtClean="0"/>
              <a:t/>
            </a:r>
          </a:p>
          <a:p>
            <a:pPr marL="285750" indent="-285750">
              <a:spcAft>
                <a:spcPts val="1200"/>
              </a:spcAft>
              <a:buFont typeface="Arial" panose="020B0604020202020204" pitchFamily="34" charset="0"/>
              <a:buChar char="•"/>
            </a:pPr>
            <a:r>
              <a:rPr lang="es-ES" sz="2200" dirty="0" smtClean="0"/>
              <a:t>The distribution of working time (employment and domestic work) reflects greater “porosity”, simultaneity and continuity between both types of work among women, while among men time is distributed in successive sequences.</a:t>
            </a:r>
            <a:r>
              <a:rPr lang="es-ES" sz="2200" b="1" dirty="0" smtClean="0"/>
              <a:t/>
            </a:r>
            <a:r>
              <a:rPr lang="es-ES" sz="2200" dirty="0" smtClean="0"/>
              <a:t/>
            </a:r>
            <a:r>
              <a:rPr lang="es-ES" sz="2200" b="1" dirty="0" smtClean="0"/>
              <a:t/>
            </a:r>
            <a:r>
              <a:rPr lang="es-ES" sz="2200" dirty="0" smtClean="0"/>
              <a:t/>
            </a:r>
          </a:p>
          <a:p>
            <a:pPr marL="285750" indent="-285750">
              <a:spcAft>
                <a:spcPts val="1200"/>
              </a:spcAft>
              <a:buFont typeface="Arial" panose="020B0604020202020204" pitchFamily="34" charset="0"/>
              <a:buChar char="•"/>
            </a:pPr>
            <a:r>
              <a:rPr lang="es-ES" sz="2200" b="1" dirty="0" smtClean="0"/>
              <a:t>Time poverty        economic poverty: devoting less time to employment has negative economic and social effects: wage gap, pension gap, access to social benefits (e.g. unemployment).</a:t>
            </a:r>
            <a:r>
              <a:rPr lang="es-ES" sz="2200" b="1" dirty="0" smtClean="0"/>
              <a:t/>
            </a:r>
            <a:r>
              <a:rPr lang="es-ES" sz="2200" b="1" dirty="0" smtClean="0"/>
              <a:t/>
            </a:r>
            <a:r>
              <a:rPr lang="es-ES" sz="2200" dirty="0" smtClean="0"/>
              <a:t/>
            </a:r>
            <a:r>
              <a:rPr lang="es-ES" sz="2200" dirty="0"/>
              <a:t/>
            </a:r>
            <a:r>
              <a:rPr lang="es-ES" sz="2200" dirty="0" smtClean="0"/>
              <a:t/>
            </a:r>
          </a:p>
        </p:txBody>
      </p:sp>
      <p:sp>
        <p:nvSpPr>
          <p:cNvPr id="7" name="Rectángulo 6"/>
          <p:cNvSpPr/>
          <p:nvPr/>
        </p:nvSpPr>
        <p:spPr>
          <a:xfrm>
            <a:off x="395764" y="620950"/>
            <a:ext cx="11120846" cy="461665"/>
          </a:xfrm>
          <a:prstGeom prst="rect">
            <a:avLst/>
          </a:prstGeom>
        </p:spPr>
        <p:txBody>
          <a:bodyPr wrap="square">
            <a:spAutoFit/>
          </a:bodyPr>
          <a:lstStyle/>
          <a:p>
            <a:r>
              <a:rPr lang="es-ES" sz="2400" dirty="0"/>
              <a:t>Paid work + domestic and care work. A qualitative view of “when”.</a:t>
            </a:r>
            <a:r>
              <a:rPr lang="es-ES" sz="2400" dirty="0" smtClean="0"/>
              <a:t/>
            </a:r>
            <a:r>
              <a:rPr lang="es-ES" sz="2400" dirty="0"/>
              <a:t/>
            </a:r>
            <a:r>
              <a:rPr lang="es-ES" sz="2400" dirty="0" smtClean="0"/>
              <a:t/>
            </a:r>
            <a:r>
              <a:rPr lang="es-ES" sz="2400" b="1" dirty="0" smtClean="0"/>
              <a:t/>
            </a:r>
            <a:endParaRPr lang="es-ES" dirty="0"/>
          </a:p>
        </p:txBody>
      </p:sp>
      <p:sp>
        <p:nvSpPr>
          <p:cNvPr id="9" name="Rectángulo 8"/>
          <p:cNvSpPr/>
          <p:nvPr/>
        </p:nvSpPr>
        <p:spPr>
          <a:xfrm>
            <a:off x="187234" y="152736"/>
            <a:ext cx="7297784" cy="400110"/>
          </a:xfrm>
          <a:prstGeom prst="rect">
            <a:avLst/>
          </a:prstGeom>
        </p:spPr>
        <p:txBody>
          <a:bodyPr wrap="square">
            <a:spAutoFit/>
          </a:bodyPr>
          <a:lstStyle/>
          <a:p>
            <a:pPr marL="182563" lvl="2"/>
            <a:r>
              <a:rPr lang="es-ES" sz="2000" i="1" dirty="0"/>
              <a:t>Work duration: a qualitative view of chronos</a:t>
            </a:r>
            <a:r>
              <a:rPr lang="es-ES" sz="2000" i="1" dirty="0" smtClean="0"/>
              <a:t/>
            </a:r>
            <a:endParaRPr lang="es-ES" sz="2000" i="1" dirty="0"/>
          </a:p>
        </p:txBody>
      </p:sp>
      <p:sp>
        <p:nvSpPr>
          <p:cNvPr id="4" name="Flecha derecha 3"/>
          <p:cNvSpPr/>
          <p:nvPr/>
        </p:nvSpPr>
        <p:spPr>
          <a:xfrm flipV="1">
            <a:off x="2978331" y="5551715"/>
            <a:ext cx="418012" cy="189413"/>
          </a:xfrm>
          <a:prstGeom prst="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511890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7ADA4A">
            <a:alpha val="38000"/>
          </a:srgbClr>
        </a:solidFill>
        <a:effectLst/>
      </p:bgPr>
    </p:bg>
    <p:spTree>
      <p:nvGrpSpPr>
        <p:cNvPr id="1" name=""/>
        <p:cNvGrpSpPr/>
        <p:nvPr/>
      </p:nvGrpSpPr>
      <p:grpSpPr>
        <a:xfrm>
          <a:off x="0" y="0"/>
          <a:ext cx="0" cy="0"/>
          <a:chOff x="0" y="0"/>
          <a:chExt cx="0" cy="0"/>
        </a:xfrm>
      </p:grpSpPr>
      <p:sp>
        <p:nvSpPr>
          <p:cNvPr id="2" name="Marcador de pie de página 1"/>
          <p:cNvSpPr>
            <a:spLocks noGrp="1"/>
          </p:cNvSpPr>
          <p:nvPr>
            <p:ph type="ftr" sz="quarter" idx="11"/>
          </p:nvPr>
        </p:nvSpPr>
        <p:spPr/>
        <p:txBody>
          <a:bodyPr/>
          <a:lstStyle/>
          <a:p>
            <a:r>
              <a:rPr lang="es-ES" smtClean="0"/>
              <a:t>Cristina García Sainz. UAM</a:t>
            </a:r>
            <a:endParaRPr lang="es-ES"/>
          </a:p>
        </p:txBody>
      </p:sp>
      <p:sp>
        <p:nvSpPr>
          <p:cNvPr id="3" name="Marcador de número de diapositiva 2"/>
          <p:cNvSpPr>
            <a:spLocks noGrp="1"/>
          </p:cNvSpPr>
          <p:nvPr>
            <p:ph type="sldNum" sz="quarter" idx="12"/>
          </p:nvPr>
        </p:nvSpPr>
        <p:spPr/>
        <p:txBody>
          <a:bodyPr/>
          <a:lstStyle/>
          <a:p>
            <a:fld id="{663EC76D-0B4E-4809-8EAB-E06C394ABF07}" type="slidenum">
              <a:rPr lang="es-ES" smtClean="0"/>
              <a:t>18</a:t>
            </a:fld>
            <a:endParaRPr lang="es-ES"/>
          </a:p>
        </p:txBody>
      </p:sp>
      <p:sp>
        <p:nvSpPr>
          <p:cNvPr id="4" name="CuadroTexto 3"/>
          <p:cNvSpPr txBox="1"/>
          <p:nvPr/>
        </p:nvSpPr>
        <p:spPr>
          <a:xfrm>
            <a:off x="930876" y="3119576"/>
            <a:ext cx="10422924" cy="3477875"/>
          </a:xfrm>
          <a:prstGeom prst="rect">
            <a:avLst/>
          </a:prstGeom>
          <a:solidFill>
            <a:schemeClr val="accent6">
              <a:lumMod val="60000"/>
              <a:lumOff val="40000"/>
            </a:schemeClr>
          </a:solidFill>
        </p:spPr>
        <p:txBody>
          <a:bodyPr wrap="square" rtlCol="0">
            <a:spAutoFit/>
          </a:bodyPr>
          <a:lstStyle/>
          <a:p>
            <a:r>
              <a:rPr lang="es-ES" sz="2200" dirty="0" smtClean="0"/>
              <a:t>Kairos combines two meanings (Marramao, 2018):</a:t>
            </a:r>
            <a:r>
              <a:rPr lang="es-ES" sz="2200" dirty="0" err="1" smtClean="0"/>
              <a:t/>
            </a:r>
            <a:r>
              <a:rPr lang="es-ES" sz="2200" dirty="0" smtClean="0"/>
              <a:t/>
            </a:r>
            <a:r>
              <a:rPr lang="es-ES" sz="2200" dirty="0"/>
              <a:t/>
            </a:r>
            <a:r>
              <a:rPr lang="es-ES" sz="2000" dirty="0"/>
              <a:t/>
            </a:r>
            <a:r>
              <a:rPr lang="es-ES" sz="2000" dirty="0" smtClean="0"/>
              <a:t/>
            </a:r>
            <a:r>
              <a:rPr lang="es-ES" sz="2200" dirty="0" smtClean="0"/>
              <a:t/>
            </a:r>
          </a:p>
          <a:p>
            <a:pPr marL="742950" lvl="1" indent="-285750">
              <a:buFont typeface="Arial" panose="020B0604020202020204" pitchFamily="34" charset="0"/>
              <a:buChar char="•"/>
            </a:pPr>
            <a:r>
              <a:rPr lang="es-ES" sz="2200" dirty="0" smtClean="0"/>
              <a:t>To temper, to moderate, temperament (people’s way of being, character and condition).</a:t>
            </a:r>
            <a:r>
              <a:rPr lang="es-ES" sz="2200" b="1" dirty="0" smtClean="0"/>
              <a:t/>
            </a:r>
            <a:r>
              <a:rPr lang="es-ES" sz="2200" dirty="0" smtClean="0"/>
              <a:t/>
            </a:r>
          </a:p>
          <a:p>
            <a:pPr marL="742950" lvl="1" indent="-285750">
              <a:buFont typeface="Arial" panose="020B0604020202020204" pitchFamily="34" charset="0"/>
              <a:buChar char="•"/>
            </a:pPr>
            <a:r>
              <a:rPr lang="es-ES" sz="2200" dirty="0" smtClean="0"/>
              <a:t>Temperature (derived from atmospheric conditions, heat and cold, expressed in degrees).</a:t>
            </a:r>
            <a:r>
              <a:rPr lang="es-ES" sz="2200" b="1" dirty="0" smtClean="0"/>
              <a:t/>
            </a:r>
            <a:r>
              <a:rPr lang="es-ES" sz="2200" dirty="0" smtClean="0"/>
              <a:t/>
            </a:r>
          </a:p>
          <a:p>
            <a:pPr marL="285750" indent="-285750">
              <a:buFont typeface="Arial" panose="020B0604020202020204" pitchFamily="34" charset="0"/>
              <a:buChar char="•"/>
            </a:pPr>
            <a:r>
              <a:rPr lang="es-ES" sz="2200" dirty="0" err="1" smtClean="0"/>
              <a:t>Kairos represents the meeting point between these two apparently separate dimensions: the “time of life” and the “time of the world”; that is, between the time we live (subjective) and the time of nature (physical), or between one’s own time (qualitative) and clock time (quantitative).</a:t>
            </a:r>
            <a:r>
              <a:rPr lang="es-ES" sz="2200" dirty="0" smtClean="0"/>
              <a:t/>
            </a:r>
            <a:r>
              <a:rPr lang="es-ES" sz="2200" b="1" dirty="0" smtClean="0"/>
              <a:t/>
            </a:r>
            <a:r>
              <a:rPr lang="es-ES" sz="2200" dirty="0" smtClean="0"/>
              <a:t/>
            </a:r>
          </a:p>
          <a:p>
            <a:pPr marL="285750" indent="-285750">
              <a:buFont typeface="Arial" panose="020B0604020202020204" pitchFamily="34" charset="0"/>
              <a:buChar char="•"/>
            </a:pPr>
            <a:endParaRPr lang="es-ES" sz="2200" dirty="0" smtClean="0"/>
          </a:p>
        </p:txBody>
      </p:sp>
      <p:sp>
        <p:nvSpPr>
          <p:cNvPr id="5" name="Rectángulo 4"/>
          <p:cNvSpPr/>
          <p:nvPr/>
        </p:nvSpPr>
        <p:spPr>
          <a:xfrm>
            <a:off x="222422" y="185351"/>
            <a:ext cx="10136424" cy="400110"/>
          </a:xfrm>
          <a:prstGeom prst="rect">
            <a:avLst/>
          </a:prstGeom>
        </p:spPr>
        <p:txBody>
          <a:bodyPr wrap="square">
            <a:spAutoFit/>
          </a:bodyPr>
          <a:lstStyle/>
          <a:p>
            <a:pPr marL="182563" lvl="2"/>
            <a:r>
              <a:rPr lang="es-ES" sz="2000" i="1" dirty="0"/>
              <a:t>The times of care: a kairos perspective (how)</a:t>
            </a:r>
            <a:r>
              <a:rPr lang="es-ES" sz="2000" b="1" i="1" dirty="0" err="1" smtClean="0"/>
              <a:t/>
            </a:r>
            <a:r>
              <a:rPr lang="es-ES" sz="2000" b="1" i="1" dirty="0" smtClean="0"/>
              <a:t/>
            </a:r>
            <a:r>
              <a:rPr lang="es-ES" sz="2000" i="1" dirty="0"/>
              <a:t/>
            </a:r>
          </a:p>
        </p:txBody>
      </p:sp>
      <p:sp>
        <p:nvSpPr>
          <p:cNvPr id="6" name="CuadroTexto 5"/>
          <p:cNvSpPr txBox="1"/>
          <p:nvPr/>
        </p:nvSpPr>
        <p:spPr>
          <a:xfrm>
            <a:off x="930876" y="1700001"/>
            <a:ext cx="10422924" cy="1107996"/>
          </a:xfrm>
          <a:prstGeom prst="rect">
            <a:avLst/>
          </a:prstGeom>
          <a:solidFill>
            <a:schemeClr val="accent6">
              <a:lumMod val="60000"/>
              <a:lumOff val="40000"/>
            </a:schemeClr>
          </a:solidFill>
        </p:spPr>
        <p:txBody>
          <a:bodyPr wrap="square" rtlCol="0">
            <a:spAutoFit/>
          </a:bodyPr>
          <a:lstStyle/>
          <a:p>
            <a:r>
              <a:rPr lang="es-ES" sz="2200" dirty="0" err="1" smtClean="0"/>
              <a:t>Kairos is the time of opportunity; the opportune moment; the propitious time; the occasion; “everything in its own time” (typical of care); a time that has its own measure, because it is constructed in relation to others.</a:t>
            </a:r>
            <a:r>
              <a:rPr lang="es-ES" sz="2200" dirty="0"/>
              <a:t/>
            </a:r>
            <a:r>
              <a:rPr lang="es-ES" sz="2200" dirty="0" smtClean="0"/>
              <a:t/>
            </a:r>
            <a:endParaRPr lang="es-ES" sz="2200" dirty="0"/>
          </a:p>
        </p:txBody>
      </p:sp>
      <p:sp>
        <p:nvSpPr>
          <p:cNvPr id="7" name="CuadroTexto 6"/>
          <p:cNvSpPr txBox="1"/>
          <p:nvPr/>
        </p:nvSpPr>
        <p:spPr>
          <a:xfrm>
            <a:off x="3435178" y="926757"/>
            <a:ext cx="3917092" cy="461665"/>
          </a:xfrm>
          <a:prstGeom prst="rect">
            <a:avLst/>
          </a:prstGeom>
          <a:solidFill>
            <a:srgbClr val="66FF66"/>
          </a:solidFill>
        </p:spPr>
        <p:txBody>
          <a:bodyPr wrap="square" rtlCol="0">
            <a:spAutoFit/>
          </a:bodyPr>
          <a:lstStyle/>
          <a:p>
            <a:pPr algn="ctr"/>
            <a:r>
              <a:rPr lang="es-ES" sz="2400" dirty="0" smtClean="0"/>
              <a:t>Kairos time</a:t>
            </a:r>
            <a:r>
              <a:rPr lang="es-ES" sz="2400" dirty="0" err="1" smtClean="0"/>
              <a:t/>
            </a:r>
            <a:endParaRPr lang="es-ES" sz="2400" dirty="0"/>
          </a:p>
        </p:txBody>
      </p:sp>
    </p:spTree>
    <p:extLst>
      <p:ext uri="{BB962C8B-B14F-4D97-AF65-F5344CB8AC3E}">
        <p14:creationId xmlns:p14="http://schemas.microsoft.com/office/powerpoint/2010/main" val="4105724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4039" y="139407"/>
            <a:ext cx="8927870" cy="5858115"/>
          </a:xfrm>
          <a:prstGeom prst="rect">
            <a:avLst/>
          </a:prstGeom>
        </p:spPr>
      </p:pic>
      <p:sp>
        <p:nvSpPr>
          <p:cNvPr id="4" name="CuadroTexto 3"/>
          <p:cNvSpPr txBox="1"/>
          <p:nvPr/>
        </p:nvSpPr>
        <p:spPr>
          <a:xfrm>
            <a:off x="3184369" y="6280857"/>
            <a:ext cx="5784470" cy="369332"/>
          </a:xfrm>
          <a:prstGeom prst="rect">
            <a:avLst/>
          </a:prstGeom>
          <a:noFill/>
        </p:spPr>
        <p:txBody>
          <a:bodyPr wrap="square" rtlCol="0">
            <a:spAutoFit/>
          </a:bodyPr>
          <a:lstStyle/>
          <a:p>
            <a:r>
              <a:rPr lang="es-ES" dirty="0" err="1" smtClean="0"/>
              <a:t>Flavita Banana, Grandmothers in summer, El País, 27/06/2021</a:t>
            </a:r>
            <a:r>
              <a:rPr lang="es-ES" dirty="0" smtClean="0"/>
              <a:t/>
            </a:r>
            <a:r>
              <a:rPr lang="es-ES" i="1" dirty="0" smtClean="0"/>
              <a:t/>
            </a:r>
            <a:r>
              <a:rPr lang="es-ES" dirty="0" smtClean="0"/>
              <a:t/>
            </a:r>
            <a:endParaRPr lang="es-ES" dirty="0"/>
          </a:p>
        </p:txBody>
      </p:sp>
      <p:sp>
        <p:nvSpPr>
          <p:cNvPr id="3" name="Llamada ovalada 2"/>
          <p:cNvSpPr/>
          <p:nvPr/>
        </p:nvSpPr>
        <p:spPr>
          <a:xfrm>
            <a:off x="391886" y="274320"/>
            <a:ext cx="2534194" cy="1463040"/>
          </a:xfrm>
          <a:prstGeom prst="wedgeEllipseCallout">
            <a:avLst>
              <a:gd name="adj1" fmla="val 43486"/>
              <a:gd name="adj2" fmla="val 81312"/>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200" dirty="0" err="1" smtClean="0"/>
              <a:t>Grandma</a:t>
            </a:r>
            <a:r>
              <a:rPr lang="es-ES" sz="2200" dirty="0" smtClean="0"/>
              <a:t>,</a:t>
            </a:r>
          </a:p>
          <a:p>
            <a:pPr algn="ctr"/>
            <a:r>
              <a:rPr lang="es-ES" sz="2200" dirty="0" err="1" smtClean="0"/>
              <a:t>What</a:t>
            </a:r>
            <a:r>
              <a:rPr lang="es-ES" sz="2200" dirty="0" smtClean="0"/>
              <a:t> </a:t>
            </a:r>
            <a:r>
              <a:rPr lang="es-ES" sz="2200" dirty="0" err="1" smtClean="0"/>
              <a:t>will</a:t>
            </a:r>
            <a:r>
              <a:rPr lang="es-ES" sz="2200" dirty="0" smtClean="0"/>
              <a:t> </a:t>
            </a:r>
            <a:r>
              <a:rPr lang="es-ES" sz="2200" dirty="0" err="1" smtClean="0"/>
              <a:t>you</a:t>
            </a:r>
            <a:r>
              <a:rPr lang="es-ES" sz="2200" dirty="0" smtClean="0"/>
              <a:t> do </a:t>
            </a:r>
            <a:r>
              <a:rPr lang="es-ES" sz="2200" dirty="0" err="1" smtClean="0"/>
              <a:t>this</a:t>
            </a:r>
            <a:r>
              <a:rPr lang="es-ES" sz="2200" dirty="0" smtClean="0"/>
              <a:t> </a:t>
            </a:r>
            <a:r>
              <a:rPr lang="es-ES" sz="2200" dirty="0" err="1" smtClean="0"/>
              <a:t>summer</a:t>
            </a:r>
            <a:r>
              <a:rPr lang="es-ES" sz="2200" dirty="0" smtClean="0"/>
              <a:t>?</a:t>
            </a:r>
            <a:endParaRPr lang="es-ES" sz="2200" dirty="0"/>
          </a:p>
        </p:txBody>
      </p:sp>
      <p:sp>
        <p:nvSpPr>
          <p:cNvPr id="5" name="Llamada ovalada 4"/>
          <p:cNvSpPr/>
          <p:nvPr/>
        </p:nvSpPr>
        <p:spPr>
          <a:xfrm>
            <a:off x="9797142" y="888274"/>
            <a:ext cx="2136371" cy="1254034"/>
          </a:xfrm>
          <a:prstGeom prst="wedgeEllipseCallout">
            <a:avLst>
              <a:gd name="adj1" fmla="val -131522"/>
              <a:gd name="adj2" fmla="val 40918"/>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200" dirty="0" err="1" smtClean="0"/>
              <a:t>Give</a:t>
            </a:r>
            <a:r>
              <a:rPr lang="es-ES" sz="2200" dirty="0" smtClean="0"/>
              <a:t> </a:t>
            </a:r>
            <a:r>
              <a:rPr lang="es-ES" sz="2200" dirty="0" err="1" smtClean="0"/>
              <a:t>the</a:t>
            </a:r>
            <a:r>
              <a:rPr lang="es-ES" sz="2200" dirty="0" smtClean="0"/>
              <a:t> </a:t>
            </a:r>
            <a:r>
              <a:rPr lang="es-ES" sz="2200" dirty="0" err="1" smtClean="0"/>
              <a:t>gift</a:t>
            </a:r>
            <a:r>
              <a:rPr lang="es-ES" sz="2200" dirty="0" smtClean="0"/>
              <a:t> of time</a:t>
            </a:r>
            <a:endParaRPr lang="es-ES" sz="2200" dirty="0"/>
          </a:p>
        </p:txBody>
      </p:sp>
    </p:spTree>
    <p:extLst>
      <p:ext uri="{BB962C8B-B14F-4D97-AF65-F5344CB8AC3E}">
        <p14:creationId xmlns:p14="http://schemas.microsoft.com/office/powerpoint/2010/main" val="1512789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67000"/>
          </a:schemeClr>
        </a:solidFill>
        <a:effectLst/>
      </p:bgPr>
    </p:bg>
    <p:spTree>
      <p:nvGrpSpPr>
        <p:cNvPr id="1" name=""/>
        <p:cNvGrpSpPr/>
        <p:nvPr/>
      </p:nvGrpSpPr>
      <p:grpSpPr>
        <a:xfrm>
          <a:off x="0" y="0"/>
          <a:ext cx="0" cy="0"/>
          <a:chOff x="0" y="0"/>
          <a:chExt cx="0" cy="0"/>
        </a:xfrm>
      </p:grpSpPr>
      <p:sp>
        <p:nvSpPr>
          <p:cNvPr id="8" name="CuadroTexto 7"/>
          <p:cNvSpPr txBox="1"/>
          <p:nvPr/>
        </p:nvSpPr>
        <p:spPr>
          <a:xfrm>
            <a:off x="1159031" y="1053342"/>
            <a:ext cx="10414660" cy="5262979"/>
          </a:xfrm>
          <a:prstGeom prst="rect">
            <a:avLst/>
          </a:prstGeom>
          <a:solidFill>
            <a:srgbClr val="7ADA4A">
              <a:alpha val="35000"/>
            </a:srgbClr>
          </a:solidFill>
        </p:spPr>
        <p:txBody>
          <a:bodyPr wrap="square" rtlCol="0">
            <a:spAutoFit/>
          </a:bodyPr>
          <a:lstStyle/>
          <a:p>
            <a:endParaRPr lang="es-ES" sz="2000" i="1" dirty="0" smtClean="0"/>
          </a:p>
          <a:p>
            <a:r>
              <a:rPr lang="es-ES" sz="2400" dirty="0" smtClean="0"/>
              <a:t>Outline:</a:t>
            </a:r>
          </a:p>
          <a:p>
            <a:endParaRPr lang="es-ES" sz="2000" dirty="0" smtClean="0"/>
          </a:p>
          <a:p>
            <a:pPr marL="1257300" lvl="2" indent="-342900">
              <a:spcAft>
                <a:spcPts val="600"/>
              </a:spcAft>
              <a:buFont typeface="Wingdings" panose="05000000000000000000" pitchFamily="2" charset="2"/>
              <a:buChar char="§"/>
            </a:pPr>
            <a:r>
              <a:rPr lang="es-ES" sz="2400" dirty="0" smtClean="0"/>
              <a:t>Introduction: work and time</a:t>
            </a:r>
          </a:p>
          <a:p>
            <a:pPr marL="1714500" lvl="3" indent="-342900">
              <a:spcAft>
                <a:spcPts val="600"/>
              </a:spcAft>
              <a:buFont typeface="Arial" panose="020B0604020202020204" pitchFamily="34" charset="0"/>
              <a:buChar char="•"/>
            </a:pPr>
            <a:r>
              <a:rPr lang="es-ES" sz="2400" dirty="0" smtClean="0"/>
              <a:t>Work from a gender perspective</a:t>
            </a:r>
          </a:p>
          <a:p>
            <a:pPr marL="1714500" lvl="3" indent="-342900">
              <a:spcAft>
                <a:spcPts val="1800"/>
              </a:spcAft>
              <a:buFont typeface="Arial" panose="020B0604020202020204" pitchFamily="34" charset="0"/>
              <a:buChar char="•"/>
            </a:pPr>
            <a:r>
              <a:rPr lang="es-ES" sz="2400" dirty="0" smtClean="0"/>
              <a:t>Dimensions of time</a:t>
            </a:r>
          </a:p>
          <a:p>
            <a:pPr marL="1257300" lvl="2" indent="-342900">
              <a:spcAft>
                <a:spcPts val="1800"/>
              </a:spcAft>
              <a:buFont typeface="Wingdings" panose="05000000000000000000" pitchFamily="2" charset="2"/>
              <a:buChar char="§"/>
            </a:pPr>
            <a:r>
              <a:rPr lang="es-ES" sz="2400" dirty="0" smtClean="0"/>
              <a:t>Duration and distribution: quantitative aspects (how much and when)</a:t>
            </a:r>
          </a:p>
          <a:p>
            <a:pPr marL="1257300" lvl="2" indent="-342900">
              <a:spcAft>
                <a:spcPts val="1800"/>
              </a:spcAft>
              <a:buFont typeface="Wingdings" panose="05000000000000000000" pitchFamily="2" charset="2"/>
              <a:buChar char="§"/>
            </a:pPr>
            <a:r>
              <a:rPr lang="es-ES" sz="2400" dirty="0" smtClean="0"/>
              <a:t>The qualitative view of chronos</a:t>
            </a:r>
            <a:r>
              <a:rPr lang="es-ES" sz="2400" dirty="0" smtClean="0"/>
              <a:t/>
            </a:r>
            <a:r>
              <a:rPr lang="es-ES" sz="2400" dirty="0" smtClean="0"/>
              <a:t/>
            </a:r>
            <a:endParaRPr lang="es-ES" sz="2400" dirty="0"/>
          </a:p>
          <a:p>
            <a:pPr marL="1257300" lvl="2" indent="-342900">
              <a:spcAft>
                <a:spcPts val="1800"/>
              </a:spcAft>
              <a:buFont typeface="Wingdings" panose="05000000000000000000" pitchFamily="2" charset="2"/>
              <a:buChar char="§"/>
            </a:pPr>
            <a:r>
              <a:rPr lang="es-ES" sz="2400" dirty="0" smtClean="0"/>
              <a:t>The times of care: a kairos perspective (how)</a:t>
            </a:r>
            <a:r>
              <a:rPr lang="es-ES" sz="2400" dirty="0" err="1" smtClean="0"/>
              <a:t/>
            </a:r>
            <a:r>
              <a:rPr lang="es-ES" sz="2400" dirty="0" smtClean="0"/>
              <a:t/>
            </a:r>
          </a:p>
          <a:p>
            <a:pPr marL="1714500" lvl="3" indent="-342900">
              <a:spcAft>
                <a:spcPts val="1200"/>
              </a:spcAft>
              <a:buFont typeface="Arial" panose="020B0604020202020204" pitchFamily="34" charset="0"/>
              <a:buChar char="•"/>
            </a:pPr>
            <a:r>
              <a:rPr lang="es-ES" sz="2400" dirty="0" err="1" smtClean="0"/>
              <a:t>Kairos in infrastructures: park time</a:t>
            </a:r>
            <a:r>
              <a:rPr lang="es-ES" sz="2400" dirty="0" smtClean="0"/>
              <a:t/>
            </a:r>
          </a:p>
          <a:p>
            <a:pPr marL="1714500" lvl="3" indent="-342900">
              <a:spcAft>
                <a:spcPts val="1200"/>
              </a:spcAft>
              <a:buFont typeface="Arial" panose="020B0604020202020204" pitchFamily="34" charset="0"/>
              <a:buChar char="•"/>
            </a:pPr>
            <a:r>
              <a:rPr lang="es-ES" sz="2400" dirty="0" smtClean="0"/>
              <a:t>Notes for building the WIGI</a:t>
            </a:r>
            <a:endParaRPr lang="es-ES" sz="2400" dirty="0"/>
          </a:p>
        </p:txBody>
      </p:sp>
      <p:sp>
        <p:nvSpPr>
          <p:cNvPr id="9" name="Rectángulo 8"/>
          <p:cNvSpPr/>
          <p:nvPr/>
        </p:nvSpPr>
        <p:spPr>
          <a:xfrm>
            <a:off x="483326" y="331317"/>
            <a:ext cx="5171287" cy="400110"/>
          </a:xfrm>
          <a:prstGeom prst="rect">
            <a:avLst/>
          </a:prstGeom>
        </p:spPr>
        <p:txBody>
          <a:bodyPr wrap="none">
            <a:spAutoFit/>
          </a:bodyPr>
          <a:lstStyle/>
          <a:p>
            <a:r>
              <a:rPr lang="es-ES" sz="2000" i="1" dirty="0" smtClean="0"/>
              <a:t>The times of care. A qualitative perspective</a:t>
            </a:r>
          </a:p>
        </p:txBody>
      </p:sp>
    </p:spTree>
    <p:extLst>
      <p:ext uri="{BB962C8B-B14F-4D97-AF65-F5344CB8AC3E}">
        <p14:creationId xmlns:p14="http://schemas.microsoft.com/office/powerpoint/2010/main" val="5151261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66000"/>
          </a:schemeClr>
        </a:solidFill>
        <a:effectLst/>
      </p:bgPr>
    </p:bg>
    <p:spTree>
      <p:nvGrpSpPr>
        <p:cNvPr id="1" name=""/>
        <p:cNvGrpSpPr/>
        <p:nvPr/>
      </p:nvGrpSpPr>
      <p:grpSpPr>
        <a:xfrm>
          <a:off x="0" y="0"/>
          <a:ext cx="0" cy="0"/>
          <a:chOff x="0" y="0"/>
          <a:chExt cx="0" cy="0"/>
        </a:xfrm>
      </p:grpSpPr>
      <p:sp>
        <p:nvSpPr>
          <p:cNvPr id="2" name="Marcador de pie de página 1"/>
          <p:cNvSpPr>
            <a:spLocks noGrp="1"/>
          </p:cNvSpPr>
          <p:nvPr>
            <p:ph type="ftr" sz="quarter" idx="11"/>
          </p:nvPr>
        </p:nvSpPr>
        <p:spPr/>
        <p:txBody>
          <a:bodyPr/>
          <a:lstStyle/>
          <a:p>
            <a:r>
              <a:rPr lang="es-ES" smtClean="0"/>
              <a:t>Cristina García Sainz. UAM</a:t>
            </a:r>
            <a:endParaRPr lang="es-ES"/>
          </a:p>
        </p:txBody>
      </p:sp>
      <p:sp>
        <p:nvSpPr>
          <p:cNvPr id="3" name="Marcador de número de diapositiva 2"/>
          <p:cNvSpPr>
            <a:spLocks noGrp="1"/>
          </p:cNvSpPr>
          <p:nvPr>
            <p:ph type="sldNum" sz="quarter" idx="12"/>
          </p:nvPr>
        </p:nvSpPr>
        <p:spPr/>
        <p:txBody>
          <a:bodyPr/>
          <a:lstStyle/>
          <a:p>
            <a:fld id="{663EC76D-0B4E-4809-8EAB-E06C394ABF07}" type="slidenum">
              <a:rPr lang="es-ES" smtClean="0"/>
              <a:t>20</a:t>
            </a:fld>
            <a:endParaRPr lang="es-ES" dirty="0"/>
          </a:p>
        </p:txBody>
      </p:sp>
      <p:sp>
        <p:nvSpPr>
          <p:cNvPr id="4" name="Rectángulo 3"/>
          <p:cNvSpPr/>
          <p:nvPr/>
        </p:nvSpPr>
        <p:spPr>
          <a:xfrm>
            <a:off x="496389" y="1335385"/>
            <a:ext cx="11103428" cy="5232202"/>
          </a:xfrm>
          <a:prstGeom prst="rect">
            <a:avLst/>
          </a:prstGeom>
          <a:solidFill>
            <a:schemeClr val="accent1">
              <a:lumMod val="20000"/>
              <a:lumOff val="80000"/>
            </a:schemeClr>
          </a:solidFill>
        </p:spPr>
        <p:txBody>
          <a:bodyPr wrap="square">
            <a:spAutoFit/>
          </a:bodyPr>
          <a:lstStyle/>
          <a:p>
            <a:pPr marL="285750" indent="-285750">
              <a:spcAft>
                <a:spcPts val="1200"/>
              </a:spcAft>
              <a:buFont typeface="Arial" panose="020B0604020202020204" pitchFamily="34" charset="0"/>
              <a:buChar char="•"/>
            </a:pPr>
            <a:r>
              <a:rPr lang="es-ES" sz="2200" dirty="0" smtClean="0"/>
              <a:t>Care is a fundamental human value (Engster, 2005). Caring means providing what is necessary to meet biological needs and support human development within the environment.</a:t>
            </a:r>
            <a:r>
              <a:rPr lang="es-ES" sz="2200" dirty="0"/>
              <a:t/>
            </a:r>
            <a:r>
              <a:rPr lang="es-ES" sz="2000" dirty="0"/>
              <a:t/>
            </a:r>
            <a:r>
              <a:rPr lang="es-ES" sz="2000" dirty="0" err="1"/>
              <a:t/>
            </a:r>
            <a:r>
              <a:rPr lang="es-ES" sz="2000" dirty="0"/>
              <a:t/>
            </a:r>
            <a:r>
              <a:rPr lang="es-ES" sz="2200" dirty="0"/>
              <a:t/>
            </a:r>
            <a:r>
              <a:rPr lang="es-ES" sz="2200" dirty="0" smtClean="0"/>
              <a:t/>
            </a:r>
            <a:r>
              <a:rPr lang="es-ES" sz="2200" dirty="0"/>
              <a:t/>
            </a:r>
            <a:r>
              <a:rPr lang="es-ES" sz="2200" dirty="0" smtClean="0"/>
              <a:t/>
            </a:r>
            <a:endParaRPr lang="es-ES" sz="2200" dirty="0"/>
          </a:p>
          <a:p>
            <a:pPr marL="800100" lvl="1" indent="-342900">
              <a:spcAft>
                <a:spcPts val="1200"/>
              </a:spcAft>
              <a:buFont typeface="Wingdings" panose="05000000000000000000" pitchFamily="2" charset="2"/>
              <a:buChar char="§"/>
            </a:pPr>
            <a:r>
              <a:rPr lang="es-ES" sz="2200" dirty="0"/>
              <a:t>We need one another from very early until very late in life, and this, far from being a flaw, is our strength (Martinón-Torres, 2022).</a:t>
            </a:r>
            <a:r>
              <a:rPr lang="es-ES" sz="2000" dirty="0"/>
              <a:t/>
            </a:r>
            <a:r>
              <a:rPr lang="es-ES" sz="2000" dirty="0" err="1"/>
              <a:t/>
            </a:r>
            <a:r>
              <a:rPr lang="es-ES" sz="2000" dirty="0"/>
              <a:t/>
            </a:r>
          </a:p>
          <a:p>
            <a:pPr marL="285750" indent="-285750">
              <a:spcAft>
                <a:spcPts val="1200"/>
              </a:spcAft>
              <a:buFont typeface="Arial" panose="020B0604020202020204" pitchFamily="34" charset="0"/>
              <a:buChar char="•"/>
            </a:pPr>
            <a:r>
              <a:rPr lang="es-ES" sz="2200" dirty="0"/>
              <a:t>Caring means recognising human beings as vulnerable and dependent (Martín Palomo, 2016).</a:t>
            </a:r>
            <a:r>
              <a:rPr lang="es-ES" sz="2000" dirty="0"/>
              <a:t/>
            </a:r>
          </a:p>
          <a:p>
            <a:pPr marL="285750" indent="-285750">
              <a:spcAft>
                <a:spcPts val="1200"/>
              </a:spcAft>
              <a:buFont typeface="Arial" panose="020B0604020202020204" pitchFamily="34" charset="0"/>
              <a:buChar char="•"/>
            </a:pPr>
            <a:r>
              <a:rPr lang="es-ES" sz="2200" dirty="0" smtClean="0"/>
              <a:t>Caring has no precise temporal limits, nor a defined extension or magnitude. Cicero says of Kairos: “it has its own measure”.</a:t>
            </a:r>
            <a:r>
              <a:rPr lang="es-ES" sz="2200" dirty="0" smtClean="0"/>
              <a:t/>
            </a:r>
            <a:r>
              <a:rPr lang="es-ES" sz="2200" b="1" dirty="0" smtClean="0"/>
              <a:t/>
            </a:r>
            <a:r>
              <a:rPr lang="es-ES" sz="2200" b="1" dirty="0"/>
              <a:t/>
            </a:r>
            <a:r>
              <a:rPr lang="es-ES" sz="2200" dirty="0"/>
              <a:t/>
            </a:r>
            <a:r>
              <a:rPr lang="es-ES" sz="2200" dirty="0" smtClean="0"/>
              <a:t/>
            </a:r>
            <a:r>
              <a:rPr lang="es-ES" sz="2200" dirty="0" err="1" smtClean="0"/>
              <a:t/>
            </a:r>
            <a:r>
              <a:rPr lang="es-ES" sz="2200" dirty="0" smtClean="0"/>
              <a:t/>
            </a:r>
            <a:r>
              <a:rPr lang="es-ES" sz="2200" dirty="0"/>
              <a:t/>
            </a:r>
            <a:r>
              <a:rPr lang="es-ES" sz="2200" dirty="0" smtClean="0"/>
              <a:t/>
            </a:r>
          </a:p>
          <a:p>
            <a:pPr marL="285750" indent="-285750">
              <a:spcAft>
                <a:spcPts val="1200"/>
              </a:spcAft>
              <a:buFont typeface="Arial" panose="020B0604020202020204" pitchFamily="34" charset="0"/>
              <a:buChar char="•"/>
            </a:pPr>
            <a:r>
              <a:rPr lang="es-ES" sz="2200" dirty="0"/>
              <a:t>It is processual time (Tronto), where “things take the time they need” (Davies, 1994).</a:t>
            </a:r>
            <a:r>
              <a:rPr lang="es-ES" dirty="0" err="1"/>
              <a:t/>
            </a:r>
            <a:r>
              <a:rPr lang="es-ES" sz="2200" dirty="0"/>
              <a:t/>
            </a:r>
            <a:r>
              <a:rPr lang="es-ES" sz="2000" dirty="0"/>
              <a:t/>
            </a:r>
            <a:r>
              <a:rPr lang="es-ES" sz="2200" dirty="0" smtClean="0"/>
              <a:t/>
            </a:r>
            <a:endParaRPr lang="es-ES" sz="2200" dirty="0"/>
          </a:p>
          <a:p>
            <a:pPr marL="285750" indent="-285750">
              <a:spcAft>
                <a:spcPts val="1200"/>
              </a:spcAft>
              <a:buFont typeface="Arial" panose="020B0604020202020204" pitchFamily="34" charset="0"/>
              <a:buChar char="•"/>
            </a:pPr>
            <a:r>
              <a:rPr lang="es-ES" sz="2200" dirty="0" smtClean="0"/>
              <a:t>Care work includes unpredictable tasks that are difficult to quantify by duration, such as listening, talking or playing, which require “slow time” (Wajcman, 2017).</a:t>
            </a:r>
            <a:r>
              <a:rPr lang="es-ES" sz="2200" dirty="0"/>
              <a:t/>
            </a:r>
            <a:r>
              <a:rPr lang="es-ES" sz="2200" dirty="0" err="1"/>
              <a:t/>
            </a:r>
            <a:r>
              <a:rPr lang="es-ES" sz="2200" dirty="0"/>
              <a:t/>
            </a:r>
            <a:r>
              <a:rPr lang="es-ES" sz="2200" dirty="0" smtClean="0"/>
              <a:t/>
            </a:r>
          </a:p>
        </p:txBody>
      </p:sp>
      <p:sp>
        <p:nvSpPr>
          <p:cNvPr id="6" name="Rectángulo 5"/>
          <p:cNvSpPr/>
          <p:nvPr/>
        </p:nvSpPr>
        <p:spPr>
          <a:xfrm>
            <a:off x="127324" y="109804"/>
            <a:ext cx="10149840" cy="400110"/>
          </a:xfrm>
          <a:prstGeom prst="rect">
            <a:avLst/>
          </a:prstGeom>
        </p:spPr>
        <p:txBody>
          <a:bodyPr wrap="square">
            <a:spAutoFit/>
          </a:bodyPr>
          <a:lstStyle/>
          <a:p>
            <a:pPr marL="182563" lvl="2"/>
            <a:r>
              <a:rPr lang="es-ES" sz="2000" i="1" dirty="0"/>
              <a:t>The times of care: a kairos perspective (how)</a:t>
            </a:r>
            <a:r>
              <a:rPr lang="es-ES" sz="2000" i="1" dirty="0" err="1" smtClean="0"/>
              <a:t/>
            </a:r>
            <a:r>
              <a:rPr lang="es-ES" sz="2000" i="1" dirty="0" smtClean="0"/>
              <a:t/>
            </a:r>
            <a:r>
              <a:rPr lang="es-ES" sz="2000" i="1" dirty="0"/>
              <a:t/>
            </a:r>
          </a:p>
        </p:txBody>
      </p:sp>
      <p:sp>
        <p:nvSpPr>
          <p:cNvPr id="7" name="Rectángulo 6"/>
          <p:cNvSpPr/>
          <p:nvPr/>
        </p:nvSpPr>
        <p:spPr>
          <a:xfrm>
            <a:off x="2547799" y="691817"/>
            <a:ext cx="6722738" cy="461665"/>
          </a:xfrm>
          <a:prstGeom prst="rect">
            <a:avLst/>
          </a:prstGeom>
          <a:solidFill>
            <a:schemeClr val="bg1">
              <a:lumMod val="95000"/>
            </a:schemeClr>
          </a:solidFill>
        </p:spPr>
        <p:txBody>
          <a:bodyPr wrap="none">
            <a:spAutoFit/>
          </a:bodyPr>
          <a:lstStyle/>
          <a:p>
            <a:r>
              <a:rPr lang="es-ES" sz="2400" dirty="0" smtClean="0"/>
              <a:t>Kairos time and the temporalities of care</a:t>
            </a:r>
            <a:r>
              <a:rPr lang="es-ES" sz="2400" dirty="0" err="1" smtClean="0"/>
              <a:t/>
            </a:r>
            <a:r>
              <a:rPr lang="es-ES" sz="2400" dirty="0" smtClean="0"/>
              <a:t/>
            </a:r>
            <a:r>
              <a:rPr lang="es-ES" sz="2400" dirty="0"/>
              <a:t/>
            </a:r>
          </a:p>
        </p:txBody>
      </p:sp>
    </p:spTree>
    <p:extLst>
      <p:ext uri="{BB962C8B-B14F-4D97-AF65-F5344CB8AC3E}">
        <p14:creationId xmlns:p14="http://schemas.microsoft.com/office/powerpoint/2010/main" val="32186376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75000"/>
            <a:alpha val="41000"/>
          </a:schemeClr>
        </a:solidFill>
        <a:effectLst/>
      </p:bgPr>
    </p:bg>
    <p:spTree>
      <p:nvGrpSpPr>
        <p:cNvPr id="1" name=""/>
        <p:cNvGrpSpPr/>
        <p:nvPr/>
      </p:nvGrpSpPr>
      <p:grpSpPr>
        <a:xfrm>
          <a:off x="0" y="0"/>
          <a:ext cx="0" cy="0"/>
          <a:chOff x="0" y="0"/>
          <a:chExt cx="0" cy="0"/>
        </a:xfrm>
      </p:grpSpPr>
      <p:sp>
        <p:nvSpPr>
          <p:cNvPr id="4" name="CuadroTexto 3"/>
          <p:cNvSpPr txBox="1"/>
          <p:nvPr/>
        </p:nvSpPr>
        <p:spPr>
          <a:xfrm>
            <a:off x="538509" y="1425835"/>
            <a:ext cx="10780279" cy="5047536"/>
          </a:xfrm>
          <a:prstGeom prst="rect">
            <a:avLst/>
          </a:prstGeom>
          <a:solidFill>
            <a:schemeClr val="accent1">
              <a:lumMod val="40000"/>
              <a:lumOff val="60000"/>
            </a:schemeClr>
          </a:solidFill>
        </p:spPr>
        <p:txBody>
          <a:bodyPr wrap="square" rtlCol="0">
            <a:spAutoFit/>
          </a:bodyPr>
          <a:lstStyle/>
          <a:p>
            <a:r>
              <a:rPr lang="es-ES" dirty="0" smtClean="0"/>
              <a:t> </a:t>
            </a:r>
            <a:endParaRPr lang="es-ES" sz="2200" dirty="0" smtClean="0"/>
          </a:p>
          <a:p>
            <a:pPr marL="285750" indent="-285750">
              <a:spcAft>
                <a:spcPts val="1200"/>
              </a:spcAft>
              <a:buFont typeface="Arial" panose="020B0604020202020204" pitchFamily="34" charset="0"/>
              <a:buChar char="•"/>
            </a:pPr>
            <a:r>
              <a:rPr lang="es-ES" sz="2200" dirty="0" smtClean="0"/>
              <a:t>In addition to how much and when, the temporal dimension worth highlighting is how: Heidegger (1924) says that “time is the how”. It is kairos time: interaction and relation with others.</a:t>
            </a:r>
            <a:r>
              <a:rPr lang="es-ES" sz="2200" b="1" dirty="0" smtClean="0"/>
              <a:t/>
            </a:r>
            <a:r>
              <a:rPr lang="es-ES" sz="2200" dirty="0" smtClean="0"/>
              <a:t/>
            </a:r>
            <a:r>
              <a:rPr lang="es-ES" sz="2200" dirty="0" err="1" smtClean="0"/>
              <a:t/>
            </a:r>
            <a:r>
              <a:rPr lang="es-ES" sz="2200" dirty="0" smtClean="0"/>
              <a:t/>
            </a:r>
          </a:p>
          <a:p>
            <a:pPr marL="285750" indent="-285750">
              <a:spcAft>
                <a:spcPts val="1200"/>
              </a:spcAft>
              <a:buFont typeface="Arial" panose="020B0604020202020204" pitchFamily="34" charset="0"/>
              <a:buChar char="•"/>
            </a:pPr>
            <a:r>
              <a:rPr lang="es-ES" sz="2200" dirty="0" smtClean="0"/>
              <a:t>Human actions from the perspective of kairos challenge the clock and the calendar.</a:t>
            </a:r>
            <a:r>
              <a:rPr lang="es-ES" sz="2200" dirty="0"/>
              <a:t/>
            </a:r>
            <a:r>
              <a:rPr lang="es-ES" sz="2200" dirty="0" err="1"/>
              <a:t/>
            </a:r>
            <a:r>
              <a:rPr lang="es-ES" sz="2200" dirty="0"/>
              <a:t/>
            </a:r>
          </a:p>
          <a:p>
            <a:pPr marL="285750" indent="-285750">
              <a:spcAft>
                <a:spcPts val="1200"/>
              </a:spcAft>
              <a:buFont typeface="Arial" panose="020B0604020202020204" pitchFamily="34" charset="0"/>
              <a:buChar char="•"/>
            </a:pPr>
            <a:r>
              <a:rPr lang="es-ES" sz="2200" dirty="0"/>
              <a:t>Care time escapes statistical operations (Time Use Surveys). The data from these surveys reflect only a small part of what caring means.</a:t>
            </a:r>
          </a:p>
          <a:p>
            <a:pPr marL="742950" lvl="1" indent="-285750">
              <a:spcAft>
                <a:spcPts val="1200"/>
              </a:spcAft>
              <a:buFont typeface="Arial" panose="020B0604020202020204" pitchFamily="34" charset="0"/>
              <a:buChar char="•"/>
            </a:pPr>
            <a:r>
              <a:rPr lang="es-ES" sz="2200" dirty="0"/>
              <a:t>Care may require 24-hour dedication (CIS, 2023). There is no precise beginning or end.</a:t>
            </a:r>
          </a:p>
          <a:p>
            <a:pPr marL="285750" indent="-285750">
              <a:buFont typeface="Arial" panose="020B0604020202020204" pitchFamily="34" charset="0"/>
              <a:buChar char="•"/>
            </a:pPr>
            <a:r>
              <a:rPr lang="es-ES" sz="2200" dirty="0" smtClean="0"/>
              <a:t>Care time viewed from kairos has different properties that bring us closer to its temporal qualities. Studying them requires asking: why (background and causes), for what purpose (objectives and aims), when (at what moment), where (chronotopia), and with whom (context and social relations).</a:t>
            </a:r>
            <a:r>
              <a:rPr lang="es-ES" sz="2200" dirty="0" err="1" smtClean="0"/>
              <a:t/>
            </a:r>
            <a:r>
              <a:rPr lang="es-ES" sz="2200" dirty="0" smtClean="0"/>
              <a:t/>
            </a:r>
            <a:r>
              <a:rPr lang="es-ES" sz="2200" b="1" dirty="0" smtClean="0"/>
              <a:t/>
            </a:r>
            <a:r>
              <a:rPr lang="es-ES" sz="2200" dirty="0" smtClean="0"/>
              <a:t/>
            </a:r>
            <a:r>
              <a:rPr lang="es-ES" sz="2200" dirty="0"/>
              <a:t/>
            </a:r>
            <a:r>
              <a:rPr lang="es-ES" sz="2200" dirty="0" err="1" smtClean="0"/>
              <a:t/>
            </a:r>
            <a:r>
              <a:rPr lang="es-ES" sz="2200" dirty="0" smtClean="0"/>
              <a:t/>
            </a:r>
          </a:p>
        </p:txBody>
      </p:sp>
      <p:sp>
        <p:nvSpPr>
          <p:cNvPr id="5" name="Rectángulo 4"/>
          <p:cNvSpPr/>
          <p:nvPr/>
        </p:nvSpPr>
        <p:spPr>
          <a:xfrm>
            <a:off x="222422" y="185351"/>
            <a:ext cx="10136424" cy="400110"/>
          </a:xfrm>
          <a:prstGeom prst="rect">
            <a:avLst/>
          </a:prstGeom>
        </p:spPr>
        <p:txBody>
          <a:bodyPr wrap="square">
            <a:spAutoFit/>
          </a:bodyPr>
          <a:lstStyle/>
          <a:p>
            <a:pPr marL="182563" lvl="2"/>
            <a:r>
              <a:rPr lang="es-ES" sz="2000" i="1" dirty="0"/>
              <a:t>The times of care: a kairos perspective (how)</a:t>
            </a:r>
            <a:r>
              <a:rPr lang="es-ES" sz="2000" i="1" dirty="0" err="1" smtClean="0"/>
              <a:t/>
            </a:r>
            <a:r>
              <a:rPr lang="es-ES" sz="2000" i="1" dirty="0" smtClean="0"/>
              <a:t/>
            </a:r>
            <a:r>
              <a:rPr lang="es-ES" sz="2000" i="1" dirty="0"/>
              <a:t/>
            </a:r>
          </a:p>
        </p:txBody>
      </p:sp>
      <p:sp>
        <p:nvSpPr>
          <p:cNvPr id="2" name="Rectángulo 1"/>
          <p:cNvSpPr/>
          <p:nvPr/>
        </p:nvSpPr>
        <p:spPr>
          <a:xfrm>
            <a:off x="2567279" y="774815"/>
            <a:ext cx="6722738" cy="461665"/>
          </a:xfrm>
          <a:prstGeom prst="rect">
            <a:avLst/>
          </a:prstGeom>
          <a:solidFill>
            <a:schemeClr val="accent6">
              <a:lumMod val="20000"/>
              <a:lumOff val="80000"/>
            </a:schemeClr>
          </a:solidFill>
        </p:spPr>
        <p:txBody>
          <a:bodyPr wrap="none">
            <a:spAutoFit/>
          </a:bodyPr>
          <a:lstStyle/>
          <a:p>
            <a:r>
              <a:rPr lang="es-ES" sz="2400" dirty="0" smtClean="0"/>
              <a:t>Kairos time and the temporalities of care</a:t>
            </a:r>
            <a:r>
              <a:rPr lang="es-ES" sz="2400" dirty="0" err="1" smtClean="0"/>
              <a:t/>
            </a:r>
            <a:r>
              <a:rPr lang="es-ES" sz="2400" dirty="0" smtClean="0"/>
              <a:t/>
            </a:r>
            <a:r>
              <a:rPr lang="es-ES" sz="2400" dirty="0"/>
              <a:t/>
            </a:r>
          </a:p>
        </p:txBody>
      </p:sp>
    </p:spTree>
    <p:extLst>
      <p:ext uri="{BB962C8B-B14F-4D97-AF65-F5344CB8AC3E}">
        <p14:creationId xmlns:p14="http://schemas.microsoft.com/office/powerpoint/2010/main" val="36840755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B050">
            <a:alpha val="40000"/>
          </a:srgbClr>
        </a:solidFill>
        <a:effectLst/>
      </p:bgPr>
    </p:bg>
    <p:spTree>
      <p:nvGrpSpPr>
        <p:cNvPr id="1" name=""/>
        <p:cNvGrpSpPr/>
        <p:nvPr/>
      </p:nvGrpSpPr>
      <p:grpSpPr>
        <a:xfrm>
          <a:off x="0" y="0"/>
          <a:ext cx="0" cy="0"/>
          <a:chOff x="0" y="0"/>
          <a:chExt cx="0" cy="0"/>
        </a:xfrm>
      </p:grpSpPr>
      <p:sp>
        <p:nvSpPr>
          <p:cNvPr id="2" name="Rectángulo 1"/>
          <p:cNvSpPr/>
          <p:nvPr/>
        </p:nvSpPr>
        <p:spPr>
          <a:xfrm>
            <a:off x="836023" y="782782"/>
            <a:ext cx="10631048" cy="5940088"/>
          </a:xfrm>
          <a:prstGeom prst="rect">
            <a:avLst/>
          </a:prstGeom>
          <a:solidFill>
            <a:schemeClr val="accent6">
              <a:lumMod val="20000"/>
              <a:lumOff val="80000"/>
            </a:schemeClr>
          </a:solidFill>
        </p:spPr>
        <p:txBody>
          <a:bodyPr wrap="square">
            <a:spAutoFit/>
          </a:bodyPr>
          <a:lstStyle/>
          <a:p>
            <a:pPr marL="285750" indent="-285750">
              <a:spcAft>
                <a:spcPts val="1200"/>
              </a:spcAft>
              <a:buFont typeface="Arial" panose="020B0604020202020204" pitchFamily="34" charset="0"/>
              <a:buChar char="•"/>
            </a:pPr>
            <a:r>
              <a:rPr lang="es-ES" sz="2200" dirty="0" smtClean="0"/>
              <a:t>Why: it is a public space for community use. A priori, it is free from the time pressures of contracted work and committed domestic work, although this time is sometimes “contaminated” (porosity) by care responsibilities.</a:t>
            </a:r>
          </a:p>
          <a:p>
            <a:pPr marL="285750" indent="-285750">
              <a:spcAft>
                <a:spcPts val="1200"/>
              </a:spcAft>
              <a:buFont typeface="Arial" panose="020B0604020202020204" pitchFamily="34" charset="0"/>
              <a:buChar char="•"/>
            </a:pPr>
            <a:r>
              <a:rPr lang="es-ES" sz="2200" dirty="0" smtClean="0"/>
              <a:t>For what purpose: to leave the employment space or the domestic space; it is linked to free time. In the park, there is time to care, walk, exercise, enjoy and relax (well-being).</a:t>
            </a:r>
            <a:r>
              <a:rPr lang="es-ES" sz="2200" dirty="0"/>
              <a:t/>
            </a:r>
            <a:r>
              <a:rPr lang="es-ES" sz="2200" dirty="0" smtClean="0"/>
              <a:t/>
            </a:r>
            <a:r>
              <a:rPr lang="es-ES" sz="2200" dirty="0"/>
              <a:t/>
            </a:r>
            <a:r>
              <a:rPr lang="es-ES" sz="2200" dirty="0" smtClean="0"/>
              <a:t/>
            </a:r>
            <a:r>
              <a:rPr lang="es-ES" sz="2200" dirty="0"/>
              <a:t/>
            </a:r>
            <a:r>
              <a:rPr lang="es-ES" sz="2200" dirty="0" smtClean="0"/>
              <a:t/>
            </a:r>
          </a:p>
          <a:p>
            <a:pPr marL="285750" indent="-285750">
              <a:spcAft>
                <a:spcPts val="1200"/>
              </a:spcAft>
              <a:buFont typeface="Arial" panose="020B0604020202020204" pitchFamily="34" charset="0"/>
              <a:buChar char="•"/>
            </a:pPr>
            <a:r>
              <a:rPr lang="es-ES" sz="2200" dirty="0" smtClean="0"/>
              <a:t>When: moments of the day and week linked to different activities and the participation of different groups: adult women (morning exercise); care and walks with older people and children; young people in various sports…</a:t>
            </a:r>
          </a:p>
          <a:p>
            <a:pPr marL="285750" indent="-285750">
              <a:spcAft>
                <a:spcPts val="1200"/>
              </a:spcAft>
              <a:buFont typeface="Arial" panose="020B0604020202020204" pitchFamily="34" charset="0"/>
              <a:buChar char="•"/>
            </a:pPr>
            <a:r>
              <a:rPr lang="es-ES" sz="2200" dirty="0" smtClean="0"/>
              <a:t>Where: an open space, close to home (desirable), with pedestrian access (importance of pavements in good condition), in contact with nature…</a:t>
            </a:r>
          </a:p>
          <a:p>
            <a:pPr marL="285750" indent="-285750">
              <a:spcAft>
                <a:spcPts val="1200"/>
              </a:spcAft>
              <a:buFont typeface="Arial" panose="020B0604020202020204" pitchFamily="34" charset="0"/>
              <a:buChar char="•"/>
            </a:pPr>
            <a:r>
              <a:rPr lang="es-ES" sz="2200" dirty="0" smtClean="0"/>
              <a:t>With whom: alone, accompanied, or with others depending on the activity.</a:t>
            </a:r>
            <a:endParaRPr lang="es-ES" sz="2200" dirty="0"/>
          </a:p>
          <a:p>
            <a:pPr>
              <a:spcAft>
                <a:spcPts val="1200"/>
              </a:spcAft>
            </a:pPr>
            <a:r>
              <a:rPr lang="es-ES" sz="2200" dirty="0" smtClean="0"/>
              <a:t>Time lived in the park enables a relationship with the natural environment; it encourages care for the surroundings and helps construct and experience time from kairos: time for communication, with a sense of community.</a:t>
            </a:r>
            <a:r>
              <a:rPr lang="es-ES" sz="2200" dirty="0" err="1" smtClean="0"/>
              <a:t/>
            </a:r>
            <a:r>
              <a:rPr lang="es-ES" sz="2200" dirty="0" smtClean="0"/>
              <a:t/>
            </a:r>
            <a:endParaRPr lang="es-ES" sz="2200" dirty="0"/>
          </a:p>
        </p:txBody>
      </p:sp>
      <p:sp>
        <p:nvSpPr>
          <p:cNvPr id="4" name="Rectángulo 3"/>
          <p:cNvSpPr/>
          <p:nvPr/>
        </p:nvSpPr>
        <p:spPr>
          <a:xfrm>
            <a:off x="1112108" y="160636"/>
            <a:ext cx="9127986" cy="461665"/>
          </a:xfrm>
          <a:prstGeom prst="rect">
            <a:avLst/>
          </a:prstGeom>
        </p:spPr>
        <p:txBody>
          <a:bodyPr wrap="square">
            <a:spAutoFit/>
          </a:bodyPr>
          <a:lstStyle/>
          <a:p>
            <a:pPr marL="182563" lvl="2" algn="ctr"/>
            <a:r>
              <a:rPr lang="es-ES" sz="2400" i="1" dirty="0" err="1" smtClean="0"/>
              <a:t>Kairos in infrastructures: park time</a:t>
            </a:r>
            <a:r>
              <a:rPr lang="es-ES" sz="2400" i="1" dirty="0" smtClean="0"/>
              <a:t/>
            </a:r>
            <a:endParaRPr lang="es-ES" sz="2400" i="1" dirty="0"/>
          </a:p>
        </p:txBody>
      </p:sp>
    </p:spTree>
    <p:extLst>
      <p:ext uri="{BB962C8B-B14F-4D97-AF65-F5344CB8AC3E}">
        <p14:creationId xmlns:p14="http://schemas.microsoft.com/office/powerpoint/2010/main" val="1419771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B050">
            <a:alpha val="40000"/>
          </a:srgbClr>
        </a:solidFill>
        <a:effectLst/>
      </p:bgPr>
    </p:bg>
    <p:spTree>
      <p:nvGrpSpPr>
        <p:cNvPr id="1" name=""/>
        <p:cNvGrpSpPr/>
        <p:nvPr/>
      </p:nvGrpSpPr>
      <p:grpSpPr>
        <a:xfrm>
          <a:off x="0" y="0"/>
          <a:ext cx="0" cy="0"/>
          <a:chOff x="0" y="0"/>
          <a:chExt cx="0" cy="0"/>
        </a:xfrm>
      </p:grpSpPr>
      <p:sp>
        <p:nvSpPr>
          <p:cNvPr id="2" name="Rectángulo 1"/>
          <p:cNvSpPr/>
          <p:nvPr/>
        </p:nvSpPr>
        <p:spPr>
          <a:xfrm>
            <a:off x="936290" y="856141"/>
            <a:ext cx="10631048" cy="3170099"/>
          </a:xfrm>
          <a:prstGeom prst="rect">
            <a:avLst/>
          </a:prstGeom>
          <a:solidFill>
            <a:schemeClr val="accent6">
              <a:lumMod val="20000"/>
              <a:lumOff val="80000"/>
            </a:schemeClr>
          </a:solidFill>
        </p:spPr>
        <p:txBody>
          <a:bodyPr wrap="square">
            <a:spAutoFit/>
          </a:bodyPr>
          <a:lstStyle/>
          <a:p>
            <a:pPr>
              <a:spcAft>
                <a:spcPts val="1200"/>
              </a:spcAft>
            </a:pPr>
            <a:r>
              <a:rPr lang="es-ES" sz="2000" dirty="0" smtClean="0"/>
              <a:t>The question is how to articulate care time:</a:t>
            </a:r>
            <a:r>
              <a:rPr lang="es-ES" sz="2000" b="1" dirty="0" smtClean="0"/>
              <a:t/>
            </a:r>
            <a:r>
              <a:rPr lang="es-ES" sz="2000" dirty="0" smtClean="0"/>
              <a:t/>
            </a:r>
          </a:p>
          <a:p>
            <a:pPr marL="342900" indent="-342900">
              <a:spcAft>
                <a:spcPts val="1200"/>
              </a:spcAft>
              <a:buFont typeface="Arial" panose="020B0604020202020204" pitchFamily="34" charset="0"/>
              <a:buChar char="•"/>
            </a:pPr>
            <a:r>
              <a:rPr lang="es-ES" sz="2000" dirty="0" smtClean="0"/>
              <a:t>Qualitative (it escapes measurement; it has its own measure)</a:t>
            </a:r>
          </a:p>
          <a:p>
            <a:pPr marL="342900" indent="-342900">
              <a:spcAft>
                <a:spcPts val="1200"/>
              </a:spcAft>
              <a:buFont typeface="Arial" panose="020B0604020202020204" pitchFamily="34" charset="0"/>
              <a:buChar char="•"/>
            </a:pPr>
            <a:r>
              <a:rPr lang="es-ES" sz="2000" dirty="0" smtClean="0"/>
              <a:t>Constructed in relation with others (through words and communication)</a:t>
            </a:r>
          </a:p>
          <a:p>
            <a:pPr marL="342900" indent="-342900">
              <a:spcAft>
                <a:spcPts val="1200"/>
              </a:spcAft>
              <a:buFont typeface="Arial" panose="020B0604020202020204" pitchFamily="34" charset="0"/>
              <a:buChar char="•"/>
            </a:pPr>
            <a:r>
              <a:rPr lang="es-ES" sz="2000" dirty="0" err="1" smtClean="0"/>
              <a:t>Kairological (moments, occasions, lived time)</a:t>
            </a:r>
            <a:r>
              <a:rPr lang="es-ES" sz="2000" dirty="0" smtClean="0"/>
              <a:t/>
            </a:r>
          </a:p>
          <a:p>
            <a:pPr marL="342900" indent="-342900">
              <a:spcAft>
                <a:spcPts val="1200"/>
              </a:spcAft>
              <a:buFont typeface="Arial" panose="020B0604020202020204" pitchFamily="34" charset="0"/>
              <a:buChar char="•"/>
            </a:pPr>
            <a:r>
              <a:rPr lang="es-ES" sz="2000" dirty="0"/>
              <a:t>Necessary for well-being</a:t>
            </a:r>
            <a:r>
              <a:rPr lang="es-ES" sz="2000" dirty="0" smtClean="0"/>
              <a:t/>
            </a:r>
          </a:p>
          <a:p>
            <a:pPr>
              <a:spcAft>
                <a:spcPts val="1200"/>
              </a:spcAft>
            </a:pPr>
            <a:r>
              <a:rPr lang="es-ES" sz="2000" dirty="0" smtClean="0"/>
              <a:t>Within a quantitative index (WIGI),</a:t>
            </a:r>
          </a:p>
          <a:p>
            <a:pPr marL="342900" indent="-342900">
              <a:spcAft>
                <a:spcPts val="1200"/>
              </a:spcAft>
              <a:buFont typeface="Arial" panose="020B0604020202020204" pitchFamily="34" charset="0"/>
              <a:buChar char="•"/>
            </a:pPr>
            <a:r>
              <a:rPr lang="es-ES" sz="2000" dirty="0" smtClean="0"/>
              <a:t>Built from figures, requiring and providing numerical results</a:t>
            </a:r>
            <a:endParaRPr lang="es-ES" sz="2000" dirty="0"/>
          </a:p>
        </p:txBody>
      </p:sp>
      <p:sp>
        <p:nvSpPr>
          <p:cNvPr id="4" name="Rectángulo 3"/>
          <p:cNvSpPr/>
          <p:nvPr/>
        </p:nvSpPr>
        <p:spPr>
          <a:xfrm>
            <a:off x="1177422" y="147573"/>
            <a:ext cx="9127986" cy="461665"/>
          </a:xfrm>
          <a:prstGeom prst="rect">
            <a:avLst/>
          </a:prstGeom>
        </p:spPr>
        <p:txBody>
          <a:bodyPr wrap="square">
            <a:spAutoFit/>
          </a:bodyPr>
          <a:lstStyle/>
          <a:p>
            <a:pPr marL="182563" lvl="2" algn="ctr"/>
            <a:r>
              <a:rPr lang="es-ES" sz="2400" i="1" dirty="0" smtClean="0"/>
              <a:t>Notes for building the WIGI</a:t>
            </a:r>
            <a:endParaRPr lang="es-ES" sz="2400" i="1" dirty="0"/>
          </a:p>
        </p:txBody>
      </p:sp>
      <p:sp>
        <p:nvSpPr>
          <p:cNvPr id="3" name="CuadroTexto 2"/>
          <p:cNvSpPr txBox="1"/>
          <p:nvPr/>
        </p:nvSpPr>
        <p:spPr>
          <a:xfrm>
            <a:off x="936290" y="4416834"/>
            <a:ext cx="10646229" cy="2246769"/>
          </a:xfrm>
          <a:prstGeom prst="rect">
            <a:avLst/>
          </a:prstGeom>
          <a:solidFill>
            <a:schemeClr val="accent6">
              <a:lumMod val="20000"/>
              <a:lumOff val="80000"/>
            </a:schemeClr>
          </a:solidFill>
        </p:spPr>
        <p:txBody>
          <a:bodyPr wrap="square" rtlCol="0">
            <a:spAutoFit/>
          </a:bodyPr>
          <a:lstStyle/>
          <a:p>
            <a:pPr>
              <a:spcAft>
                <a:spcPts val="1200"/>
              </a:spcAft>
            </a:pPr>
            <a:r>
              <a:rPr lang="es-ES" sz="2000" dirty="0" smtClean="0"/>
              <a:t>Suggestion:</a:t>
            </a:r>
          </a:p>
          <a:p>
            <a:pPr marL="342900" indent="-342900">
              <a:spcAft>
                <a:spcPts val="1200"/>
              </a:spcAft>
              <a:buFont typeface="Arial" panose="020B0604020202020204" pitchFamily="34" charset="0"/>
              <a:buChar char="•"/>
            </a:pPr>
            <a:r>
              <a:rPr lang="es-ES" sz="2000" dirty="0" smtClean="0"/>
              <a:t>Translating qualitative information into figures would reduce the richness of its content (why, for what purpose, when, with whom, and how).</a:t>
            </a:r>
            <a:r>
              <a:rPr lang="es-ES" sz="2000" dirty="0" smtClean="0"/>
              <a:t/>
            </a:r>
            <a:r>
              <a:rPr lang="es-ES" sz="2000" b="1" dirty="0" smtClean="0"/>
              <a:t/>
            </a:r>
            <a:r>
              <a:rPr lang="es-ES" sz="2000" dirty="0" smtClean="0"/>
              <a:t/>
            </a:r>
            <a:endParaRPr lang="es-ES" sz="2000" dirty="0" smtClean="0"/>
          </a:p>
          <a:p>
            <a:pPr marL="342900" indent="-342900">
              <a:spcAft>
                <a:spcPts val="1200"/>
              </a:spcAft>
              <a:buFont typeface="Arial" panose="020B0604020202020204" pitchFamily="34" charset="0"/>
              <a:buChar char="•"/>
            </a:pPr>
            <a:r>
              <a:rPr lang="es-ES" sz="2000" b="1" dirty="0" smtClean="0"/>
              <a:t>Incorporate information from qualitative methodologies that precede or complement the WIGI, using data obtained through interviews, focus groups and participatory action-research workshops.</a:t>
            </a:r>
            <a:r>
              <a:rPr lang="es-ES" sz="2000" dirty="0" smtClean="0"/>
              <a:t/>
            </a:r>
            <a:r>
              <a:rPr lang="es-ES" sz="2000" b="1" dirty="0" smtClean="0"/>
              <a:t/>
            </a:r>
            <a:r>
              <a:rPr lang="es-ES" sz="2000" b="1" dirty="0" smtClean="0"/>
              <a:t/>
            </a:r>
            <a:r>
              <a:rPr lang="es-ES" sz="2000" dirty="0" smtClean="0"/>
              <a:t/>
            </a:r>
            <a:r>
              <a:rPr lang="es-ES" sz="2000" dirty="0" smtClean="0"/>
              <a:t/>
            </a:r>
            <a:r>
              <a:rPr lang="es-ES" sz="2000" dirty="0" smtClean="0"/>
              <a:t/>
            </a:r>
            <a:r>
              <a:rPr lang="es-ES" sz="2000" smtClean="0"/>
              <a:t/>
            </a:r>
            <a:r>
              <a:rPr lang="es-ES" sz="2000" smtClean="0"/>
              <a:t/>
            </a:r>
            <a:r>
              <a:rPr lang="es-ES" sz="2000" dirty="0" smtClean="0"/>
              <a:t/>
            </a:r>
            <a:endParaRPr lang="es-ES" sz="2000" dirty="0"/>
          </a:p>
        </p:txBody>
      </p:sp>
    </p:spTree>
    <p:extLst>
      <p:ext uri="{BB962C8B-B14F-4D97-AF65-F5344CB8AC3E}">
        <p14:creationId xmlns:p14="http://schemas.microsoft.com/office/powerpoint/2010/main" val="29066526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Marcador de pie de página 1"/>
          <p:cNvSpPr>
            <a:spLocks noGrp="1"/>
          </p:cNvSpPr>
          <p:nvPr>
            <p:ph type="ftr" sz="quarter" idx="11"/>
          </p:nvPr>
        </p:nvSpPr>
        <p:spPr>
          <a:xfrm>
            <a:off x="7604760" y="6247735"/>
            <a:ext cx="4114800" cy="365125"/>
          </a:xfrm>
        </p:spPr>
        <p:txBody>
          <a:bodyPr/>
          <a:lstStyle/>
          <a:p>
            <a:r>
              <a:rPr lang="es-ES" sz="2400" dirty="0" smtClean="0"/>
              <a:t>Cristina.garcia@uam.es</a:t>
            </a:r>
            <a:endParaRPr lang="es-ES" sz="2400" dirty="0"/>
          </a:p>
        </p:txBody>
      </p:sp>
      <p:sp>
        <p:nvSpPr>
          <p:cNvPr id="4" name="CuadroTexto 3"/>
          <p:cNvSpPr txBox="1"/>
          <p:nvPr/>
        </p:nvSpPr>
        <p:spPr>
          <a:xfrm>
            <a:off x="5690259" y="4034790"/>
            <a:ext cx="3971901" cy="584775"/>
          </a:xfrm>
          <a:prstGeom prst="rect">
            <a:avLst/>
          </a:prstGeom>
          <a:noFill/>
        </p:spPr>
        <p:txBody>
          <a:bodyPr wrap="square" rtlCol="0">
            <a:spAutoFit/>
          </a:bodyPr>
          <a:lstStyle/>
          <a:p>
            <a:pPr algn="ctr"/>
            <a:r>
              <a:rPr lang="es-ES" sz="3200" dirty="0" smtClean="0"/>
              <a:t>Thank you very much.</a:t>
            </a:r>
            <a:endParaRPr lang="es-ES" sz="3200" dirty="0"/>
          </a:p>
        </p:txBody>
      </p:sp>
      <p:sp>
        <p:nvSpPr>
          <p:cNvPr id="5" name="CuadroTexto 4"/>
          <p:cNvSpPr txBox="1"/>
          <p:nvPr/>
        </p:nvSpPr>
        <p:spPr>
          <a:xfrm>
            <a:off x="5212080" y="2991395"/>
            <a:ext cx="3842657" cy="584775"/>
          </a:xfrm>
          <a:prstGeom prst="rect">
            <a:avLst/>
          </a:prstGeom>
          <a:noFill/>
        </p:spPr>
        <p:txBody>
          <a:bodyPr wrap="square" rtlCol="0">
            <a:spAutoFit/>
          </a:bodyPr>
          <a:lstStyle/>
          <a:p>
            <a:r>
              <a:rPr lang="es-ES" sz="3200" dirty="0" err="1" smtClean="0"/>
              <a:t>Thank</a:t>
            </a:r>
            <a:r>
              <a:rPr lang="es-ES" sz="3200" dirty="0" smtClean="0"/>
              <a:t> </a:t>
            </a:r>
            <a:r>
              <a:rPr lang="es-ES" sz="3200" dirty="0" err="1" smtClean="0"/>
              <a:t>you</a:t>
            </a:r>
            <a:r>
              <a:rPr lang="es-ES" sz="3200" dirty="0" smtClean="0"/>
              <a:t>.</a:t>
            </a:r>
            <a:endParaRPr lang="es-ES" sz="3200" dirty="0"/>
          </a:p>
        </p:txBody>
      </p:sp>
    </p:spTree>
    <p:extLst>
      <p:ext uri="{BB962C8B-B14F-4D97-AF65-F5344CB8AC3E}">
        <p14:creationId xmlns:p14="http://schemas.microsoft.com/office/powerpoint/2010/main" val="2966561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fld id="{663EC76D-0B4E-4809-8EAB-E06C394ABF07}" type="slidenum">
              <a:rPr lang="es-ES" smtClean="0"/>
              <a:t>3</a:t>
            </a:fld>
            <a:endParaRPr lang="es-ES"/>
          </a:p>
        </p:txBody>
      </p:sp>
      <p:sp>
        <p:nvSpPr>
          <p:cNvPr id="3" name="Rectángulo 2"/>
          <p:cNvSpPr/>
          <p:nvPr/>
        </p:nvSpPr>
        <p:spPr>
          <a:xfrm>
            <a:off x="378823" y="274319"/>
            <a:ext cx="9170124" cy="400110"/>
          </a:xfrm>
          <a:prstGeom prst="rect">
            <a:avLst/>
          </a:prstGeom>
        </p:spPr>
        <p:txBody>
          <a:bodyPr wrap="square">
            <a:spAutoFit/>
          </a:bodyPr>
          <a:lstStyle/>
          <a:p>
            <a:pPr marL="182563" lvl="2"/>
            <a:r>
              <a:rPr lang="es-ES" sz="2000" i="1" dirty="0" smtClean="0"/>
              <a:t>Introduction: work and time</a:t>
            </a:r>
          </a:p>
        </p:txBody>
      </p:sp>
      <p:sp>
        <p:nvSpPr>
          <p:cNvPr id="4" name="CuadroTexto 3"/>
          <p:cNvSpPr txBox="1"/>
          <p:nvPr/>
        </p:nvSpPr>
        <p:spPr>
          <a:xfrm>
            <a:off x="953589" y="1110343"/>
            <a:ext cx="10162902" cy="461665"/>
          </a:xfrm>
          <a:prstGeom prst="rect">
            <a:avLst/>
          </a:prstGeom>
          <a:noFill/>
        </p:spPr>
        <p:txBody>
          <a:bodyPr wrap="square" rtlCol="0">
            <a:spAutoFit/>
          </a:bodyPr>
          <a:lstStyle/>
          <a:p>
            <a:pPr algn="ctr"/>
            <a:r>
              <a:rPr lang="es-ES" sz="2400" dirty="0" smtClean="0"/>
              <a:t>Work from a gender perspective</a:t>
            </a:r>
            <a:endParaRPr lang="es-ES" sz="2400" dirty="0"/>
          </a:p>
        </p:txBody>
      </p:sp>
      <p:sp>
        <p:nvSpPr>
          <p:cNvPr id="5" name="CuadroTexto 4"/>
          <p:cNvSpPr txBox="1"/>
          <p:nvPr/>
        </p:nvSpPr>
        <p:spPr>
          <a:xfrm>
            <a:off x="587829" y="1959429"/>
            <a:ext cx="10998925" cy="4154984"/>
          </a:xfrm>
          <a:prstGeom prst="rect">
            <a:avLst/>
          </a:prstGeom>
          <a:solidFill>
            <a:schemeClr val="accent2">
              <a:lumMod val="40000"/>
              <a:lumOff val="60000"/>
            </a:schemeClr>
          </a:solidFill>
        </p:spPr>
        <p:txBody>
          <a:bodyPr wrap="square" rtlCol="0">
            <a:spAutoFit/>
          </a:bodyPr>
          <a:lstStyle/>
          <a:p>
            <a:pPr marL="285750" indent="-285750">
              <a:buFont typeface="Arial" panose="020B0604020202020204" pitchFamily="34" charset="0"/>
              <a:buChar char="•"/>
            </a:pPr>
            <a:r>
              <a:rPr lang="es-ES" sz="2400" dirty="0" smtClean="0"/>
              <a:t>Work is not only formal, paid employment. It also includes informal (undeclared) employment, subsistence work, voluntary work, and domestic and care work (Benería, 2005).</a:t>
            </a:r>
            <a:r>
              <a:rPr lang="es-ES" sz="2400" dirty="0" err="1" smtClean="0"/>
              <a:t/>
            </a:r>
            <a:r>
              <a:rPr lang="es-ES" sz="2400" dirty="0" smtClean="0"/>
              <a:t/>
            </a:r>
          </a:p>
          <a:p>
            <a:pPr marL="285750" indent="-285750">
              <a:lnSpc>
                <a:spcPct val="150000"/>
              </a:lnSpc>
              <a:buFont typeface="Arial" panose="020B0604020202020204" pitchFamily="34" charset="0"/>
              <a:buChar char="•"/>
            </a:pPr>
            <a:endParaRPr lang="es-ES" sz="2400" dirty="0" smtClean="0"/>
          </a:p>
          <a:p>
            <a:pPr marL="285750" indent="-285750">
              <a:buFont typeface="Arial" panose="020B0604020202020204" pitchFamily="34" charset="0"/>
              <a:buChar char="•"/>
            </a:pPr>
            <a:r>
              <a:rPr lang="es-ES" sz="2400" dirty="0" smtClean="0"/>
              <a:t>For analytical purposes, we simplify these dimensions into two main categories: paid work (PW) and unpaid work (UW) (Durán, 2012).</a:t>
            </a:r>
          </a:p>
          <a:p>
            <a:pPr marL="285750" indent="-285750">
              <a:lnSpc>
                <a:spcPct val="150000"/>
              </a:lnSpc>
              <a:buFont typeface="Arial" panose="020B0604020202020204" pitchFamily="34" charset="0"/>
              <a:buChar char="•"/>
            </a:pPr>
            <a:endParaRPr lang="es-ES" sz="2400" dirty="0"/>
          </a:p>
          <a:p>
            <a:pPr marL="285750" indent="-285750">
              <a:buFont typeface="Arial" panose="020B0604020202020204" pitchFamily="34" charset="0"/>
              <a:buChar char="•"/>
            </a:pPr>
            <a:r>
              <a:rPr lang="es-ES" sz="2400" dirty="0" smtClean="0"/>
              <a:t>A gender perspective on work requires considering both types of activity — employment and care — and attending to the total workload (PW+UW).</a:t>
            </a:r>
            <a:endParaRPr lang="es-ES" sz="2400" dirty="0"/>
          </a:p>
        </p:txBody>
      </p:sp>
      <p:sp>
        <p:nvSpPr>
          <p:cNvPr id="6" name="Marcador de pie de página 5"/>
          <p:cNvSpPr>
            <a:spLocks noGrp="1"/>
          </p:cNvSpPr>
          <p:nvPr>
            <p:ph type="ftr" sz="quarter" idx="11"/>
          </p:nvPr>
        </p:nvSpPr>
        <p:spPr/>
        <p:txBody>
          <a:bodyPr/>
          <a:lstStyle/>
          <a:p>
            <a:r>
              <a:rPr lang="es-ES" smtClean="0"/>
              <a:t>Cristina García Sainz. UAM</a:t>
            </a:r>
            <a:endParaRPr lang="es-ES"/>
          </a:p>
        </p:txBody>
      </p:sp>
    </p:spTree>
    <p:extLst>
      <p:ext uri="{BB962C8B-B14F-4D97-AF65-F5344CB8AC3E}">
        <p14:creationId xmlns:p14="http://schemas.microsoft.com/office/powerpoint/2010/main" val="13617180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fld id="{663EC76D-0B4E-4809-8EAB-E06C394ABF07}" type="slidenum">
              <a:rPr lang="es-ES" smtClean="0"/>
              <a:t>4</a:t>
            </a:fld>
            <a:endParaRPr lang="es-ES" dirty="0"/>
          </a:p>
        </p:txBody>
      </p:sp>
      <p:sp>
        <p:nvSpPr>
          <p:cNvPr id="3" name="Rectángulo 2"/>
          <p:cNvSpPr/>
          <p:nvPr/>
        </p:nvSpPr>
        <p:spPr>
          <a:xfrm>
            <a:off x="378823" y="274319"/>
            <a:ext cx="9170124" cy="400110"/>
          </a:xfrm>
          <a:prstGeom prst="rect">
            <a:avLst/>
          </a:prstGeom>
        </p:spPr>
        <p:txBody>
          <a:bodyPr wrap="square">
            <a:spAutoFit/>
          </a:bodyPr>
          <a:lstStyle/>
          <a:p>
            <a:pPr marL="182563" lvl="2"/>
            <a:r>
              <a:rPr lang="es-ES" sz="2000" i="1" dirty="0" smtClean="0"/>
              <a:t>Introduction: work and time</a:t>
            </a:r>
          </a:p>
        </p:txBody>
      </p:sp>
      <p:sp>
        <p:nvSpPr>
          <p:cNvPr id="4" name="CuadroTexto 3"/>
          <p:cNvSpPr txBox="1"/>
          <p:nvPr/>
        </p:nvSpPr>
        <p:spPr>
          <a:xfrm>
            <a:off x="953589" y="1306286"/>
            <a:ext cx="10162902" cy="461665"/>
          </a:xfrm>
          <a:prstGeom prst="rect">
            <a:avLst/>
          </a:prstGeom>
          <a:noFill/>
        </p:spPr>
        <p:txBody>
          <a:bodyPr wrap="square" rtlCol="0">
            <a:spAutoFit/>
          </a:bodyPr>
          <a:lstStyle/>
          <a:p>
            <a:pPr algn="ctr"/>
            <a:r>
              <a:rPr lang="es-ES" sz="2400" dirty="0" smtClean="0"/>
              <a:t>Work from a gender perspective</a:t>
            </a:r>
            <a:endParaRPr lang="es-ES" sz="2400" dirty="0"/>
          </a:p>
        </p:txBody>
      </p:sp>
      <p:sp>
        <p:nvSpPr>
          <p:cNvPr id="5" name="CuadroTexto 4"/>
          <p:cNvSpPr txBox="1"/>
          <p:nvPr/>
        </p:nvSpPr>
        <p:spPr>
          <a:xfrm>
            <a:off x="796835" y="1959429"/>
            <a:ext cx="10222773" cy="430887"/>
          </a:xfrm>
          <a:prstGeom prst="rect">
            <a:avLst/>
          </a:prstGeom>
          <a:solidFill>
            <a:schemeClr val="accent2">
              <a:lumMod val="40000"/>
              <a:lumOff val="60000"/>
            </a:schemeClr>
          </a:solidFill>
        </p:spPr>
        <p:txBody>
          <a:bodyPr wrap="square" rtlCol="0">
            <a:spAutoFit/>
          </a:bodyPr>
          <a:lstStyle/>
          <a:p>
            <a:r>
              <a:rPr lang="es-ES" sz="2200" b="1" dirty="0" smtClean="0"/>
              <a:t>Care work</a:t>
            </a:r>
            <a:endParaRPr lang="es-ES" sz="2200" b="1" dirty="0"/>
          </a:p>
        </p:txBody>
      </p:sp>
      <p:sp>
        <p:nvSpPr>
          <p:cNvPr id="6" name="Marcador de pie de página 5"/>
          <p:cNvSpPr>
            <a:spLocks noGrp="1"/>
          </p:cNvSpPr>
          <p:nvPr>
            <p:ph type="ftr" sz="quarter" idx="11"/>
          </p:nvPr>
        </p:nvSpPr>
        <p:spPr/>
        <p:txBody>
          <a:bodyPr/>
          <a:lstStyle/>
          <a:p>
            <a:r>
              <a:rPr lang="es-ES" smtClean="0"/>
              <a:t>Cristina García Sainz. UAM</a:t>
            </a:r>
            <a:endParaRPr lang="es-ES"/>
          </a:p>
        </p:txBody>
      </p:sp>
      <p:sp>
        <p:nvSpPr>
          <p:cNvPr id="7" name="CuadroTexto 6"/>
          <p:cNvSpPr txBox="1"/>
          <p:nvPr/>
        </p:nvSpPr>
        <p:spPr>
          <a:xfrm>
            <a:off x="796835" y="2908663"/>
            <a:ext cx="10750731" cy="2785378"/>
          </a:xfrm>
          <a:prstGeom prst="rect">
            <a:avLst/>
          </a:prstGeom>
          <a:solidFill>
            <a:schemeClr val="accent2">
              <a:lumMod val="40000"/>
              <a:lumOff val="60000"/>
            </a:schemeClr>
          </a:solidFill>
        </p:spPr>
        <p:txBody>
          <a:bodyPr wrap="square" rtlCol="0">
            <a:spAutoFit/>
          </a:bodyPr>
          <a:lstStyle/>
          <a:p>
            <a:pPr>
              <a:lnSpc>
                <a:spcPts val="3500"/>
              </a:lnSpc>
            </a:pPr>
            <a:r>
              <a:rPr lang="es-ES" sz="2200" dirty="0"/>
              <a:t>More generally, we suggest that “caring” should be considered a generic activity encompassing everything we do to maintain, continue and repair our “world”, so that we may live in it as well as possible.</a:t>
            </a:r>
            <a:r>
              <a:rPr lang="es-ES" sz="2400" dirty="0"/>
              <a:t/>
            </a:r>
            <a:r>
              <a:rPr lang="es-ES" sz="2400" b="1" dirty="0"/>
              <a:t/>
            </a:r>
            <a:r>
              <a:rPr lang="es-ES" sz="2400" dirty="0"/>
              <a:t/>
            </a:r>
            <a:r>
              <a:rPr lang="es-ES" sz="2400" dirty="0" err="1"/>
              <a:t/>
            </a:r>
            <a:r>
              <a:rPr lang="es-ES" sz="2400" dirty="0"/>
              <a:t/>
            </a:r>
            <a:r>
              <a:rPr lang="es-ES" sz="2400" b="1" dirty="0"/>
              <a:t/>
            </a:r>
            <a:r>
              <a:rPr lang="es-ES" sz="2400" b="1" dirty="0" smtClean="0"/>
              <a:t/>
            </a:r>
            <a:r>
              <a:rPr lang="es-ES" sz="2400" b="1" dirty="0"/>
              <a:t/>
            </a:r>
            <a:r>
              <a:rPr lang="es-ES" sz="2400" dirty="0"/>
              <a:t/>
            </a:r>
            <a:endParaRPr lang="es-ES" sz="2400" dirty="0" smtClean="0"/>
          </a:p>
          <a:p>
            <a:pPr>
              <a:lnSpc>
                <a:spcPts val="3500"/>
              </a:lnSpc>
            </a:pPr>
            <a:r>
              <a:rPr lang="es-ES" sz="2400" dirty="0" smtClean="0"/>
              <a:t>That world includes our bodies, ourselves and our environment, all of which we seek to interweave in a complex, life-sustaining web. (Fisher and Tronto, 1990, p. 40).</a:t>
            </a:r>
            <a:r>
              <a:rPr lang="es-ES" sz="2400" dirty="0"/>
              <a:t/>
            </a:r>
            <a:r>
              <a:rPr lang="es-ES" sz="2400" b="1" dirty="0"/>
              <a:t/>
            </a:r>
            <a:r>
              <a:rPr lang="es-ES" sz="2400" dirty="0"/>
              <a:t/>
            </a:r>
            <a:r>
              <a:rPr lang="es-ES" sz="2400" b="1" dirty="0"/>
              <a:t/>
            </a:r>
            <a:r>
              <a:rPr lang="es-ES" sz="2400" dirty="0"/>
              <a:t/>
            </a:r>
            <a:r>
              <a:rPr lang="es-ES" sz="1400" dirty="0"/>
              <a:t/>
            </a:r>
            <a:r>
              <a:rPr lang="es-ES" sz="1400" dirty="0" err="1"/>
              <a:t/>
            </a:r>
            <a:r>
              <a:rPr lang="es-ES" sz="1400" dirty="0"/>
              <a:t/>
            </a:r>
          </a:p>
        </p:txBody>
      </p:sp>
    </p:spTree>
    <p:extLst>
      <p:ext uri="{BB962C8B-B14F-4D97-AF65-F5344CB8AC3E}">
        <p14:creationId xmlns:p14="http://schemas.microsoft.com/office/powerpoint/2010/main" val="32527786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Marcador de pie de página 8"/>
          <p:cNvSpPr>
            <a:spLocks noGrp="1"/>
          </p:cNvSpPr>
          <p:nvPr>
            <p:ph type="ftr" sz="quarter" idx="11"/>
          </p:nvPr>
        </p:nvSpPr>
        <p:spPr/>
        <p:txBody>
          <a:bodyPr/>
          <a:lstStyle/>
          <a:p>
            <a:r>
              <a:rPr lang="es-ES" dirty="0" smtClean="0"/>
              <a:t>Cristina García Sainz. UAM</a:t>
            </a:r>
            <a:endParaRPr lang="es-ES" dirty="0"/>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8200" y="0"/>
            <a:ext cx="5905500" cy="6858000"/>
          </a:xfrm>
          <a:prstGeom prst="rect">
            <a:avLst/>
          </a:prstGeom>
        </p:spPr>
      </p:pic>
      <p:sp>
        <p:nvSpPr>
          <p:cNvPr id="3" name="CuadroTexto 2"/>
          <p:cNvSpPr txBox="1"/>
          <p:nvPr/>
        </p:nvSpPr>
        <p:spPr>
          <a:xfrm flipH="1">
            <a:off x="7576454" y="2083832"/>
            <a:ext cx="1440543" cy="923330"/>
          </a:xfrm>
          <a:prstGeom prst="rect">
            <a:avLst/>
          </a:prstGeom>
          <a:noFill/>
        </p:spPr>
        <p:txBody>
          <a:bodyPr wrap="square" rtlCol="0">
            <a:spAutoFit/>
          </a:bodyPr>
          <a:lstStyle/>
          <a:p>
            <a:r>
              <a:rPr lang="es-ES" dirty="0" smtClean="0"/>
              <a:t>Paid work</a:t>
            </a:r>
          </a:p>
          <a:p>
            <a:r>
              <a:rPr lang="es-ES" b="1" dirty="0" smtClean="0"/>
              <a:t>Employment</a:t>
            </a:r>
            <a:endParaRPr lang="es-ES" b="1" dirty="0"/>
          </a:p>
        </p:txBody>
      </p:sp>
      <p:sp>
        <p:nvSpPr>
          <p:cNvPr id="4" name="CuadroTexto 3"/>
          <p:cNvSpPr txBox="1"/>
          <p:nvPr/>
        </p:nvSpPr>
        <p:spPr>
          <a:xfrm>
            <a:off x="3592286" y="4165600"/>
            <a:ext cx="1906814" cy="923330"/>
          </a:xfrm>
          <a:prstGeom prst="rect">
            <a:avLst/>
          </a:prstGeom>
          <a:noFill/>
        </p:spPr>
        <p:txBody>
          <a:bodyPr wrap="square" rtlCol="0">
            <a:spAutoFit/>
          </a:bodyPr>
          <a:lstStyle/>
          <a:p>
            <a:r>
              <a:rPr lang="es-ES" b="1" dirty="0" smtClean="0"/>
              <a:t>Unpaid work: domestic…</a:t>
            </a:r>
            <a:r>
              <a:rPr lang="es-ES" dirty="0" smtClean="0"/>
              <a:t/>
            </a:r>
            <a:endParaRPr lang="es-ES" dirty="0"/>
          </a:p>
        </p:txBody>
      </p:sp>
      <p:sp>
        <p:nvSpPr>
          <p:cNvPr id="5" name="CuadroTexto 4"/>
          <p:cNvSpPr txBox="1"/>
          <p:nvPr/>
        </p:nvSpPr>
        <p:spPr>
          <a:xfrm>
            <a:off x="139700" y="2798465"/>
            <a:ext cx="3238500" cy="707886"/>
          </a:xfrm>
          <a:prstGeom prst="rect">
            <a:avLst/>
          </a:prstGeom>
          <a:solidFill>
            <a:schemeClr val="bg1"/>
          </a:solidFill>
        </p:spPr>
        <p:txBody>
          <a:bodyPr wrap="square" rtlCol="0">
            <a:spAutoFit/>
          </a:bodyPr>
          <a:lstStyle/>
          <a:p>
            <a:r>
              <a:rPr lang="es-ES" sz="2000" b="1" dirty="0" smtClean="0"/>
              <a:t>Work from a gender perspective</a:t>
            </a:r>
            <a:endParaRPr lang="es-ES" sz="2000" b="1" dirty="0"/>
          </a:p>
        </p:txBody>
      </p:sp>
      <p:sp>
        <p:nvSpPr>
          <p:cNvPr id="6" name="CuadroTexto 5"/>
          <p:cNvSpPr txBox="1"/>
          <p:nvPr/>
        </p:nvSpPr>
        <p:spPr>
          <a:xfrm>
            <a:off x="9497786" y="1028700"/>
            <a:ext cx="2171700" cy="1200329"/>
          </a:xfrm>
          <a:prstGeom prst="rect">
            <a:avLst/>
          </a:prstGeom>
          <a:noFill/>
        </p:spPr>
        <p:txBody>
          <a:bodyPr wrap="square" rtlCol="0">
            <a:spAutoFit/>
          </a:bodyPr>
          <a:lstStyle/>
          <a:p>
            <a:r>
              <a:rPr lang="es-ES" dirty="0" smtClean="0"/>
              <a:t>Market economy: time counts; it has market value.</a:t>
            </a:r>
            <a:endParaRPr lang="es-ES" dirty="0"/>
          </a:p>
        </p:txBody>
      </p:sp>
      <p:sp>
        <p:nvSpPr>
          <p:cNvPr id="7" name="CuadroTexto 6"/>
          <p:cNvSpPr txBox="1"/>
          <p:nvPr/>
        </p:nvSpPr>
        <p:spPr>
          <a:xfrm>
            <a:off x="9497786" y="4627265"/>
            <a:ext cx="2349500" cy="1477328"/>
          </a:xfrm>
          <a:prstGeom prst="rect">
            <a:avLst/>
          </a:prstGeom>
          <a:noFill/>
        </p:spPr>
        <p:txBody>
          <a:bodyPr wrap="square" rtlCol="0">
            <a:spAutoFit/>
          </a:bodyPr>
          <a:lstStyle/>
          <a:p>
            <a:r>
              <a:rPr lang="es-ES" dirty="0" smtClean="0"/>
              <a:t>Non-market economy: the value of time does not count, nor do the activities.</a:t>
            </a:r>
            <a:endParaRPr lang="es-ES" dirty="0"/>
          </a:p>
        </p:txBody>
      </p:sp>
      <p:sp>
        <p:nvSpPr>
          <p:cNvPr id="8" name="CuadroTexto 3"/>
          <p:cNvSpPr txBox="1"/>
          <p:nvPr/>
        </p:nvSpPr>
        <p:spPr>
          <a:xfrm>
            <a:off x="4641850" y="6519446"/>
            <a:ext cx="3378200" cy="338554"/>
          </a:xfrm>
          <a:prstGeom prst="rect">
            <a:avLst/>
          </a:prstGeom>
          <a:solidFill>
            <a:schemeClr val="accent1">
              <a:lumMod val="40000"/>
              <a:lumOff val="60000"/>
            </a:schemeClr>
          </a:solid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600" dirty="0" smtClean="0"/>
              <a:t>the iceberg metaphor</a:t>
            </a:r>
          </a:p>
        </p:txBody>
      </p:sp>
      <p:sp>
        <p:nvSpPr>
          <p:cNvPr id="10" name="Marcador de número de diapositiva 9"/>
          <p:cNvSpPr>
            <a:spLocks noGrp="1"/>
          </p:cNvSpPr>
          <p:nvPr>
            <p:ph type="sldNum" sz="quarter" idx="12"/>
          </p:nvPr>
        </p:nvSpPr>
        <p:spPr/>
        <p:txBody>
          <a:bodyPr/>
          <a:lstStyle/>
          <a:p>
            <a:fld id="{663EC76D-0B4E-4809-8EAB-E06C394ABF07}" type="slidenum">
              <a:rPr lang="es-ES" smtClean="0"/>
              <a:t>5</a:t>
            </a:fld>
            <a:endParaRPr lang="es-ES" dirty="0"/>
          </a:p>
        </p:txBody>
      </p:sp>
    </p:spTree>
    <p:extLst>
      <p:ext uri="{BB962C8B-B14F-4D97-AF65-F5344CB8AC3E}">
        <p14:creationId xmlns:p14="http://schemas.microsoft.com/office/powerpoint/2010/main" val="4087418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5" name="Marcador de pie de página 4"/>
          <p:cNvSpPr>
            <a:spLocks noGrp="1"/>
          </p:cNvSpPr>
          <p:nvPr>
            <p:ph type="ftr" sz="quarter" idx="11"/>
          </p:nvPr>
        </p:nvSpPr>
        <p:spPr/>
        <p:txBody>
          <a:bodyPr/>
          <a:lstStyle/>
          <a:p>
            <a:r>
              <a:rPr lang="es-ES" dirty="0" smtClean="0"/>
              <a:t>Cristina García Sainz. UAM</a:t>
            </a:r>
            <a:endParaRPr lang="es-ES" dirty="0"/>
          </a:p>
        </p:txBody>
      </p:sp>
      <p:sp>
        <p:nvSpPr>
          <p:cNvPr id="2" name="Marcador de número de diapositiva 1"/>
          <p:cNvSpPr>
            <a:spLocks noGrp="1"/>
          </p:cNvSpPr>
          <p:nvPr>
            <p:ph type="sldNum" sz="quarter" idx="12"/>
          </p:nvPr>
        </p:nvSpPr>
        <p:spPr/>
        <p:txBody>
          <a:bodyPr/>
          <a:lstStyle/>
          <a:p>
            <a:fld id="{663EC76D-0B4E-4809-8EAB-E06C394ABF07}" type="slidenum">
              <a:rPr lang="es-ES" smtClean="0"/>
              <a:t>6</a:t>
            </a:fld>
            <a:endParaRPr lang="es-ES" dirty="0"/>
          </a:p>
        </p:txBody>
      </p:sp>
      <p:sp>
        <p:nvSpPr>
          <p:cNvPr id="3" name="Rectángulo 2"/>
          <p:cNvSpPr/>
          <p:nvPr/>
        </p:nvSpPr>
        <p:spPr>
          <a:xfrm>
            <a:off x="422365" y="188165"/>
            <a:ext cx="8826138" cy="400110"/>
          </a:xfrm>
          <a:prstGeom prst="rect">
            <a:avLst/>
          </a:prstGeom>
        </p:spPr>
        <p:txBody>
          <a:bodyPr wrap="square">
            <a:spAutoFit/>
          </a:bodyPr>
          <a:lstStyle/>
          <a:p>
            <a:pPr marL="182563" lvl="2"/>
            <a:r>
              <a:rPr lang="es-ES" sz="2000" i="1" dirty="0" smtClean="0"/>
              <a:t>Introduction: work and time</a:t>
            </a:r>
          </a:p>
        </p:txBody>
      </p:sp>
      <p:sp>
        <p:nvSpPr>
          <p:cNvPr id="4" name="CuadroTexto 3"/>
          <p:cNvSpPr txBox="1"/>
          <p:nvPr/>
        </p:nvSpPr>
        <p:spPr>
          <a:xfrm>
            <a:off x="2821576" y="588275"/>
            <a:ext cx="6113417" cy="461665"/>
          </a:xfrm>
          <a:prstGeom prst="rect">
            <a:avLst/>
          </a:prstGeom>
          <a:noFill/>
        </p:spPr>
        <p:txBody>
          <a:bodyPr wrap="square" rtlCol="0">
            <a:spAutoFit/>
          </a:bodyPr>
          <a:lstStyle/>
          <a:p>
            <a:pPr algn="ctr"/>
            <a:r>
              <a:rPr lang="es-ES" sz="2400" dirty="0" smtClean="0"/>
              <a:t>Temporal dimensions of work</a:t>
            </a:r>
            <a:endParaRPr lang="es-ES" sz="2400" dirty="0"/>
          </a:p>
        </p:txBody>
      </p:sp>
      <p:sp>
        <p:nvSpPr>
          <p:cNvPr id="6" name="CuadroTexto 5"/>
          <p:cNvSpPr txBox="1"/>
          <p:nvPr/>
        </p:nvSpPr>
        <p:spPr>
          <a:xfrm>
            <a:off x="692331" y="1148020"/>
            <a:ext cx="11181806" cy="2677656"/>
          </a:xfrm>
          <a:prstGeom prst="rect">
            <a:avLst/>
          </a:prstGeom>
          <a:solidFill>
            <a:schemeClr val="accent2">
              <a:lumMod val="40000"/>
              <a:lumOff val="60000"/>
            </a:schemeClr>
          </a:solidFill>
        </p:spPr>
        <p:txBody>
          <a:bodyPr wrap="square" rtlCol="0">
            <a:spAutoFit/>
          </a:bodyPr>
          <a:lstStyle/>
          <a:p>
            <a:pPr marL="342900" indent="-342900">
              <a:buFont typeface="Arial" panose="020B0604020202020204" pitchFamily="34" charset="0"/>
              <a:buChar char="•"/>
            </a:pPr>
            <a:r>
              <a:rPr lang="es-ES" sz="2400" dirty="0" smtClean="0"/>
              <a:t>Origins of the representation of time: Greek mythology: Aion (fullness, life without death, eternity); Chronos (sequence, interval, number, measurement; clock and calendar time); and Kairos (occasion, opportunity, the opportune moment, a time and a place; the time of events and of relations with others).</a:t>
            </a:r>
            <a:r>
              <a:rPr lang="es-ES" sz="2400" dirty="0" err="1" smtClean="0"/>
              <a:t/>
            </a:r>
            <a:r>
              <a:rPr lang="es-ES" sz="2400" dirty="0" smtClean="0"/>
              <a:t/>
            </a:r>
            <a:r>
              <a:rPr lang="es-ES" sz="2400" dirty="0"/>
              <a:t/>
            </a:r>
            <a:r>
              <a:rPr lang="es-ES" sz="2400" dirty="0" smtClean="0"/>
              <a:t/>
            </a:r>
            <a:r>
              <a:rPr lang="es-ES" sz="2400" b="1" dirty="0" smtClean="0"/>
              <a:t/>
            </a:r>
            <a:r>
              <a:rPr lang="es-ES" sz="2400" dirty="0" smtClean="0"/>
              <a:t/>
            </a:r>
            <a:r>
              <a:rPr lang="es-ES" sz="2400" b="1" dirty="0" err="1" smtClean="0"/>
              <a:t/>
            </a:r>
            <a:r>
              <a:rPr lang="es-ES" sz="2400" dirty="0" smtClean="0"/>
              <a:t/>
            </a:r>
          </a:p>
          <a:p>
            <a:pPr marL="342900" indent="-342900">
              <a:buFont typeface="Arial" panose="020B0604020202020204" pitchFamily="34" charset="0"/>
              <a:buChar char="•"/>
            </a:pPr>
            <a:endParaRPr lang="es-ES" sz="2400" dirty="0"/>
          </a:p>
          <a:p>
            <a:pPr marL="342900" indent="-342900">
              <a:buFont typeface="Arial" panose="020B0604020202020204" pitchFamily="34" charset="0"/>
              <a:buChar char="•"/>
            </a:pPr>
            <a:r>
              <a:rPr lang="es-ES" sz="2400" dirty="0" smtClean="0"/>
              <a:t>Temporal dimensions: duration (how much), distribution (when), context and relation with others (how), and who (Heidegger, 1924).</a:t>
            </a:r>
            <a:r>
              <a:rPr lang="es-ES" sz="2400" b="1" dirty="0" smtClean="0"/>
              <a:t/>
            </a:r>
            <a:r>
              <a:rPr lang="es-ES" sz="2400" dirty="0" smtClean="0"/>
              <a:t/>
            </a:r>
            <a:r>
              <a:rPr lang="es-ES" sz="2000" dirty="0" smtClean="0"/>
              <a:t/>
            </a:r>
            <a:endParaRPr lang="es-ES" sz="2000" dirty="0"/>
          </a:p>
        </p:txBody>
      </p:sp>
      <p:sp>
        <p:nvSpPr>
          <p:cNvPr id="8" name="CuadroTexto 7"/>
          <p:cNvSpPr txBox="1"/>
          <p:nvPr/>
        </p:nvSpPr>
        <p:spPr>
          <a:xfrm>
            <a:off x="692331" y="4094192"/>
            <a:ext cx="11181806" cy="2616101"/>
          </a:xfrm>
          <a:prstGeom prst="rect">
            <a:avLst/>
          </a:prstGeom>
          <a:solidFill>
            <a:schemeClr val="accent2">
              <a:lumMod val="40000"/>
              <a:lumOff val="60000"/>
            </a:schemeClr>
          </a:solidFill>
        </p:spPr>
        <p:txBody>
          <a:bodyPr wrap="square" rtlCol="0">
            <a:spAutoFit/>
          </a:bodyPr>
          <a:lstStyle/>
          <a:p>
            <a:pPr marL="285750" indent="-285750">
              <a:spcAft>
                <a:spcPts val="1200"/>
              </a:spcAft>
              <a:buFont typeface="Arial" panose="020B0604020202020204" pitchFamily="34" charset="0"/>
              <a:buChar char="•"/>
            </a:pPr>
            <a:r>
              <a:rPr lang="es-ES" sz="2400" dirty="0" smtClean="0"/>
              <a:t>Employment time and care time are articulated in everyday life, although they follow different temporal logics:</a:t>
            </a:r>
            <a:r>
              <a:rPr lang="es-ES" sz="2400" b="1" dirty="0" smtClean="0"/>
              <a:t/>
            </a:r>
            <a:r>
              <a:rPr lang="es-ES" sz="2400" dirty="0" smtClean="0"/>
              <a:t/>
            </a:r>
          </a:p>
          <a:p>
            <a:pPr marL="540000" lvl="1" indent="-285750">
              <a:spcAft>
                <a:spcPts val="1200"/>
              </a:spcAft>
              <a:buFont typeface="Arial" panose="020B0604020202020204" pitchFamily="34" charset="0"/>
              <a:buChar char="•"/>
            </a:pPr>
            <a:r>
              <a:rPr lang="es-ES" sz="2400" dirty="0" smtClean="0"/>
              <a:t>the world of work and our daily rhythms follow the logic of chronos: productive time (quantitative, market-oriented): working days, schedules, haste…</a:t>
            </a:r>
          </a:p>
          <a:p>
            <a:pPr marL="540000" lvl="1" indent="-352425">
              <a:buFont typeface="Arial" panose="020B0604020202020204" pitchFamily="34" charset="0"/>
              <a:buChar char="•"/>
            </a:pPr>
            <a:r>
              <a:rPr lang="es-ES" sz="2400" dirty="0" smtClean="0"/>
              <a:t>care work is oriented toward the temporal perspective of kairos (qualitative): unpredictable moments, processes, “caring about” and “caring for”.</a:t>
            </a:r>
            <a:r>
              <a:rPr lang="es-ES" sz="2400" dirty="0" err="1" smtClean="0"/>
              <a:t/>
            </a:r>
            <a:r>
              <a:rPr lang="es-ES" sz="2400" dirty="0" smtClean="0"/>
              <a:t/>
            </a:r>
            <a:endParaRPr lang="es-ES" sz="2400" dirty="0"/>
          </a:p>
        </p:txBody>
      </p:sp>
    </p:spTree>
    <p:extLst>
      <p:ext uri="{BB962C8B-B14F-4D97-AF65-F5344CB8AC3E}">
        <p14:creationId xmlns:p14="http://schemas.microsoft.com/office/powerpoint/2010/main" val="2840922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fld id="{663EC76D-0B4E-4809-8EAB-E06C394ABF07}" type="slidenum">
              <a:rPr lang="es-ES" smtClean="0"/>
              <a:t>7</a:t>
            </a:fld>
            <a:endParaRPr lang="es-ES"/>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22435" y="3538719"/>
            <a:ext cx="3381375" cy="3238500"/>
          </a:xfrm>
          <a:prstGeom prst="rect">
            <a:avLst/>
          </a:prstGeom>
        </p:spPr>
      </p:pic>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3370" y="864644"/>
            <a:ext cx="5327144" cy="4869342"/>
          </a:xfrm>
          <a:prstGeom prst="rect">
            <a:avLst/>
          </a:prstGeom>
        </p:spPr>
      </p:pic>
      <p:pic>
        <p:nvPicPr>
          <p:cNvPr id="6" name="Imagen 5"/>
          <p:cNvPicPr>
            <a:picLocks noChangeAspect="1"/>
          </p:cNvPicPr>
          <p:nvPr/>
        </p:nvPicPr>
        <p:blipFill>
          <a:blip r:embed="rId4"/>
          <a:stretch>
            <a:fillRect/>
          </a:stretch>
        </p:blipFill>
        <p:spPr>
          <a:xfrm>
            <a:off x="5877777" y="176192"/>
            <a:ext cx="3709849" cy="3306783"/>
          </a:xfrm>
          <a:prstGeom prst="rect">
            <a:avLst/>
          </a:prstGeom>
        </p:spPr>
      </p:pic>
      <p:sp>
        <p:nvSpPr>
          <p:cNvPr id="7" name="CuadroTexto 6"/>
          <p:cNvSpPr txBox="1"/>
          <p:nvPr/>
        </p:nvSpPr>
        <p:spPr>
          <a:xfrm>
            <a:off x="727213" y="255780"/>
            <a:ext cx="3082835" cy="400110"/>
          </a:xfrm>
          <a:prstGeom prst="rect">
            <a:avLst/>
          </a:prstGeom>
          <a:noFill/>
        </p:spPr>
        <p:txBody>
          <a:bodyPr wrap="square" rtlCol="0">
            <a:spAutoFit/>
          </a:bodyPr>
          <a:lstStyle/>
          <a:p>
            <a:r>
              <a:rPr lang="es-ES" sz="2000" i="1" dirty="0" smtClean="0"/>
              <a:t>Time in Greek mythology</a:t>
            </a:r>
            <a:endParaRPr lang="es-ES" sz="2000" i="1" dirty="0"/>
          </a:p>
        </p:txBody>
      </p:sp>
      <p:sp>
        <p:nvSpPr>
          <p:cNvPr id="8" name="CuadroTexto 7"/>
          <p:cNvSpPr txBox="1"/>
          <p:nvPr/>
        </p:nvSpPr>
        <p:spPr>
          <a:xfrm>
            <a:off x="2580657" y="6004415"/>
            <a:ext cx="1229391" cy="400110"/>
          </a:xfrm>
          <a:prstGeom prst="rect">
            <a:avLst/>
          </a:prstGeom>
          <a:noFill/>
        </p:spPr>
        <p:txBody>
          <a:bodyPr wrap="square" rtlCol="0">
            <a:spAutoFit/>
          </a:bodyPr>
          <a:lstStyle/>
          <a:p>
            <a:pPr algn="ctr"/>
            <a:r>
              <a:rPr lang="es-ES" sz="2000" dirty="0" err="1" smtClean="0"/>
              <a:t>Aion</a:t>
            </a:r>
            <a:endParaRPr lang="es-ES" sz="2000" dirty="0"/>
          </a:p>
        </p:txBody>
      </p:sp>
      <p:sp>
        <p:nvSpPr>
          <p:cNvPr id="9" name="CuadroTexto 8"/>
          <p:cNvSpPr txBox="1"/>
          <p:nvPr/>
        </p:nvSpPr>
        <p:spPr>
          <a:xfrm>
            <a:off x="7761514" y="5333875"/>
            <a:ext cx="849086" cy="400110"/>
          </a:xfrm>
          <a:prstGeom prst="rect">
            <a:avLst/>
          </a:prstGeom>
          <a:noFill/>
        </p:spPr>
        <p:txBody>
          <a:bodyPr wrap="square" rtlCol="0">
            <a:spAutoFit/>
          </a:bodyPr>
          <a:lstStyle/>
          <a:p>
            <a:r>
              <a:rPr lang="es-ES" sz="2000" dirty="0" err="1" smtClean="0"/>
              <a:t>Kairos</a:t>
            </a:r>
            <a:endParaRPr lang="es-ES" sz="2000" dirty="0"/>
          </a:p>
        </p:txBody>
      </p:sp>
      <p:sp>
        <p:nvSpPr>
          <p:cNvPr id="10" name="CuadroTexto 9"/>
          <p:cNvSpPr txBox="1"/>
          <p:nvPr/>
        </p:nvSpPr>
        <p:spPr>
          <a:xfrm>
            <a:off x="9744889" y="1058091"/>
            <a:ext cx="1136468" cy="400110"/>
          </a:xfrm>
          <a:prstGeom prst="rect">
            <a:avLst/>
          </a:prstGeom>
          <a:noFill/>
        </p:spPr>
        <p:txBody>
          <a:bodyPr wrap="square" rtlCol="0">
            <a:spAutoFit/>
          </a:bodyPr>
          <a:lstStyle/>
          <a:p>
            <a:r>
              <a:rPr lang="es-ES" sz="2000" dirty="0" err="1" smtClean="0"/>
              <a:t>Chronos</a:t>
            </a:r>
            <a:endParaRPr lang="es-ES" sz="2000" dirty="0"/>
          </a:p>
        </p:txBody>
      </p:sp>
      <p:sp>
        <p:nvSpPr>
          <p:cNvPr id="5" name="Marcador de pie de página 4"/>
          <p:cNvSpPr>
            <a:spLocks noGrp="1"/>
          </p:cNvSpPr>
          <p:nvPr>
            <p:ph type="ftr" sz="quarter" idx="11"/>
          </p:nvPr>
        </p:nvSpPr>
        <p:spPr/>
        <p:txBody>
          <a:bodyPr/>
          <a:lstStyle/>
          <a:p>
            <a:r>
              <a:rPr lang="es-ES" smtClean="0"/>
              <a:t>Cristina García Sainz. UAM</a:t>
            </a:r>
            <a:endParaRPr lang="es-ES"/>
          </a:p>
        </p:txBody>
      </p:sp>
    </p:spTree>
    <p:extLst>
      <p:ext uri="{BB962C8B-B14F-4D97-AF65-F5344CB8AC3E}">
        <p14:creationId xmlns:p14="http://schemas.microsoft.com/office/powerpoint/2010/main" val="3012749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67000"/>
          </a:schemeClr>
        </a:solidFill>
        <a:effectLst/>
      </p:bgPr>
    </p:bg>
    <p:spTree>
      <p:nvGrpSpPr>
        <p:cNvPr id="1" name=""/>
        <p:cNvGrpSpPr/>
        <p:nvPr/>
      </p:nvGrpSpPr>
      <p:grpSpPr>
        <a:xfrm>
          <a:off x="0" y="0"/>
          <a:ext cx="0" cy="0"/>
          <a:chOff x="0" y="0"/>
          <a:chExt cx="0" cy="0"/>
        </a:xfrm>
      </p:grpSpPr>
      <p:sp>
        <p:nvSpPr>
          <p:cNvPr id="4" name="Marcador de pie de página 3"/>
          <p:cNvSpPr>
            <a:spLocks noGrp="1"/>
          </p:cNvSpPr>
          <p:nvPr>
            <p:ph type="ftr" sz="quarter" idx="11"/>
          </p:nvPr>
        </p:nvSpPr>
        <p:spPr/>
        <p:txBody>
          <a:bodyPr/>
          <a:lstStyle/>
          <a:p>
            <a:r>
              <a:rPr lang="es-ES" dirty="0" smtClean="0"/>
              <a:t>Cristina García Sainz. UAM</a:t>
            </a:r>
            <a:endParaRPr lang="es-ES" dirty="0"/>
          </a:p>
        </p:txBody>
      </p:sp>
      <p:sp>
        <p:nvSpPr>
          <p:cNvPr id="2" name="Marcador de número de diapositiva 1"/>
          <p:cNvSpPr>
            <a:spLocks noGrp="1"/>
          </p:cNvSpPr>
          <p:nvPr>
            <p:ph type="sldNum" sz="quarter" idx="12"/>
          </p:nvPr>
        </p:nvSpPr>
        <p:spPr/>
        <p:txBody>
          <a:bodyPr/>
          <a:lstStyle/>
          <a:p>
            <a:fld id="{663EC76D-0B4E-4809-8EAB-E06C394ABF07}" type="slidenum">
              <a:rPr lang="es-ES" smtClean="0"/>
              <a:t>8</a:t>
            </a:fld>
            <a:endParaRPr lang="es-ES"/>
          </a:p>
        </p:txBody>
      </p:sp>
      <p:sp>
        <p:nvSpPr>
          <p:cNvPr id="3" name="Rectángulo 2"/>
          <p:cNvSpPr/>
          <p:nvPr/>
        </p:nvSpPr>
        <p:spPr>
          <a:xfrm>
            <a:off x="187234" y="152736"/>
            <a:ext cx="7297784" cy="400110"/>
          </a:xfrm>
          <a:prstGeom prst="rect">
            <a:avLst/>
          </a:prstGeom>
        </p:spPr>
        <p:txBody>
          <a:bodyPr wrap="square">
            <a:spAutoFit/>
          </a:bodyPr>
          <a:lstStyle/>
          <a:p>
            <a:pPr marL="182563" lvl="2"/>
            <a:r>
              <a:rPr lang="es-ES" sz="2000" b="1" i="1" dirty="0"/>
              <a:t>Work duration: a quantitative view (chronos)</a:t>
            </a:r>
            <a:r>
              <a:rPr lang="es-ES" sz="2000" b="1" i="1" dirty="0" smtClean="0"/>
              <a:t/>
            </a:r>
            <a:endParaRPr lang="es-ES" sz="2000" b="1" i="1" dirty="0"/>
          </a:p>
        </p:txBody>
      </p:sp>
      <p:sp>
        <p:nvSpPr>
          <p:cNvPr id="5" name="CuadroTexto 4"/>
          <p:cNvSpPr txBox="1"/>
          <p:nvPr/>
        </p:nvSpPr>
        <p:spPr>
          <a:xfrm>
            <a:off x="1171303" y="1075048"/>
            <a:ext cx="9849394" cy="461665"/>
          </a:xfrm>
          <a:prstGeom prst="rect">
            <a:avLst/>
          </a:prstGeom>
          <a:noFill/>
        </p:spPr>
        <p:txBody>
          <a:bodyPr wrap="square" rtlCol="0">
            <a:spAutoFit/>
          </a:bodyPr>
          <a:lstStyle/>
          <a:p>
            <a:pPr algn="ctr"/>
            <a:r>
              <a:rPr lang="es-ES" sz="2400" dirty="0" smtClean="0"/>
              <a:t>Duration (how much): the working day</a:t>
            </a:r>
            <a:endParaRPr lang="es-ES" sz="2400" dirty="0"/>
          </a:p>
        </p:txBody>
      </p:sp>
      <p:sp>
        <p:nvSpPr>
          <p:cNvPr id="6" name="CuadroTexto 5"/>
          <p:cNvSpPr txBox="1"/>
          <p:nvPr/>
        </p:nvSpPr>
        <p:spPr>
          <a:xfrm>
            <a:off x="613953" y="2167883"/>
            <a:ext cx="11403874" cy="3524042"/>
          </a:xfrm>
          <a:prstGeom prst="rect">
            <a:avLst/>
          </a:prstGeom>
          <a:solidFill>
            <a:schemeClr val="bg1">
              <a:lumMod val="85000"/>
            </a:schemeClr>
          </a:solidFill>
        </p:spPr>
        <p:txBody>
          <a:bodyPr wrap="square" rtlCol="0">
            <a:spAutoFit/>
          </a:bodyPr>
          <a:lstStyle/>
          <a:p>
            <a:pPr marL="285750" indent="-285750">
              <a:lnSpc>
                <a:spcPct val="150000"/>
              </a:lnSpc>
              <a:spcAft>
                <a:spcPts val="600"/>
              </a:spcAft>
              <a:buFont typeface="Arial" panose="020B0604020202020204" pitchFamily="34" charset="0"/>
              <a:buChar char="•"/>
            </a:pPr>
            <a:r>
              <a:rPr lang="es-ES" sz="2200" dirty="0" smtClean="0"/>
              <a:t>Time worked:</a:t>
            </a:r>
          </a:p>
          <a:p>
            <a:pPr marL="742950" lvl="1" indent="-285750">
              <a:lnSpc>
                <a:spcPct val="150000"/>
              </a:lnSpc>
              <a:spcAft>
                <a:spcPts val="600"/>
              </a:spcAft>
              <a:buFont typeface="Arial" panose="020B0604020202020204" pitchFamily="34" charset="0"/>
              <a:buChar char="•"/>
            </a:pPr>
            <a:r>
              <a:rPr lang="es-ES" sz="2200" dirty="0" smtClean="0"/>
              <a:t>Time worked per week (usual hours): full-time and</a:t>
            </a:r>
          </a:p>
          <a:p>
            <a:pPr marL="742950" lvl="1" indent="-285750">
              <a:lnSpc>
                <a:spcPct val="150000"/>
              </a:lnSpc>
              <a:spcAft>
                <a:spcPts val="600"/>
              </a:spcAft>
              <a:buFont typeface="Arial" panose="020B0604020202020204" pitchFamily="34" charset="0"/>
              <a:buChar char="•"/>
            </a:pPr>
            <a:r>
              <a:rPr lang="es-ES" sz="2200" dirty="0" smtClean="0"/>
              <a:t>part-time work</a:t>
            </a:r>
          </a:p>
          <a:p>
            <a:pPr marL="742950" lvl="1" indent="-285750">
              <a:lnSpc>
                <a:spcPct val="150000"/>
              </a:lnSpc>
              <a:spcAft>
                <a:spcPts val="600"/>
              </a:spcAft>
              <a:buFont typeface="Arial" panose="020B0604020202020204" pitchFamily="34" charset="0"/>
              <a:buChar char="•"/>
            </a:pPr>
            <a:r>
              <a:rPr lang="es-ES" sz="2200" dirty="0"/>
              <a:t>Long hours in main job</a:t>
            </a:r>
            <a:r>
              <a:rPr lang="es-ES" sz="2200" dirty="0" smtClean="0"/>
              <a:t/>
            </a:r>
            <a:r>
              <a:rPr lang="es-ES" sz="2200" dirty="0"/>
              <a:t/>
            </a:r>
            <a:r>
              <a:rPr lang="es-ES" sz="2200" dirty="0" smtClean="0"/>
              <a:t/>
            </a:r>
          </a:p>
          <a:p>
            <a:pPr marL="742950" lvl="1" indent="-285750">
              <a:lnSpc>
                <a:spcPct val="150000"/>
              </a:lnSpc>
              <a:spcAft>
                <a:spcPts val="600"/>
              </a:spcAft>
              <a:buFont typeface="Arial" panose="020B0604020202020204" pitchFamily="34" charset="0"/>
              <a:buChar char="•"/>
            </a:pPr>
            <a:r>
              <a:rPr lang="es-ES" sz="2200" dirty="0" smtClean="0"/>
              <a:t>People with more than one job</a:t>
            </a:r>
            <a:r>
              <a:rPr lang="es-ES" sz="2200" dirty="0"/>
              <a:t/>
            </a:r>
            <a:r>
              <a:rPr lang="es-ES" sz="2200" dirty="0" smtClean="0"/>
              <a:t/>
            </a:r>
          </a:p>
          <a:p>
            <a:pPr marL="742950" lvl="1" indent="-285750">
              <a:lnSpc>
                <a:spcPct val="150000"/>
              </a:lnSpc>
              <a:spcAft>
                <a:spcPts val="600"/>
              </a:spcAft>
              <a:buFont typeface="Arial" panose="020B0604020202020204" pitchFamily="34" charset="0"/>
              <a:buChar char="•"/>
            </a:pPr>
            <a:r>
              <a:rPr lang="es-ES" sz="2200" dirty="0" smtClean="0"/>
              <a:t>Low work intensity</a:t>
            </a:r>
            <a:endParaRPr lang="es-ES" sz="2200" dirty="0"/>
          </a:p>
        </p:txBody>
      </p:sp>
    </p:spTree>
    <p:extLst>
      <p:ext uri="{BB962C8B-B14F-4D97-AF65-F5344CB8AC3E}">
        <p14:creationId xmlns:p14="http://schemas.microsoft.com/office/powerpoint/2010/main" val="3209904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pie de página 6"/>
          <p:cNvSpPr>
            <a:spLocks noGrp="1"/>
          </p:cNvSpPr>
          <p:nvPr>
            <p:ph type="ftr" sz="quarter" idx="11"/>
          </p:nvPr>
        </p:nvSpPr>
        <p:spPr/>
        <p:txBody>
          <a:bodyPr/>
          <a:lstStyle/>
          <a:p>
            <a:r>
              <a:rPr lang="es-ES" dirty="0" smtClean="0"/>
              <a:t>Cristina García Sainz. UAM</a:t>
            </a:r>
            <a:endParaRPr lang="es-ES" dirty="0"/>
          </a:p>
        </p:txBody>
      </p:sp>
      <p:sp>
        <p:nvSpPr>
          <p:cNvPr id="2" name="Marcador de número de diapositiva 1"/>
          <p:cNvSpPr>
            <a:spLocks noGrp="1"/>
          </p:cNvSpPr>
          <p:nvPr>
            <p:ph type="sldNum" sz="quarter" idx="12"/>
          </p:nvPr>
        </p:nvSpPr>
        <p:spPr>
          <a:xfrm>
            <a:off x="9355183" y="6450786"/>
            <a:ext cx="2743200" cy="365125"/>
          </a:xfrm>
        </p:spPr>
        <p:txBody>
          <a:bodyPr/>
          <a:lstStyle/>
          <a:p>
            <a:fld id="{663EC76D-0B4E-4809-8EAB-E06C394ABF07}" type="slidenum">
              <a:rPr lang="es-ES" smtClean="0"/>
              <a:t>9</a:t>
            </a:fld>
            <a:endParaRPr lang="es-ES"/>
          </a:p>
        </p:txBody>
      </p:sp>
      <p:sp>
        <p:nvSpPr>
          <p:cNvPr id="3" name="Rectángulo 2"/>
          <p:cNvSpPr/>
          <p:nvPr/>
        </p:nvSpPr>
        <p:spPr>
          <a:xfrm>
            <a:off x="187234" y="152736"/>
            <a:ext cx="7297784" cy="400110"/>
          </a:xfrm>
          <a:prstGeom prst="rect">
            <a:avLst/>
          </a:prstGeom>
        </p:spPr>
        <p:txBody>
          <a:bodyPr wrap="square">
            <a:spAutoFit/>
          </a:bodyPr>
          <a:lstStyle/>
          <a:p>
            <a:pPr marL="182563" lvl="2"/>
            <a:r>
              <a:rPr lang="es-ES" sz="2000" i="1" dirty="0"/>
              <a:t>Work duration: a quantitative view (chronos)</a:t>
            </a:r>
            <a:r>
              <a:rPr lang="es-ES" sz="2000" i="1" dirty="0" smtClean="0"/>
              <a:t/>
            </a:r>
            <a:r>
              <a:rPr lang="es-ES" sz="2000" i="1" dirty="0"/>
              <a:t/>
            </a:r>
          </a:p>
        </p:txBody>
      </p:sp>
      <p:sp>
        <p:nvSpPr>
          <p:cNvPr id="4" name="CuadroTexto 3"/>
          <p:cNvSpPr txBox="1"/>
          <p:nvPr/>
        </p:nvSpPr>
        <p:spPr>
          <a:xfrm>
            <a:off x="2129244" y="639434"/>
            <a:ext cx="7981406" cy="400110"/>
          </a:xfrm>
          <a:prstGeom prst="rect">
            <a:avLst/>
          </a:prstGeom>
          <a:noFill/>
        </p:spPr>
        <p:txBody>
          <a:bodyPr wrap="square" rtlCol="0">
            <a:spAutoFit/>
          </a:bodyPr>
          <a:lstStyle/>
          <a:p>
            <a:pPr algn="ctr"/>
            <a:r>
              <a:rPr lang="es-ES" sz="2000" b="1" dirty="0" smtClean="0"/>
              <a:t>Indicators of employment-time duration</a:t>
            </a:r>
            <a:endParaRPr lang="es-ES" sz="2000" b="1" dirty="0"/>
          </a:p>
        </p:txBody>
      </p:sp>
      <p:sp>
        <p:nvSpPr>
          <p:cNvPr id="6" name="Rectángulo 5"/>
          <p:cNvSpPr/>
          <p:nvPr/>
        </p:nvSpPr>
        <p:spPr>
          <a:xfrm>
            <a:off x="615142" y="5534137"/>
            <a:ext cx="11228514" cy="1054135"/>
          </a:xfrm>
          <a:prstGeom prst="rect">
            <a:avLst/>
          </a:prstGeom>
          <a:solidFill>
            <a:schemeClr val="accent1">
              <a:lumMod val="20000"/>
              <a:lumOff val="80000"/>
            </a:schemeClr>
          </a:solidFill>
        </p:spPr>
        <p:txBody>
          <a:bodyPr wrap="square">
            <a:spAutoFit/>
          </a:bodyPr>
          <a:lstStyle/>
          <a:p>
            <a:pPr>
              <a:lnSpc>
                <a:spcPts val="2500"/>
              </a:lnSpc>
            </a:pPr>
            <a:r>
              <a:rPr lang="es-ES" sz="2000" dirty="0"/>
              <a:t>In paid work (employment), men have longer working hours than women. The most notable feature among women is not excessive hours but short working hours: part-time work and insufficient hours.</a:t>
            </a:r>
            <a:r>
              <a:rPr lang="es-ES" sz="2000" dirty="0" smtClean="0"/>
              <a:t/>
            </a:r>
            <a:r>
              <a:rPr lang="es-ES" sz="2000" dirty="0"/>
              <a:t/>
            </a:r>
            <a:r>
              <a:rPr lang="es-ES" sz="2000" dirty="0" smtClean="0"/>
              <a:t/>
            </a:r>
            <a:r>
              <a:rPr lang="es-ES" sz="2000" dirty="0"/>
              <a:t/>
            </a:r>
            <a:r>
              <a:rPr lang="es-ES" sz="2000" dirty="0" smtClean="0"/>
              <a:t/>
            </a:r>
            <a:r>
              <a:rPr lang="es-ES" sz="2000" b="1" dirty="0" smtClean="0"/>
              <a:t/>
            </a:r>
            <a:r>
              <a:rPr lang="es-ES" sz="2000" dirty="0" smtClean="0"/>
              <a:t/>
            </a:r>
            <a:r>
              <a:rPr lang="es-ES" sz="2000" dirty="0"/>
              <a:t/>
            </a:r>
            <a:r>
              <a:rPr lang="es-ES" sz="2000" dirty="0" smtClean="0"/>
              <a:t/>
            </a:r>
            <a:r>
              <a:rPr lang="es-ES" sz="2000" dirty="0"/>
              <a:t/>
            </a:r>
            <a:r>
              <a:rPr lang="es-ES" sz="2000" b="1" dirty="0"/>
              <a:t/>
            </a:r>
            <a:r>
              <a:rPr lang="es-ES" sz="2000" dirty="0"/>
              <a:t/>
            </a:r>
            <a:r>
              <a:rPr lang="es-ES" sz="2000" dirty="0" smtClean="0"/>
              <a:t/>
            </a:r>
            <a:endParaRPr lang="es-ES" sz="2000" dirty="0"/>
          </a:p>
        </p:txBody>
      </p:sp>
      <p:graphicFrame>
        <p:nvGraphicFramePr>
          <p:cNvPr id="8" name="Tabla 7"/>
          <p:cNvGraphicFramePr>
            <a:graphicFrameLocks noGrp="1"/>
          </p:cNvGraphicFramePr>
          <p:nvPr>
            <p:extLst>
              <p:ext uri="{D42A27DB-BD31-4B8C-83A1-F6EECF244321}">
                <p14:modId xmlns:p14="http://schemas.microsoft.com/office/powerpoint/2010/main" val="885836933"/>
              </p:ext>
            </p:extLst>
          </p:nvPr>
        </p:nvGraphicFramePr>
        <p:xfrm>
          <a:off x="615142" y="1222107"/>
          <a:ext cx="11228514" cy="4169837"/>
        </p:xfrm>
        <a:graphic>
          <a:graphicData uri="http://schemas.openxmlformats.org/drawingml/2006/table">
            <a:tbl>
              <a:tblPr>
                <a:tableStyleId>{5C22544A-7EE6-4342-B048-85BDC9FD1C3A}</a:tableStyleId>
              </a:tblPr>
              <a:tblGrid>
                <a:gridCol w="5227067"/>
                <a:gridCol w="2774863"/>
                <a:gridCol w="3226584"/>
              </a:tblGrid>
              <a:tr h="354151">
                <a:tc>
                  <a:txBody>
                    <a:bodyPr/>
                    <a:lstStyle/>
                    <a:p>
                      <a:pPr algn="l" fontAlgn="b"/>
                      <a:r>
                        <a:rPr lang="es-ES" sz="2000" u="none" strike="noStrike" dirty="0">
                          <a:effectLst/>
                        </a:rPr>
                        <a:t> </a:t>
                      </a:r>
                      <a:endParaRPr lang="es-ES" sz="2000" b="0" i="0" u="none" strike="noStrike" dirty="0">
                        <a:solidFill>
                          <a:srgbClr val="000000"/>
                        </a:solidFill>
                        <a:effectLst/>
                        <a:latin typeface="Arial" panose="020B0604020202020204" pitchFamily="34" charset="0"/>
                      </a:endParaRPr>
                    </a:p>
                  </a:txBody>
                  <a:tcPr marL="7620" marR="7620" marT="7620" marB="0" anchor="b"/>
                </a:tc>
                <a:tc>
                  <a:txBody>
                    <a:bodyPr/>
                    <a:lstStyle/>
                    <a:p>
                      <a:pPr algn="ctr" rtl="0" fontAlgn="b"/>
                      <a:r>
                        <a:rPr lang="es-ES" sz="2000" b="1" u="none" strike="noStrike">
                          <a:effectLst/>
                        </a:rPr>
                        <a:t>Men</a:t>
                      </a:r>
                      <a:endParaRPr lang="es-ES" sz="2000" b="1" i="0" u="none" strike="noStrike">
                        <a:solidFill>
                          <a:srgbClr val="000000"/>
                        </a:solidFill>
                        <a:effectLst/>
                        <a:latin typeface="Calibri" panose="020F0502020204030204" pitchFamily="34" charset="0"/>
                      </a:endParaRPr>
                    </a:p>
                  </a:txBody>
                  <a:tcPr marL="7620" marR="7620" marT="7620" marB="0" anchor="b"/>
                </a:tc>
                <a:tc>
                  <a:txBody>
                    <a:bodyPr/>
                    <a:lstStyle/>
                    <a:p>
                      <a:pPr algn="ctr" rtl="0" fontAlgn="b"/>
                      <a:r>
                        <a:rPr lang="es-ES" sz="2000" b="1" u="none" strike="noStrike" dirty="0">
                          <a:effectLst/>
                        </a:rPr>
                        <a:t>Women</a:t>
                      </a:r>
                      <a:endParaRPr lang="es-ES" sz="2000" b="1" i="0" u="none" strike="noStrike" dirty="0">
                        <a:solidFill>
                          <a:srgbClr val="000000"/>
                        </a:solidFill>
                        <a:effectLst/>
                        <a:latin typeface="Calibri" panose="020F0502020204030204" pitchFamily="34" charset="0"/>
                      </a:endParaRPr>
                    </a:p>
                  </a:txBody>
                  <a:tcPr marL="7620" marR="7620" marT="7620" marB="0" anchor="b"/>
                </a:tc>
              </a:tr>
              <a:tr h="696877">
                <a:tc>
                  <a:txBody>
                    <a:bodyPr/>
                    <a:lstStyle/>
                    <a:p>
                      <a:pPr algn="l" rtl="0" fontAlgn="b"/>
                      <a:r>
                        <a:rPr lang="es-ES" sz="2000" b="1" u="none" strike="noStrike" dirty="0">
                          <a:effectLst/>
                        </a:rPr>
                        <a:t>Hours worked full-time (week) (2023)</a:t>
                      </a:r>
                      <a:r>
                        <a:rPr lang="es-ES" sz="2000" u="none" strike="noStrike" dirty="0">
                          <a:effectLst/>
                        </a:rPr>
                        <a:t/>
                      </a:r>
                      <a:endParaRPr lang="es-ES" sz="20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rtl="0" fontAlgn="ctr"/>
                      <a:r>
                        <a:rPr lang="es-ES" sz="2000" u="none" strike="noStrike">
                          <a:effectLst/>
                        </a:rPr>
                        <a:t>41,2</a:t>
                      </a:r>
                      <a:endParaRPr lang="es-ES"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s-ES" sz="2000" u="none" strike="noStrike">
                          <a:effectLst/>
                        </a:rPr>
                        <a:t>39,3</a:t>
                      </a:r>
                      <a:endParaRPr lang="es-ES" sz="2000" b="0" i="0" u="none" strike="noStrike">
                        <a:solidFill>
                          <a:srgbClr val="000000"/>
                        </a:solidFill>
                        <a:effectLst/>
                        <a:latin typeface="Calibri" panose="020F0502020204030204" pitchFamily="34" charset="0"/>
                      </a:endParaRPr>
                    </a:p>
                  </a:txBody>
                  <a:tcPr marL="7620" marR="7620" marT="7620" marB="0" anchor="ctr"/>
                </a:tc>
              </a:tr>
              <a:tr h="1039603">
                <a:tc>
                  <a:txBody>
                    <a:bodyPr/>
                    <a:lstStyle/>
                    <a:p>
                      <a:pPr algn="l" rtl="0" fontAlgn="b"/>
                      <a:r>
                        <a:rPr lang="es-ES" sz="2000" b="1" u="none" strike="noStrike" dirty="0">
                          <a:effectLst/>
                        </a:rPr>
                        <a:t>People with a second job (2025) (Eurostat, % of total employment, both sexes; % employed women: 46.6)</a:t>
                      </a:r>
                      <a:r>
                        <a:rPr lang="es-ES" sz="2000" b="1" u="none" strike="noStrike" dirty="0" smtClean="0">
                          <a:effectLst/>
                        </a:rPr>
                        <a:t/>
                      </a:r>
                      <a:r>
                        <a:rPr lang="es-ES" sz="2000" u="none" strike="noStrike" dirty="0">
                          <a:effectLst/>
                        </a:rPr>
                        <a:t/>
                      </a:r>
                      <a:r>
                        <a:rPr lang="es-ES" sz="2000" u="none" strike="noStrike" dirty="0" smtClean="0">
                          <a:effectLst/>
                        </a:rPr>
                        <a:t/>
                      </a:r>
                      <a:r>
                        <a:rPr lang="es-ES" sz="2000" u="none" strike="noStrike" dirty="0" err="1" smtClean="0">
                          <a:effectLst/>
                        </a:rPr>
                        <a:t/>
                      </a:r>
                      <a:r>
                        <a:rPr lang="es-ES" sz="2000" u="none" strike="noStrike" dirty="0" smtClean="0">
                          <a:effectLst/>
                        </a:rPr>
                        <a:t/>
                      </a:r>
                      <a:r>
                        <a:rPr lang="es-ES" sz="2000" u="none" strike="noStrike" dirty="0">
                          <a:effectLst/>
                        </a:rPr>
                        <a:t/>
                      </a:r>
                      <a:endParaRPr lang="es-E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rtl="0" fontAlgn="ctr"/>
                      <a:r>
                        <a:rPr lang="es-ES" sz="2000" u="none" strike="noStrike">
                          <a:effectLst/>
                        </a:rPr>
                        <a:t>48,7</a:t>
                      </a:r>
                      <a:endParaRPr lang="es-ES"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s-ES" sz="2000" u="none" strike="noStrike">
                          <a:effectLst/>
                        </a:rPr>
                        <a:t>51,3</a:t>
                      </a:r>
                      <a:endParaRPr lang="es-ES" sz="2000" b="0" i="0" u="none" strike="noStrike">
                        <a:solidFill>
                          <a:srgbClr val="000000"/>
                        </a:solidFill>
                        <a:effectLst/>
                        <a:latin typeface="Calibri" panose="020F0502020204030204" pitchFamily="34" charset="0"/>
                      </a:endParaRPr>
                    </a:p>
                  </a:txBody>
                  <a:tcPr marL="7620" marR="7620" marT="7620" marB="0" anchor="ctr"/>
                </a:tc>
              </a:tr>
              <a:tr h="1039603">
                <a:tc>
                  <a:txBody>
                    <a:bodyPr/>
                    <a:lstStyle/>
                    <a:p>
                      <a:pPr algn="l" rtl="0" fontAlgn="b"/>
                      <a:r>
                        <a:rPr lang="es-ES" sz="2000" u="none" strike="noStrike" dirty="0">
                          <a:effectLst/>
                        </a:rPr>
                        <a:t>Living in households with low work intensity (2025) (below 20% of work potential; INE, Living Conditions Survey)</a:t>
                      </a:r>
                      <a:r>
                        <a:rPr lang="es-ES" sz="2000" b="1" u="none" strike="noStrike" dirty="0">
                          <a:effectLst/>
                        </a:rPr>
                        <a:t/>
                      </a:r>
                      <a:r>
                        <a:rPr lang="es-ES" sz="2000" u="none" strike="noStrike" dirty="0">
                          <a:effectLst/>
                        </a:rPr>
                        <a:t/>
                      </a:r>
                      <a:endParaRPr lang="es-ES" sz="20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rtl="0" fontAlgn="ctr"/>
                      <a:r>
                        <a:rPr lang="es-ES" sz="2000" u="none" strike="noStrike">
                          <a:effectLst/>
                        </a:rPr>
                        <a:t>7,5</a:t>
                      </a:r>
                      <a:endParaRPr lang="es-ES"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s-ES" sz="2000" u="none" strike="noStrike">
                          <a:effectLst/>
                        </a:rPr>
                        <a:t>8,4</a:t>
                      </a:r>
                      <a:endParaRPr lang="es-ES" sz="2000" b="0" i="0" u="none" strike="noStrike">
                        <a:solidFill>
                          <a:srgbClr val="000000"/>
                        </a:solidFill>
                        <a:effectLst/>
                        <a:latin typeface="Calibri" panose="020F0502020204030204" pitchFamily="34" charset="0"/>
                      </a:endParaRPr>
                    </a:p>
                  </a:txBody>
                  <a:tcPr marL="7620" marR="7620" marT="7620" marB="0" anchor="ctr"/>
                </a:tc>
              </a:tr>
              <a:tr h="1039603">
                <a:tc>
                  <a:txBody>
                    <a:bodyPr/>
                    <a:lstStyle/>
                    <a:p>
                      <a:pPr algn="l" rtl="0" fontAlgn="t"/>
                      <a:endParaRPr lang="es-ES" sz="2000" b="1" u="none" strike="noStrike" dirty="0" smtClean="0">
                        <a:effectLst/>
                      </a:endParaRPr>
                    </a:p>
                    <a:p>
                      <a:pPr algn="l" rtl="0" fontAlgn="t"/>
                      <a:r>
                        <a:rPr lang="es-ES" sz="2000" b="1" u="none" strike="noStrike" dirty="0" smtClean="0">
                          <a:effectLst/>
                        </a:rPr>
                        <a:t>Part-time work (2025)                               (% of total employment for each sex)</a:t>
                      </a:r>
                      <a:r>
                        <a:rPr lang="es-ES" sz="2000" b="1" u="none" strike="noStrike" dirty="0">
                          <a:effectLst/>
                        </a:rPr>
                        <a:t/>
                      </a:r>
                      <a:r>
                        <a:rPr lang="es-ES" sz="2000" u="none" strike="noStrike" dirty="0">
                          <a:effectLst/>
                        </a:rPr>
                        <a:t/>
                      </a:r>
                      <a:r>
                        <a:rPr lang="es-ES" sz="2000" u="none" strike="noStrike" dirty="0" smtClean="0">
                          <a:effectLst/>
                        </a:rPr>
                        <a:t/>
                      </a:r>
                      <a:r>
                        <a:rPr lang="es-ES" sz="2000" u="none" strike="noStrike" dirty="0">
                          <a:effectLst/>
                        </a:rPr>
                        <a:t/>
                      </a:r>
                      <a:endParaRPr lang="es-ES" sz="2000" b="0" i="0" u="none" strike="noStrike" dirty="0">
                        <a:solidFill>
                          <a:srgbClr val="000000"/>
                        </a:solidFill>
                        <a:effectLst/>
                        <a:latin typeface="Calibri" panose="020F0502020204030204" pitchFamily="34" charset="0"/>
                      </a:endParaRPr>
                    </a:p>
                  </a:txBody>
                  <a:tcPr marL="7620" marR="7620" marT="7620" marB="0"/>
                </a:tc>
                <a:tc>
                  <a:txBody>
                    <a:bodyPr/>
                    <a:lstStyle/>
                    <a:p>
                      <a:pPr algn="ctr" rtl="0" fontAlgn="ctr"/>
                      <a:r>
                        <a:rPr lang="es-ES" sz="2000" u="none" strike="noStrike" dirty="0">
                          <a:effectLst/>
                        </a:rPr>
                        <a:t>6,9</a:t>
                      </a:r>
                      <a:endParaRPr lang="es-ES"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rtl="0" fontAlgn="ctr"/>
                      <a:r>
                        <a:rPr lang="es-ES" sz="2000" u="none" strike="noStrike" dirty="0">
                          <a:effectLst/>
                        </a:rPr>
                        <a:t>21,4</a:t>
                      </a:r>
                      <a:endParaRPr lang="es-ES" sz="2000" b="0" i="0" u="none" strike="noStrike" dirty="0">
                        <a:solidFill>
                          <a:srgbClr val="000000"/>
                        </a:solidFill>
                        <a:effectLst/>
                        <a:latin typeface="Calibri" panose="020F0502020204030204" pitchFamily="34" charset="0"/>
                      </a:endParaRPr>
                    </a:p>
                  </a:txBody>
                  <a:tcPr marL="7620" marR="7620" marT="7620" marB="0" anchor="ctr"/>
                </a:tc>
              </a:tr>
            </a:tbl>
          </a:graphicData>
        </a:graphic>
      </p:graphicFrame>
    </p:spTree>
    <p:extLst>
      <p:ext uri="{BB962C8B-B14F-4D97-AF65-F5344CB8AC3E}">
        <p14:creationId xmlns:p14="http://schemas.microsoft.com/office/powerpoint/2010/main" val="236890338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1788</TotalTime>
  <Words>2661</Words>
  <Application>Microsoft Office PowerPoint</Application>
  <PresentationFormat>Panorámica</PresentationFormat>
  <Paragraphs>306</Paragraphs>
  <Slides>24</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24</vt:i4>
      </vt:variant>
    </vt:vector>
  </HeadingPairs>
  <TitlesOfParts>
    <vt:vector size="30" baseType="lpstr">
      <vt:lpstr>Arial</vt:lpstr>
      <vt:lpstr>Calibri</vt:lpstr>
      <vt:lpstr>Calibri Light</vt:lpstr>
      <vt:lpstr>Times New Roman</vt:lpstr>
      <vt:lpstr>Wingdings</vt:lpstr>
      <vt:lpstr>Tema de Office</vt:lpstr>
      <vt:lpstr>Los tiempos del cuidado.  Una mirada cualitativa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Los tiempos sociales del trabajo con perspectiva de género</dc:title>
  <dc:creator>cristina.garcia</dc:creator>
  <cp:lastModifiedBy>cristina.garcia</cp:lastModifiedBy>
  <cp:revision>175</cp:revision>
  <cp:lastPrinted>2026-06-08T16:04:45Z</cp:lastPrinted>
  <dcterms:created xsi:type="dcterms:W3CDTF">2024-03-28T11:42:50Z</dcterms:created>
  <dcterms:modified xsi:type="dcterms:W3CDTF">2026-06-08T18:42:58Z</dcterms:modified>
</cp:coreProperties>
</file>