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9" r:id="rId4"/>
    <p:sldId id="286" r:id="rId5"/>
    <p:sldId id="262" r:id="rId6"/>
    <p:sldId id="260" r:id="rId7"/>
    <p:sldId id="263" r:id="rId8"/>
    <p:sldId id="265" r:id="rId9"/>
    <p:sldId id="288" r:id="rId10"/>
    <p:sldId id="290" r:id="rId11"/>
    <p:sldId id="289" r:id="rId12"/>
    <p:sldId id="292" r:id="rId13"/>
    <p:sldId id="280" r:id="rId14"/>
    <p:sldId id="266" r:id="rId15"/>
    <p:sldId id="267" r:id="rId16"/>
    <p:sldId id="273" r:id="rId17"/>
    <p:sldId id="293" r:id="rId18"/>
    <p:sldId id="294" r:id="rId19"/>
    <p:sldId id="299" r:id="rId20"/>
    <p:sldId id="282" r:id="rId21"/>
    <p:sldId id="297" r:id="rId22"/>
    <p:sldId id="295" r:id="rId23"/>
    <p:sldId id="300" r:id="rId24"/>
    <p:sldId id="284" r:id="rId25"/>
  </p:sldIdLst>
  <p:sldSz cx="12192000" cy="6858000"/>
  <p:notesSz cx="6797675" cy="987425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7ADA4A"/>
    <a:srgbClr val="DCF0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89" autoAdjust="0"/>
  </p:normalViewPr>
  <p:slideViewPr>
    <p:cSldViewPr snapToGrid="0">
      <p:cViewPr varScale="1">
        <p:scale>
          <a:sx n="59" d="100"/>
          <a:sy n="59" d="100"/>
        </p:scale>
        <p:origin x="82" y="4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126956983721028E-2"/>
          <c:y val="2.2636511906691373E-2"/>
          <c:w val="0.94683319660937071"/>
          <c:h val="0.772212081219523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Hoja1!$C$7</c:f>
              <c:strCache>
                <c:ptCount val="1"/>
                <c:pt idx="0">
                  <c:v>Hombre 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1.1759172154280339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"/>
                  <c:y val="2.15053763440860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Hoja1!$B$8:$B$15</c:f>
              <c:strCache>
                <c:ptCount val="8"/>
                <c:pt idx="0">
                  <c:v>Nada de tiempo </c:v>
                </c:pt>
                <c:pt idx="1">
                  <c:v>Menos de 30 minutos </c:v>
                </c:pt>
                <c:pt idx="2">
                  <c:v>De 30 minutos a menos de 1 hora</c:v>
                </c:pt>
                <c:pt idx="3">
                  <c:v>De 1 a menos de 2 horas</c:v>
                </c:pt>
                <c:pt idx="4">
                  <c:v>De 2 a menos de 4 horas </c:v>
                </c:pt>
                <c:pt idx="5">
                  <c:v>De 4 a menos de 6 horas </c:v>
                </c:pt>
                <c:pt idx="6">
                  <c:v>De 6 a menos de 24 horas </c:v>
                </c:pt>
                <c:pt idx="7">
                  <c:v>24 horas</c:v>
                </c:pt>
              </c:strCache>
            </c:strRef>
          </c:cat>
          <c:val>
            <c:numRef>
              <c:f>Hoja1!$C$8:$C$15</c:f>
              <c:numCache>
                <c:formatCode>General</c:formatCode>
                <c:ptCount val="8"/>
                <c:pt idx="0">
                  <c:v>3.3</c:v>
                </c:pt>
                <c:pt idx="1">
                  <c:v>1.5</c:v>
                </c:pt>
                <c:pt idx="2">
                  <c:v>6</c:v>
                </c:pt>
                <c:pt idx="3">
                  <c:v>28.8</c:v>
                </c:pt>
                <c:pt idx="4">
                  <c:v>43.6</c:v>
                </c:pt>
                <c:pt idx="5">
                  <c:v>9.1</c:v>
                </c:pt>
                <c:pt idx="6">
                  <c:v>2.8</c:v>
                </c:pt>
                <c:pt idx="7">
                  <c:v>0</c:v>
                </c:pt>
              </c:numCache>
            </c:numRef>
          </c:val>
        </c:ser>
        <c:ser>
          <c:idx val="1"/>
          <c:order val="1"/>
          <c:tx>
            <c:strRef>
              <c:f>Hoja1!$D$7</c:f>
              <c:strCache>
                <c:ptCount val="1"/>
                <c:pt idx="0">
                  <c:v>Mujer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-2.3518344308560675E-3"/>
                  <c:y val="5.376344086021505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Hoja1!$B$8:$B$15</c:f>
              <c:strCache>
                <c:ptCount val="8"/>
                <c:pt idx="0">
                  <c:v>Nada de tiempo </c:v>
                </c:pt>
                <c:pt idx="1">
                  <c:v>Menos de 30 minutos </c:v>
                </c:pt>
                <c:pt idx="2">
                  <c:v>De 30 minutos a menos de 1 hora</c:v>
                </c:pt>
                <c:pt idx="3">
                  <c:v>De 1 a menos de 2 horas</c:v>
                </c:pt>
                <c:pt idx="4">
                  <c:v>De 2 a menos de 4 horas </c:v>
                </c:pt>
                <c:pt idx="5">
                  <c:v>De 4 a menos de 6 horas </c:v>
                </c:pt>
                <c:pt idx="6">
                  <c:v>De 6 a menos de 24 horas </c:v>
                </c:pt>
                <c:pt idx="7">
                  <c:v>24 horas</c:v>
                </c:pt>
              </c:strCache>
            </c:strRef>
          </c:cat>
          <c:val>
            <c:numRef>
              <c:f>Hoja1!$D$8:$D$15</c:f>
              <c:numCache>
                <c:formatCode>General</c:formatCode>
                <c:ptCount val="8"/>
                <c:pt idx="0">
                  <c:v>2.4</c:v>
                </c:pt>
                <c:pt idx="1">
                  <c:v>0.6</c:v>
                </c:pt>
                <c:pt idx="2">
                  <c:v>3.3</c:v>
                </c:pt>
                <c:pt idx="3">
                  <c:v>18</c:v>
                </c:pt>
                <c:pt idx="4">
                  <c:v>45.4</c:v>
                </c:pt>
                <c:pt idx="5">
                  <c:v>17.100000000000001</c:v>
                </c:pt>
                <c:pt idx="6">
                  <c:v>7.7</c:v>
                </c:pt>
                <c:pt idx="7">
                  <c:v>0.2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26890424"/>
        <c:axId val="226890816"/>
      </c:barChart>
      <c:catAx>
        <c:axId val="226890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26890816"/>
        <c:crosses val="autoZero"/>
        <c:auto val="1"/>
        <c:lblAlgn val="ctr"/>
        <c:lblOffset val="100"/>
        <c:noMultiLvlLbl val="0"/>
      </c:catAx>
      <c:valAx>
        <c:axId val="226890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26890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3586387446819377"/>
          <c:y val="0.9233905477789327"/>
          <c:w val="0.16413612553180623"/>
          <c:h val="7.66094522210673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Hoja2!$H$25:$H$26</c:f>
              <c:strCache>
                <c:ptCount val="2"/>
                <c:pt idx="0">
                  <c:v>Trabajo no remunerado</c:v>
                </c:pt>
                <c:pt idx="1">
                  <c:v>Varones</c:v>
                </c:pt>
              </c:strCache>
            </c:strRef>
          </c:tx>
          <c:spPr>
            <a:ln w="28575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Hoja2!$G$27:$G$31</c:f>
              <c:strCache>
                <c:ptCount val="5"/>
                <c:pt idx="0">
                  <c:v>Hogar unipersonal</c:v>
                </c:pt>
                <c:pt idx="1">
                  <c:v>Pareja sola</c:v>
                </c:pt>
                <c:pt idx="2">
                  <c:v>Pareja con hijos</c:v>
                </c:pt>
                <c:pt idx="3">
                  <c:v>Padre o madre sólo, con algún hijo</c:v>
                </c:pt>
                <c:pt idx="4">
                  <c:v>Otro tipo de hogar</c:v>
                </c:pt>
              </c:strCache>
            </c:strRef>
          </c:cat>
          <c:val>
            <c:numRef>
              <c:f>Hoja2!$H$27:$H$31</c:f>
              <c:numCache>
                <c:formatCode>h:mm</c:formatCode>
                <c:ptCount val="5"/>
                <c:pt idx="0">
                  <c:v>9.930555555555555E-2</c:v>
                </c:pt>
                <c:pt idx="1">
                  <c:v>0.10694444444444444</c:v>
                </c:pt>
                <c:pt idx="2">
                  <c:v>0.10694444444444444</c:v>
                </c:pt>
                <c:pt idx="3">
                  <c:v>9.375E-2</c:v>
                </c:pt>
                <c:pt idx="4">
                  <c:v>0.10694444444444444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Hoja2!$I$25:$I$26</c:f>
              <c:strCache>
                <c:ptCount val="2"/>
                <c:pt idx="0">
                  <c:v>Trabajo no remunerado</c:v>
                </c:pt>
                <c:pt idx="1">
                  <c:v>Mujeres</c:v>
                </c:pt>
              </c:strCache>
            </c:strRef>
          </c:tx>
          <c:spPr>
            <a:ln w="28575"/>
          </c:spPr>
          <c:marker>
            <c:symbol val="none"/>
          </c:marker>
          <c:dLbls>
            <c:dLbl>
              <c:idx val="0"/>
              <c:layout>
                <c:manualLayout>
                  <c:x val="-4.8077421648728531E-2"/>
                  <c:y val="-5.13469869633513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5725587217872461E-2"/>
                  <c:y val="-7.67599475732623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Hoja2!$G$27:$G$31</c:f>
              <c:strCache>
                <c:ptCount val="5"/>
                <c:pt idx="0">
                  <c:v>Hogar unipersonal</c:v>
                </c:pt>
                <c:pt idx="1">
                  <c:v>Pareja sola</c:v>
                </c:pt>
                <c:pt idx="2">
                  <c:v>Pareja con hijos</c:v>
                </c:pt>
                <c:pt idx="3">
                  <c:v>Padre o madre sólo, con algún hijo</c:v>
                </c:pt>
                <c:pt idx="4">
                  <c:v>Otro tipo de hogar</c:v>
                </c:pt>
              </c:strCache>
            </c:strRef>
          </c:cat>
          <c:val>
            <c:numRef>
              <c:f>Hoja2!$I$27:$I$31</c:f>
              <c:numCache>
                <c:formatCode>h:mm</c:formatCode>
                <c:ptCount val="5"/>
                <c:pt idx="0">
                  <c:v>0.15138888888888888</c:v>
                </c:pt>
                <c:pt idx="1">
                  <c:v>0.19236111111111112</c:v>
                </c:pt>
                <c:pt idx="2">
                  <c:v>0.19791666666666666</c:v>
                </c:pt>
                <c:pt idx="3">
                  <c:v>0.15833333333333333</c:v>
                </c:pt>
                <c:pt idx="4">
                  <c:v>0.18472222222222223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59783992"/>
        <c:axId val="159783600"/>
      </c:lineChart>
      <c:catAx>
        <c:axId val="159783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s-ES"/>
          </a:p>
        </c:txPr>
        <c:crossAx val="159783600"/>
        <c:crosses val="autoZero"/>
        <c:auto val="1"/>
        <c:lblAlgn val="ctr"/>
        <c:lblOffset val="100"/>
        <c:noMultiLvlLbl val="0"/>
      </c:catAx>
      <c:valAx>
        <c:axId val="159783600"/>
        <c:scaling>
          <c:orientation val="minMax"/>
        </c:scaling>
        <c:delete val="0"/>
        <c:axPos val="l"/>
        <c:majorGridlines/>
        <c:numFmt formatCode="h:mm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s-ES"/>
          </a:p>
        </c:txPr>
        <c:crossAx val="15978399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es-E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1ED3CC-271A-404E-BCB5-A83A1271340F}" type="datetimeFigureOut">
              <a:rPr lang="es-ES" smtClean="0"/>
              <a:t>08/06/2026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7A63D-1799-490A-8CA7-E52FA17DD1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5553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7A63D-1799-490A-8CA7-E52FA17DD179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9516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7A63D-1799-490A-8CA7-E52FA17DD179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8919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482F8-C602-43A1-9FA1-6843A71FA665}" type="datetime1">
              <a:rPr lang="es-ES" smtClean="0"/>
              <a:t>08/06/2026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9094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1B08-0C05-4C58-A719-8237B3329F0D}" type="datetime1">
              <a:rPr lang="es-ES" smtClean="0"/>
              <a:t>08/06/2026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750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5993-6125-4E68-9043-0A40D367A57A}" type="datetime1">
              <a:rPr lang="es-ES" smtClean="0"/>
              <a:t>08/06/2026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997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186D3-7692-4779-B893-710CDF2C5131}" type="datetime1">
              <a:rPr lang="es-ES" smtClean="0"/>
              <a:t>08/06/2026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521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5555-838A-4395-A16D-7FDD0110C1CF}" type="datetime1">
              <a:rPr lang="es-ES" smtClean="0"/>
              <a:t>08/06/2026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4021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04F4E-090A-43C7-ACAA-595CC1F1699A}" type="datetime1">
              <a:rPr lang="es-ES" smtClean="0"/>
              <a:t>08/06/2026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5663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B2D1-53B4-43ED-8A94-7E4A7FA93510}" type="datetime1">
              <a:rPr lang="es-ES" smtClean="0"/>
              <a:t>08/06/2026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4082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34AAF-5047-4B7E-BDD9-3BB73BAAAD34}" type="datetime1">
              <a:rPr lang="es-ES" smtClean="0"/>
              <a:t>08/06/2026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852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0B0-4953-479F-B27E-6790E37C8B7E}" type="datetime1">
              <a:rPr lang="es-ES" smtClean="0"/>
              <a:t>08/06/2026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1735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CE-75ED-4592-BE26-707006903BAD}" type="datetime1">
              <a:rPr lang="es-ES" smtClean="0"/>
              <a:t>08/06/2026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7678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F7B45-36F8-4B1D-BCEF-E6BB54E622A4}" type="datetime1">
              <a:rPr lang="es-ES" smtClean="0"/>
              <a:t>08/06/2026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3205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3D4E5-A915-4898-965E-9389678349B7}" type="datetime1">
              <a:rPr lang="es-ES" smtClean="0"/>
              <a:t>08/06/2026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EC76D-0B4E-4809-8EAB-E06C394ABF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632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DA4A">
            <a:alpha val="2470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72694" y="1054702"/>
            <a:ext cx="7145382" cy="1489167"/>
          </a:xfrm>
        </p:spPr>
        <p:txBody>
          <a:bodyPr>
            <a:normAutofit/>
          </a:bodyPr>
          <a:lstStyle/>
          <a:p>
            <a:r>
              <a:rPr lang="es-ES" sz="4000" dirty="0" smtClean="0"/>
              <a:t>Los tiempos del cuidado. </a:t>
            </a:r>
            <a:br>
              <a:rPr lang="es-ES" sz="4000" dirty="0" smtClean="0"/>
            </a:br>
            <a:r>
              <a:rPr lang="es-ES" sz="4000" dirty="0" smtClean="0"/>
              <a:t>Una mirada cualitativa</a:t>
            </a:r>
            <a:endParaRPr lang="es-ES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708469" y="3370217"/>
            <a:ext cx="5827517" cy="1652452"/>
          </a:xfrm>
        </p:spPr>
        <p:txBody>
          <a:bodyPr>
            <a:normAutofit lnSpcReduction="10000"/>
          </a:bodyPr>
          <a:lstStyle/>
          <a:p>
            <a:endParaRPr lang="es-ES" dirty="0" smtClean="0"/>
          </a:p>
          <a:p>
            <a:r>
              <a:rPr lang="es-ES" dirty="0" smtClean="0"/>
              <a:t>Cristina García Sainz</a:t>
            </a:r>
          </a:p>
          <a:p>
            <a:r>
              <a:rPr lang="es-ES" dirty="0" err="1" smtClean="0"/>
              <a:t>Pfra</a:t>
            </a:r>
            <a:r>
              <a:rPr lang="es-ES" dirty="0" smtClean="0"/>
              <a:t>. De Sociología, UAM</a:t>
            </a:r>
          </a:p>
          <a:p>
            <a:r>
              <a:rPr lang="es-ES" dirty="0" smtClean="0"/>
              <a:t>Comité de Sociología del Tiempo, FES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0" y="5849017"/>
            <a:ext cx="119180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i="1" dirty="0" smtClean="0"/>
              <a:t>I Simposio Internacional “Infraestructuras para la vida cotidiana, bienestar social y nuevas métricas para la toma de decisiones públicas</a:t>
            </a:r>
            <a:r>
              <a:rPr lang="es-ES" sz="2000" dirty="0" smtClean="0"/>
              <a:t>. </a:t>
            </a:r>
          </a:p>
          <a:p>
            <a:pPr algn="ctr"/>
            <a:r>
              <a:rPr lang="es-ES" sz="2000" dirty="0" smtClean="0"/>
              <a:t>Universidad de Murcia, 12 de junio de 2026</a:t>
            </a:r>
            <a:endParaRPr lang="es-ES" sz="20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63" y="117566"/>
            <a:ext cx="4962103" cy="573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51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10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019" y="1270296"/>
            <a:ext cx="10502537" cy="455573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922019" y="6255759"/>
            <a:ext cx="10347961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 smtClean="0"/>
              <a:t>En: Ministerio de Trabajo y </a:t>
            </a:r>
            <a:r>
              <a:rPr lang="es-ES" dirty="0"/>
              <a:t>Economía Social, </a:t>
            </a:r>
            <a:r>
              <a:rPr lang="es-ES" i="1" dirty="0" smtClean="0"/>
              <a:t>La situación de las mujeres en el mercado de trabajo 2025 </a:t>
            </a:r>
            <a:endParaRPr lang="es-ES" i="1" dirty="0"/>
          </a:p>
        </p:txBody>
      </p:sp>
      <p:sp>
        <p:nvSpPr>
          <p:cNvPr id="7" name="Rectángulo 6"/>
          <p:cNvSpPr/>
          <p:nvPr/>
        </p:nvSpPr>
        <p:spPr>
          <a:xfrm>
            <a:off x="187234" y="152736"/>
            <a:ext cx="72977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2"/>
            <a:r>
              <a:rPr lang="es-ES" sz="1600" i="1" dirty="0"/>
              <a:t>La duración del </a:t>
            </a:r>
            <a:r>
              <a:rPr lang="es-ES" sz="1600" i="1" dirty="0" smtClean="0"/>
              <a:t>trabajo, mirada cuantitativa (cronos)</a:t>
            </a:r>
            <a:endParaRPr lang="es-ES" sz="1600" i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187234" y="628172"/>
            <a:ext cx="11778343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/>
              <a:t>Trabajo a tiempo parcial y trabajo a tiempo parcial involuntario. Mujeres. Países UE. 2024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2815484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11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166" y="953077"/>
            <a:ext cx="11218099" cy="5403273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87234" y="152736"/>
            <a:ext cx="7297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2"/>
            <a:r>
              <a:rPr lang="es-ES" sz="2000" i="1" dirty="0"/>
              <a:t>La duración del </a:t>
            </a:r>
            <a:r>
              <a:rPr lang="es-ES" sz="2000" i="1" dirty="0" smtClean="0"/>
              <a:t>trabajo, mirada cuantitativa (cronos)</a:t>
            </a:r>
            <a:endParaRPr lang="es-ES" sz="2000" i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668166" y="6466113"/>
            <a:ext cx="1036994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 smtClean="0"/>
              <a:t>Fuente: INE, EPA, 2025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4369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Cristina García Sainz. UAM</a:t>
            </a:r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12</a:t>
            </a:fld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187234" y="152736"/>
            <a:ext cx="7297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2"/>
            <a:r>
              <a:rPr lang="es-ES" sz="2000" b="1" i="1" dirty="0"/>
              <a:t>La duración del </a:t>
            </a:r>
            <a:r>
              <a:rPr lang="es-ES" sz="2000" b="1" i="1" dirty="0" smtClean="0"/>
              <a:t>trabajo, mirada cuantitativa (cronos)</a:t>
            </a:r>
            <a:endParaRPr lang="es-ES" sz="2000" b="1" i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1171303" y="1357361"/>
            <a:ext cx="984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J</a:t>
            </a:r>
            <a:r>
              <a:rPr lang="es-ES" sz="2400" dirty="0" smtClean="0"/>
              <a:t>ornada doméstica</a:t>
            </a:r>
            <a:endParaRPr lang="es-ES" sz="2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394062" y="2258964"/>
            <a:ext cx="11403875" cy="29392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Tiempo trabajado: </a:t>
            </a:r>
          </a:p>
          <a:p>
            <a:pPr marL="742950" lvl="1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Tiempo dedicado a trabajo no remunerado (“Hogar y familia”, INE) y a trabajo remunerado</a:t>
            </a:r>
          </a:p>
          <a:p>
            <a:pPr marL="742950" lvl="1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Participación en actividades domésticas y de cuidados (por género)</a:t>
            </a:r>
          </a:p>
          <a:p>
            <a:pPr marL="742950" lvl="1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Tiempo dedicado a trabajo no remunerado</a:t>
            </a:r>
          </a:p>
          <a:p>
            <a:pPr marL="742950" lvl="1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Carga global de trabajo</a:t>
            </a:r>
            <a:endParaRPr lang="es-ES" sz="2200" dirty="0"/>
          </a:p>
        </p:txBody>
      </p:sp>
    </p:spTree>
    <p:extLst>
      <p:ext uri="{BB962C8B-B14F-4D97-AF65-F5344CB8AC3E}">
        <p14:creationId xmlns:p14="http://schemas.microsoft.com/office/powerpoint/2010/main" val="2676435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Cristina García Sainz. UAM</a:t>
            </a:r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F722A-F0FC-4081-8720-52B4CF734434}" type="slidenum">
              <a:rPr lang="es-ES" smtClean="0"/>
              <a:pPr/>
              <a:t>13</a:t>
            </a:fld>
            <a:endParaRPr lang="es-ES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718129"/>
              </p:ext>
            </p:extLst>
          </p:nvPr>
        </p:nvGraphicFramePr>
        <p:xfrm>
          <a:off x="705397" y="1308096"/>
          <a:ext cx="10332718" cy="44972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9346"/>
                <a:gridCol w="1371221"/>
                <a:gridCol w="1517727"/>
                <a:gridCol w="1516538"/>
                <a:gridCol w="1355962"/>
                <a:gridCol w="1355962"/>
                <a:gridCol w="1355962"/>
              </a:tblGrid>
              <a:tr h="3910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E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err="1" smtClean="0">
                          <a:effectLst/>
                        </a:rPr>
                        <a:t>Unpaid</a:t>
                      </a:r>
                      <a:r>
                        <a:rPr lang="es-ES" sz="2000" dirty="0" smtClean="0">
                          <a:effectLst/>
                        </a:rPr>
                        <a:t> </a:t>
                      </a:r>
                      <a:r>
                        <a:rPr lang="es-ES" sz="2000" dirty="0" err="1" smtClean="0">
                          <a:effectLst/>
                        </a:rPr>
                        <a:t>work</a:t>
                      </a:r>
                      <a:r>
                        <a:rPr lang="es-ES" sz="2000" dirty="0" smtClean="0">
                          <a:effectLst/>
                        </a:rPr>
                        <a:t> ///Trabajo </a:t>
                      </a:r>
                      <a:r>
                        <a:rPr lang="es-ES" sz="2000" dirty="0">
                          <a:effectLst/>
                        </a:rPr>
                        <a:t>no </a:t>
                      </a:r>
                      <a:r>
                        <a:rPr lang="es-ES" sz="2000" dirty="0" smtClean="0">
                          <a:effectLst/>
                        </a:rPr>
                        <a:t>remunerado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err="1" smtClean="0">
                          <a:effectLst/>
                        </a:rPr>
                        <a:t>Paid</a:t>
                      </a:r>
                      <a:r>
                        <a:rPr lang="es-ES" sz="2000" dirty="0" smtClean="0">
                          <a:effectLst/>
                        </a:rPr>
                        <a:t> </a:t>
                      </a:r>
                      <a:r>
                        <a:rPr lang="es-ES" sz="2000" dirty="0" err="1" smtClean="0">
                          <a:effectLst/>
                        </a:rPr>
                        <a:t>work</a:t>
                      </a:r>
                      <a:r>
                        <a:rPr lang="es-ES" sz="2000" dirty="0" smtClean="0">
                          <a:effectLst/>
                        </a:rPr>
                        <a:t> /// Trabajo </a:t>
                      </a:r>
                      <a:r>
                        <a:rPr lang="es-ES" sz="2000" dirty="0">
                          <a:effectLst/>
                        </a:rPr>
                        <a:t>remunerado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3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E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Mujeres 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Hombres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</a:rPr>
                        <a:t>Gap /// Brecha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Mujeres 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Hombres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</a:rPr>
                        <a:t>Gap /// Brecha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Austria 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269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146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123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160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264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-104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Ecuador 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273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78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195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150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306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-156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España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263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126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137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128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205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-77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50"/>
                    </a:solidFill>
                  </a:tcPr>
                </a:tc>
              </a:tr>
              <a:tr h="273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EE.UU.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252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163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89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166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252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-86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Finlandia 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211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139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72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162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202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-40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Francia 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234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148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86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126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199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-73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Grecia 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277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107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170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78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152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-74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Italia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305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108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197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103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223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-120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Japón 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254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77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177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165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330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-165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México 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442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155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287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172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381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-209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73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Noruega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230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180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50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181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250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-69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Perú 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339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136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203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183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361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-178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Rumania 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264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125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139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100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163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-63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Suecia 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240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194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46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201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245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-44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85357" y="538663"/>
            <a:ext cx="87209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" altLang="es-ES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TIEMPO EMPLEADO EN TRABAJO NO REMUNERADO Y REMUNERADO (MINUTOS/DÍA) Y BRECHA DE GÉNERO EN PAÍSES OCCIDENTALES SELECCIONADOS</a:t>
            </a:r>
            <a:endParaRPr lang="es-ES" altLang="es-ES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05397" y="5895436"/>
            <a:ext cx="828092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ES" sz="1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Nota: Encuestas realizadas en la década 2009-2018 (Austria, 2008-2009; Ecuador, 2012; España, 2009-2010; EE.UU., 2013; Finlandia, 2009; Francia, 2010; Grecia, 2013-2014; Italia, 2008-2009; México, 2009; Noruega, 2010; Perú, 2010; Rumanía, 2011-2012; Suecia, 2010-2011).</a:t>
            </a:r>
            <a:endParaRPr lang="es-ES" altLang="es-ES" sz="1100" dirty="0"/>
          </a:p>
        </p:txBody>
      </p:sp>
      <p:sp>
        <p:nvSpPr>
          <p:cNvPr id="7" name="Rectángulo 6"/>
          <p:cNvSpPr/>
          <p:nvPr/>
        </p:nvSpPr>
        <p:spPr>
          <a:xfrm>
            <a:off x="461120" y="6416403"/>
            <a:ext cx="7920880" cy="2769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s-ES" altLang="es-ES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Fuente: </a:t>
            </a:r>
            <a:r>
              <a:rPr lang="es-ES" altLang="es-ES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NN.UU., </a:t>
            </a:r>
            <a:r>
              <a:rPr lang="es-ES" altLang="es-ES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Informe sobre Desarrollo Humano, </a:t>
            </a:r>
            <a:r>
              <a:rPr lang="es-ES" altLang="es-ES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2015 </a:t>
            </a:r>
            <a:r>
              <a:rPr lang="es-ES" altLang="es-ES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 elaboración propia.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55670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14</a:t>
            </a:fld>
            <a:endParaRPr lang="es-ES"/>
          </a:p>
        </p:txBody>
      </p:sp>
      <p:graphicFrame>
        <p:nvGraphicFramePr>
          <p:cNvPr id="3" name="Gráfico 2"/>
          <p:cNvGraphicFramePr/>
          <p:nvPr>
            <p:extLst>
              <p:ext uri="{D42A27DB-BD31-4B8C-83A1-F6EECF244321}">
                <p14:modId xmlns:p14="http://schemas.microsoft.com/office/powerpoint/2010/main" val="1058626206"/>
              </p:ext>
            </p:extLst>
          </p:nvPr>
        </p:nvGraphicFramePr>
        <p:xfrm>
          <a:off x="888273" y="1097279"/>
          <a:ext cx="10672355" cy="4794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ángulo 3"/>
          <p:cNvSpPr/>
          <p:nvPr/>
        </p:nvSpPr>
        <p:spPr>
          <a:xfrm>
            <a:off x="538104" y="6155730"/>
            <a:ext cx="5406095" cy="3508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s-E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Elaboración propia a partir de CIS (2023), Estudio </a:t>
            </a:r>
            <a:r>
              <a:rPr lang="es-ES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3428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531597" y="341841"/>
            <a:ext cx="598683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lang="es-E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Tiempo diario dedicado </a:t>
            </a:r>
            <a:r>
              <a:rPr lang="es-E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tareas del </a:t>
            </a:r>
            <a:r>
              <a:rPr lang="es-E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hogar. España, 2023</a:t>
            </a:r>
            <a:endParaRPr lang="es-E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8219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15</a:t>
            </a:fld>
            <a:endParaRPr lang="es-ES"/>
          </a:p>
        </p:txBody>
      </p:sp>
      <p:graphicFrame>
        <p:nvGraphicFramePr>
          <p:cNvPr id="3" name="Gráfico 2"/>
          <p:cNvGraphicFramePr/>
          <p:nvPr>
            <p:extLst>
              <p:ext uri="{D42A27DB-BD31-4B8C-83A1-F6EECF244321}">
                <p14:modId xmlns:p14="http://schemas.microsoft.com/office/powerpoint/2010/main" val="2422105590"/>
              </p:ext>
            </p:extLst>
          </p:nvPr>
        </p:nvGraphicFramePr>
        <p:xfrm>
          <a:off x="1162591" y="940731"/>
          <a:ext cx="10489475" cy="5029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ángulo 3"/>
          <p:cNvSpPr/>
          <p:nvPr/>
        </p:nvSpPr>
        <p:spPr>
          <a:xfrm>
            <a:off x="759609" y="6252680"/>
            <a:ext cx="3827843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Elaboración propia a partir de INE, EET, 2009-2010</a:t>
            </a:r>
            <a:endParaRPr lang="es-E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268579" y="346562"/>
            <a:ext cx="827749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lang="es-E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Tiempo </a:t>
            </a:r>
            <a:r>
              <a:rPr lang="es-E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diario dedicado a trabajo no remunerado según tipo de </a:t>
            </a:r>
            <a:r>
              <a:rPr lang="es-E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hogar. España</a:t>
            </a:r>
            <a:endParaRPr lang="es-E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3308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Cristina García Sainz. UAM</a:t>
            </a:r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16</a:t>
            </a:fld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407773" y="1273830"/>
            <a:ext cx="11194871" cy="544764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s-ES" sz="2200" dirty="0" smtClean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Los varones dedican más tiempo al empleo, con </a:t>
            </a:r>
            <a:r>
              <a:rPr lang="es-ES" sz="2200" dirty="0"/>
              <a:t>jornadas laborales más </a:t>
            </a:r>
            <a:r>
              <a:rPr lang="es-ES" sz="2200" b="1" dirty="0"/>
              <a:t>largas</a:t>
            </a:r>
            <a:r>
              <a:rPr lang="es-ES" sz="2200" dirty="0" smtClean="0"/>
              <a:t> y las mujeres más al trabajo no remunerado. (División sexual del trabajo, modelo </a:t>
            </a:r>
            <a:r>
              <a:rPr lang="es-ES" sz="2200" dirty="0" err="1" smtClean="0"/>
              <a:t>breadwinner</a:t>
            </a:r>
            <a:r>
              <a:rPr lang="es-ES" sz="2200" dirty="0" smtClean="0"/>
              <a:t>; </a:t>
            </a:r>
            <a:r>
              <a:rPr lang="es-ES" sz="2200" dirty="0" smtClean="0"/>
              <a:t>percepción del tiempo </a:t>
            </a:r>
            <a:r>
              <a:rPr lang="es-ES" sz="2200" dirty="0"/>
              <a:t>productivo y </a:t>
            </a:r>
            <a:r>
              <a:rPr lang="es-ES" sz="2200" b="1" dirty="0" smtClean="0"/>
              <a:t>valor </a:t>
            </a:r>
            <a:r>
              <a:rPr lang="es-ES" sz="2200" b="1" dirty="0"/>
              <a:t>económico</a:t>
            </a:r>
            <a:r>
              <a:rPr lang="es-ES" sz="2200" dirty="0"/>
              <a:t>: </a:t>
            </a:r>
            <a:r>
              <a:rPr lang="es-ES" sz="2200" dirty="0" smtClean="0"/>
              <a:t>“el </a:t>
            </a:r>
            <a:r>
              <a:rPr lang="es-ES" sz="2200" dirty="0"/>
              <a:t>tiempo </a:t>
            </a:r>
            <a:r>
              <a:rPr lang="es-ES" sz="2200" dirty="0" smtClean="0"/>
              <a:t>es </a:t>
            </a:r>
            <a:r>
              <a:rPr lang="es-ES" sz="2200" dirty="0"/>
              <a:t>dinero</a:t>
            </a:r>
            <a:r>
              <a:rPr lang="es-ES" sz="2200" dirty="0" smtClean="0"/>
              <a:t>”).</a:t>
            </a:r>
            <a:endParaRPr lang="es-ES" sz="22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Frente a las jornadas estándar las mujeres desempeñan empleos con </a:t>
            </a:r>
            <a:r>
              <a:rPr lang="es-ES" sz="2200" b="1" dirty="0" smtClean="0"/>
              <a:t>jornadas cortas</a:t>
            </a:r>
            <a:r>
              <a:rPr lang="es-ES" sz="2200" dirty="0" smtClean="0"/>
              <a:t>:</a:t>
            </a:r>
            <a:r>
              <a:rPr lang="es-ES" sz="2200" dirty="0"/>
              <a:t> insuficiencia de </a:t>
            </a:r>
            <a:r>
              <a:rPr lang="es-ES" sz="2200" dirty="0" smtClean="0"/>
              <a:t>horas, </a:t>
            </a:r>
            <a:r>
              <a:rPr lang="es-ES" sz="2200" b="1" dirty="0" smtClean="0"/>
              <a:t>jornada a tiempo parcial </a:t>
            </a:r>
            <a:r>
              <a:rPr lang="es-ES" sz="2200" dirty="0" smtClean="0"/>
              <a:t>(TTP) </a:t>
            </a:r>
            <a:r>
              <a:rPr lang="es-ES" sz="2200" b="1" dirty="0" smtClean="0"/>
              <a:t>involuntaria</a:t>
            </a:r>
            <a:r>
              <a:rPr lang="es-ES" sz="2200" dirty="0" smtClean="0"/>
              <a:t>. Es una dedicación de tiempo marcado por los requerimientos y de las necesidades de otros.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En ambos trabajos la norma temporal es </a:t>
            </a:r>
            <a:r>
              <a:rPr lang="es-ES" sz="2200" b="1" dirty="0" err="1" smtClean="0"/>
              <a:t>heteronoma</a:t>
            </a:r>
            <a:r>
              <a:rPr lang="es-ES" sz="2200" dirty="0" smtClean="0"/>
              <a:t>, caracterizada por la falta de autonomía para decidir sobre el tiempo que se asigna al trabajo.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Cuando se combinan ambos tipos de trabajo es común percibir </a:t>
            </a:r>
            <a:r>
              <a:rPr lang="es-ES" sz="2200" b="1" dirty="0" smtClean="0"/>
              <a:t>pobreza de tiempo.</a:t>
            </a:r>
            <a:r>
              <a:rPr lang="es-ES" sz="2200" dirty="0" smtClean="0"/>
              <a:t> También en los casos de más de 1 empleo: premura, precariedad, </a:t>
            </a:r>
            <a:r>
              <a:rPr lang="es-ES" sz="2200" b="1" dirty="0" smtClean="0"/>
              <a:t>escasez de tiempo libre</a:t>
            </a:r>
            <a:r>
              <a:rPr lang="es-ES" sz="2200" dirty="0" smtClean="0"/>
              <a:t>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La </a:t>
            </a:r>
            <a:r>
              <a:rPr lang="es-ES" sz="2200" b="1" dirty="0" smtClean="0"/>
              <a:t>pobreza de tiempo </a:t>
            </a:r>
            <a:r>
              <a:rPr lang="es-ES" sz="2200" dirty="0" smtClean="0"/>
              <a:t>no sólo resulta de una </a:t>
            </a:r>
            <a:r>
              <a:rPr lang="es-ES" sz="2200" b="1" dirty="0" smtClean="0"/>
              <a:t>elevada dedicación el empleo y el trabajo familiar </a:t>
            </a:r>
            <a:r>
              <a:rPr lang="es-ES" sz="2200" dirty="0" smtClean="0"/>
              <a:t>de cuidados, pero también es una percepción </a:t>
            </a:r>
            <a:r>
              <a:rPr lang="es-ES" sz="2200" b="1" dirty="0" smtClean="0"/>
              <a:t>por carecer de dominio y control sobre el tiempo propio</a:t>
            </a:r>
            <a:r>
              <a:rPr lang="es-ES" sz="2200" dirty="0" smtClean="0"/>
              <a:t>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87234" y="152736"/>
            <a:ext cx="7297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2"/>
            <a:r>
              <a:rPr lang="es-ES" sz="2000" i="1" dirty="0"/>
              <a:t>La duración del trabajo, mirada </a:t>
            </a:r>
            <a:r>
              <a:rPr lang="es-ES" sz="2000" i="1" dirty="0" smtClean="0"/>
              <a:t>cualitativa de cronos</a:t>
            </a:r>
            <a:endParaRPr lang="es-ES" sz="2000" i="1" dirty="0"/>
          </a:p>
        </p:txBody>
      </p:sp>
      <p:sp>
        <p:nvSpPr>
          <p:cNvPr id="7" name="Rectángulo 6"/>
          <p:cNvSpPr/>
          <p:nvPr/>
        </p:nvSpPr>
        <p:spPr>
          <a:xfrm>
            <a:off x="407773" y="719183"/>
            <a:ext cx="111087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Trabajo remunerado + trabajo doméstico y de cuidados. La mirada </a:t>
            </a:r>
            <a:r>
              <a:rPr lang="es-ES" sz="2400" dirty="0" smtClean="0"/>
              <a:t>cualitativa al </a:t>
            </a:r>
            <a:r>
              <a:rPr lang="es-ES" sz="2400" b="1" dirty="0" smtClean="0"/>
              <a:t>Cuánto.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6256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Cristina García Sainz. UAM</a:t>
            </a:r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17</a:t>
            </a:fld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376407" y="1306710"/>
            <a:ext cx="11439186" cy="523220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Una jornada laboral más corta  (voluntaria –conciliación-) disminución de la jornada laboral, reducción de jornada, excedencia, TTP), en fines de semana, a turnos, etc., puede tener </a:t>
            </a:r>
            <a:r>
              <a:rPr lang="es-ES" sz="2200" b="1" dirty="0" smtClean="0"/>
              <a:t>efectos perversos para las mujeres </a:t>
            </a:r>
            <a:r>
              <a:rPr lang="es-ES" sz="2200" dirty="0" smtClean="0"/>
              <a:t>en tanto que les deja más tiempo para otras responsabilidades –domésticas o de cuidados- (</a:t>
            </a:r>
            <a:r>
              <a:rPr lang="es-ES" sz="2200" dirty="0" err="1" smtClean="0"/>
              <a:t>doing</a:t>
            </a:r>
            <a:r>
              <a:rPr lang="es-ES" sz="2200" dirty="0" smtClean="0"/>
              <a:t> </a:t>
            </a:r>
            <a:r>
              <a:rPr lang="es-ES" sz="2200" dirty="0" err="1" smtClean="0"/>
              <a:t>gender</a:t>
            </a:r>
            <a:r>
              <a:rPr lang="es-ES" sz="2200" dirty="0" smtClean="0"/>
              <a:t>), lo cual puede </a:t>
            </a:r>
            <a:r>
              <a:rPr lang="es-ES" sz="2200" b="1" dirty="0"/>
              <a:t>incrementar la carga global de trabajo.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Se producen </a:t>
            </a:r>
            <a:r>
              <a:rPr lang="es-ES" sz="2200" b="1" dirty="0" smtClean="0"/>
              <a:t>transferencias de tiempo </a:t>
            </a:r>
            <a:r>
              <a:rPr lang="es-ES" sz="2200" dirty="0" smtClean="0"/>
              <a:t>entre empleo y trabajo doméstico y cuidados y viceversa (como las jornadas reducidas por razón de cuidar) entre tiempo contratado y tiempo comprometido. Rebajar jornada no implica “tiempo liberado”, ni más tiempo libre.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La distribución del tiempo de trabajo (empleo y doméstico) refleja mayor “porosidad”, </a:t>
            </a:r>
            <a:r>
              <a:rPr lang="es-ES" sz="2200" b="1" dirty="0" smtClean="0"/>
              <a:t>simultaneidad</a:t>
            </a:r>
            <a:r>
              <a:rPr lang="es-ES" sz="2200" dirty="0" smtClean="0"/>
              <a:t>, continuidad entre ambos tipos de trabajo entre las mujeres, mientras entre los varones el tiempo se distribuye en </a:t>
            </a:r>
            <a:r>
              <a:rPr lang="es-ES" sz="2200" b="1" dirty="0" smtClean="0"/>
              <a:t>secuencias sucesivas</a:t>
            </a:r>
            <a:r>
              <a:rPr lang="es-ES" sz="2200" dirty="0" smtClean="0"/>
              <a:t>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b="1" dirty="0" smtClean="0"/>
              <a:t>Pobreza de tiempo </a:t>
            </a:r>
            <a:r>
              <a:rPr lang="es-ES" sz="2200" b="1" dirty="0" smtClean="0"/>
              <a:t>       pobreza </a:t>
            </a:r>
            <a:r>
              <a:rPr lang="es-ES" sz="2200" b="1" dirty="0" smtClean="0"/>
              <a:t>económica</a:t>
            </a:r>
            <a:r>
              <a:rPr lang="es-ES" sz="2200" dirty="0" smtClean="0"/>
              <a:t>: Una </a:t>
            </a:r>
            <a:r>
              <a:rPr lang="es-ES" sz="2200" dirty="0"/>
              <a:t>menor dedicación de tiempo al empleo tiene efectos económicos y sociales negativos: brecha salarial, brecha en las pensiones, acceso a prestaciones sociales (ej. desempleo</a:t>
            </a:r>
            <a:r>
              <a:rPr lang="es-ES" sz="2200" dirty="0" smtClean="0"/>
              <a:t>).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395764" y="620950"/>
            <a:ext cx="111208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Trabajo remunerado </a:t>
            </a:r>
            <a:r>
              <a:rPr lang="es-ES" sz="2400" dirty="0" smtClean="0"/>
              <a:t>+ </a:t>
            </a:r>
            <a:r>
              <a:rPr lang="es-ES" sz="2400" dirty="0"/>
              <a:t>trabajo doméstico y de </a:t>
            </a:r>
            <a:r>
              <a:rPr lang="es-ES" sz="2400" dirty="0" smtClean="0"/>
              <a:t>cuidados. La mirada cualitativa al </a:t>
            </a:r>
            <a:r>
              <a:rPr lang="es-ES" sz="2400" b="1" dirty="0" smtClean="0"/>
              <a:t>Cuándo</a:t>
            </a:r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87234" y="152736"/>
            <a:ext cx="7297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2"/>
            <a:r>
              <a:rPr lang="es-ES" sz="2000" i="1" dirty="0"/>
              <a:t>La duración del trabajo, mirada </a:t>
            </a:r>
            <a:r>
              <a:rPr lang="es-ES" sz="2000" i="1" dirty="0" smtClean="0"/>
              <a:t>cualitativa de cronos</a:t>
            </a:r>
            <a:endParaRPr lang="es-ES" sz="2000" i="1" dirty="0"/>
          </a:p>
        </p:txBody>
      </p:sp>
      <p:sp>
        <p:nvSpPr>
          <p:cNvPr id="4" name="Flecha derecha 3"/>
          <p:cNvSpPr/>
          <p:nvPr/>
        </p:nvSpPr>
        <p:spPr>
          <a:xfrm flipV="1">
            <a:off x="2978331" y="5551715"/>
            <a:ext cx="418012" cy="18941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1890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DA4A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18</a:t>
            </a:fld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930876" y="3119576"/>
            <a:ext cx="10422924" cy="34778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200" dirty="0" smtClean="0"/>
              <a:t>En </a:t>
            </a:r>
            <a:r>
              <a:rPr lang="es-ES" sz="2200" dirty="0" err="1" smtClean="0"/>
              <a:t>Kairos</a:t>
            </a:r>
            <a:r>
              <a:rPr lang="es-ES" sz="2200" dirty="0" smtClean="0"/>
              <a:t> se combinan dos </a:t>
            </a:r>
            <a:r>
              <a:rPr lang="es-ES" sz="2200" dirty="0"/>
              <a:t>acepciones </a:t>
            </a:r>
            <a:r>
              <a:rPr lang="es-ES" sz="2000" dirty="0"/>
              <a:t>(Marramao, 2018</a:t>
            </a:r>
            <a:r>
              <a:rPr lang="es-ES" sz="2000" dirty="0" smtClean="0"/>
              <a:t>)</a:t>
            </a:r>
            <a:r>
              <a:rPr lang="es-ES" sz="2200" dirty="0" smtClean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200" dirty="0" smtClean="0"/>
              <a:t>Temperar, atemperar, temperamento (la manera de ser, el carácter, la condición de las </a:t>
            </a:r>
            <a:r>
              <a:rPr lang="es-ES" sz="2200" b="1" dirty="0" smtClean="0"/>
              <a:t>personas</a:t>
            </a:r>
            <a:r>
              <a:rPr lang="es-ES" sz="2200" dirty="0" smtClean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200" dirty="0" smtClean="0"/>
              <a:t>Temperatura (derivada de las condiciones atmosféricas, calor, frio, expresado en </a:t>
            </a:r>
            <a:r>
              <a:rPr lang="es-ES" sz="2200" b="1" dirty="0" smtClean="0"/>
              <a:t>grados</a:t>
            </a:r>
            <a:r>
              <a:rPr lang="es-ES" sz="22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200" dirty="0" err="1" smtClean="0"/>
              <a:t>Kairos</a:t>
            </a:r>
            <a:r>
              <a:rPr lang="es-ES" sz="2200" dirty="0" smtClean="0"/>
              <a:t> representa el </a:t>
            </a:r>
            <a:r>
              <a:rPr lang="es-ES" sz="2200" b="1" dirty="0" smtClean="0"/>
              <a:t>punto de encuentro </a:t>
            </a:r>
            <a:r>
              <a:rPr lang="es-ES" sz="2200" dirty="0" smtClean="0"/>
              <a:t>entre estas dos dimensiones aparentemente separadas, como son el “tiempo de la vida” y el “tiempo del mundo”; es decir, entre el tiempo que vivimos (subjetivo) y el tiempo de la naturaleza (física) o entre el tiempo propio (cualitativo) y el tiempo del reloj (cuantitativo).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200" dirty="0" smtClean="0"/>
          </a:p>
        </p:txBody>
      </p:sp>
      <p:sp>
        <p:nvSpPr>
          <p:cNvPr id="5" name="Rectángulo 4"/>
          <p:cNvSpPr/>
          <p:nvPr/>
        </p:nvSpPr>
        <p:spPr>
          <a:xfrm>
            <a:off x="222422" y="185351"/>
            <a:ext cx="10136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2"/>
            <a:r>
              <a:rPr lang="es-ES" sz="2000" i="1" dirty="0"/>
              <a:t>Los tiempos del cuidado, la mirada desde </a:t>
            </a:r>
            <a:r>
              <a:rPr lang="es-ES" sz="2000" b="1" i="1" dirty="0" err="1" smtClean="0"/>
              <a:t>kairos</a:t>
            </a:r>
            <a:r>
              <a:rPr lang="es-ES" sz="2000" b="1" i="1" dirty="0" smtClean="0"/>
              <a:t> </a:t>
            </a:r>
            <a:r>
              <a:rPr lang="es-ES" sz="2000" i="1" dirty="0"/>
              <a:t>(cómo)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930876" y="1700001"/>
            <a:ext cx="10422924" cy="11079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200" dirty="0" err="1" smtClean="0"/>
              <a:t>Kairos</a:t>
            </a:r>
            <a:r>
              <a:rPr lang="es-ES" sz="2200" dirty="0"/>
              <a:t> </a:t>
            </a:r>
            <a:r>
              <a:rPr lang="es-ES" sz="2200" dirty="0" smtClean="0"/>
              <a:t>es el tiempo de la oportunidad; el momento oportuno; el tiempo propicio; la ocasión; el “cada cosa a su tiempo” (propio del cuidado); el que tiene su propia medida, porque es un tiempo construido en relación con los demás. </a:t>
            </a:r>
            <a:endParaRPr lang="es-ES" sz="2200" dirty="0"/>
          </a:p>
        </p:txBody>
      </p:sp>
      <p:sp>
        <p:nvSpPr>
          <p:cNvPr id="7" name="CuadroTexto 6"/>
          <p:cNvSpPr txBox="1"/>
          <p:nvPr/>
        </p:nvSpPr>
        <p:spPr>
          <a:xfrm>
            <a:off x="3435178" y="926757"/>
            <a:ext cx="3917092" cy="461665"/>
          </a:xfrm>
          <a:prstGeom prst="rect">
            <a:avLst/>
          </a:prstGeom>
          <a:solidFill>
            <a:srgbClr val="66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El tiempo de </a:t>
            </a:r>
            <a:r>
              <a:rPr lang="es-ES" sz="2400" dirty="0" err="1" smtClean="0"/>
              <a:t>kairos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105724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039" y="139407"/>
            <a:ext cx="8927870" cy="585811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184369" y="6280857"/>
            <a:ext cx="5784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Flavita</a:t>
            </a:r>
            <a:r>
              <a:rPr lang="es-ES" dirty="0" smtClean="0"/>
              <a:t> Banana, Las abuelas en verano, </a:t>
            </a:r>
            <a:r>
              <a:rPr lang="es-ES" i="1" dirty="0" smtClean="0"/>
              <a:t>El País</a:t>
            </a:r>
            <a:r>
              <a:rPr lang="es-ES" dirty="0" smtClean="0"/>
              <a:t>, 27/06/2021</a:t>
            </a:r>
            <a:endParaRPr lang="es-ES" dirty="0"/>
          </a:p>
        </p:txBody>
      </p:sp>
      <p:sp>
        <p:nvSpPr>
          <p:cNvPr id="3" name="Llamada ovalada 2"/>
          <p:cNvSpPr/>
          <p:nvPr/>
        </p:nvSpPr>
        <p:spPr>
          <a:xfrm>
            <a:off x="391886" y="274320"/>
            <a:ext cx="2534194" cy="1463040"/>
          </a:xfrm>
          <a:prstGeom prst="wedgeEllipseCallout">
            <a:avLst>
              <a:gd name="adj1" fmla="val 43486"/>
              <a:gd name="adj2" fmla="val 81312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200" dirty="0" err="1" smtClean="0"/>
              <a:t>Grandma</a:t>
            </a:r>
            <a:r>
              <a:rPr lang="es-ES" sz="2200" dirty="0" smtClean="0"/>
              <a:t>,</a:t>
            </a:r>
          </a:p>
          <a:p>
            <a:pPr algn="ctr"/>
            <a:r>
              <a:rPr lang="es-ES" sz="2200" dirty="0" err="1" smtClean="0"/>
              <a:t>What</a:t>
            </a:r>
            <a:r>
              <a:rPr lang="es-ES" sz="2200" dirty="0" smtClean="0"/>
              <a:t> </a:t>
            </a:r>
            <a:r>
              <a:rPr lang="es-ES" sz="2200" dirty="0" err="1" smtClean="0"/>
              <a:t>will</a:t>
            </a:r>
            <a:r>
              <a:rPr lang="es-ES" sz="2200" dirty="0" smtClean="0"/>
              <a:t> </a:t>
            </a:r>
            <a:r>
              <a:rPr lang="es-ES" sz="2200" dirty="0" err="1" smtClean="0"/>
              <a:t>you</a:t>
            </a:r>
            <a:r>
              <a:rPr lang="es-ES" sz="2200" dirty="0" smtClean="0"/>
              <a:t> do </a:t>
            </a:r>
            <a:r>
              <a:rPr lang="es-ES" sz="2200" dirty="0" err="1" smtClean="0"/>
              <a:t>this</a:t>
            </a:r>
            <a:r>
              <a:rPr lang="es-ES" sz="2200" dirty="0" smtClean="0"/>
              <a:t> </a:t>
            </a:r>
            <a:r>
              <a:rPr lang="es-ES" sz="2200" dirty="0" err="1" smtClean="0"/>
              <a:t>summer</a:t>
            </a:r>
            <a:r>
              <a:rPr lang="es-ES" sz="2200" dirty="0" smtClean="0"/>
              <a:t>?</a:t>
            </a:r>
            <a:endParaRPr lang="es-ES" sz="2200" dirty="0"/>
          </a:p>
        </p:txBody>
      </p:sp>
      <p:sp>
        <p:nvSpPr>
          <p:cNvPr id="5" name="Llamada ovalada 4"/>
          <p:cNvSpPr/>
          <p:nvPr/>
        </p:nvSpPr>
        <p:spPr>
          <a:xfrm>
            <a:off x="9797142" y="888274"/>
            <a:ext cx="2136371" cy="1254034"/>
          </a:xfrm>
          <a:prstGeom prst="wedgeEllipseCallout">
            <a:avLst>
              <a:gd name="adj1" fmla="val -131522"/>
              <a:gd name="adj2" fmla="val 40918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200" dirty="0" err="1" smtClean="0"/>
              <a:t>Give</a:t>
            </a:r>
            <a:r>
              <a:rPr lang="es-ES" sz="2200" dirty="0" smtClean="0"/>
              <a:t> </a:t>
            </a:r>
            <a:r>
              <a:rPr lang="es-ES" sz="2200" dirty="0" err="1" smtClean="0"/>
              <a:t>the</a:t>
            </a:r>
            <a:r>
              <a:rPr lang="es-ES" sz="2200" dirty="0" smtClean="0"/>
              <a:t> </a:t>
            </a:r>
            <a:r>
              <a:rPr lang="es-ES" sz="2200" dirty="0" err="1" smtClean="0"/>
              <a:t>gift</a:t>
            </a:r>
            <a:r>
              <a:rPr lang="es-ES" sz="2200" dirty="0" smtClean="0"/>
              <a:t> of time</a:t>
            </a:r>
            <a:endParaRPr lang="es-ES" sz="2200" dirty="0"/>
          </a:p>
        </p:txBody>
      </p:sp>
    </p:spTree>
    <p:extLst>
      <p:ext uri="{BB962C8B-B14F-4D97-AF65-F5344CB8AC3E}">
        <p14:creationId xmlns:p14="http://schemas.microsoft.com/office/powerpoint/2010/main" val="1512789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1159031" y="1053342"/>
            <a:ext cx="10414660" cy="5262979"/>
          </a:xfrm>
          <a:prstGeom prst="rect">
            <a:avLst/>
          </a:prstGeom>
          <a:solidFill>
            <a:srgbClr val="7ADA4A">
              <a:alpha val="35000"/>
            </a:srgbClr>
          </a:solidFill>
        </p:spPr>
        <p:txBody>
          <a:bodyPr wrap="square" rtlCol="0">
            <a:spAutoFit/>
          </a:bodyPr>
          <a:lstStyle/>
          <a:p>
            <a:endParaRPr lang="es-ES" sz="2000" i="1" dirty="0" smtClean="0"/>
          </a:p>
          <a:p>
            <a:r>
              <a:rPr lang="es-ES" sz="2400" dirty="0" smtClean="0"/>
              <a:t>Índice:</a:t>
            </a:r>
          </a:p>
          <a:p>
            <a:endParaRPr lang="es-ES" sz="2000" dirty="0" smtClean="0"/>
          </a:p>
          <a:p>
            <a:pPr marL="1257300" lvl="2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2400" dirty="0" smtClean="0"/>
              <a:t>Introducción: trabajo y tiempo</a:t>
            </a:r>
          </a:p>
          <a:p>
            <a:pPr marL="1714500" lvl="3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 smtClean="0"/>
              <a:t>Trabajo con perspectiva de género</a:t>
            </a:r>
          </a:p>
          <a:p>
            <a:pPr marL="1714500" lvl="3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400" dirty="0" smtClean="0"/>
              <a:t>Dimensiones del tiempo</a:t>
            </a:r>
          </a:p>
          <a:p>
            <a:pPr marL="1257300" lvl="2" indent="-342900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s-ES" sz="2400" dirty="0" smtClean="0"/>
              <a:t>La duración  y la distribución, aspectos cuantitativos (cuánto y cuándo)</a:t>
            </a:r>
          </a:p>
          <a:p>
            <a:pPr marL="1257300" lvl="2" indent="-342900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s-ES" sz="2400" dirty="0" smtClean="0"/>
              <a:t>La </a:t>
            </a:r>
            <a:r>
              <a:rPr lang="es-ES" sz="2400" dirty="0" smtClean="0"/>
              <a:t>mirada </a:t>
            </a:r>
            <a:r>
              <a:rPr lang="es-ES" sz="2400" dirty="0" smtClean="0"/>
              <a:t>cualitativa de cronos</a:t>
            </a:r>
            <a:endParaRPr lang="es-ES" sz="2400" dirty="0"/>
          </a:p>
          <a:p>
            <a:pPr marL="1257300" lvl="2" indent="-342900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s-ES" sz="2400" dirty="0" smtClean="0"/>
              <a:t>Los tiempos del cuidado, la mirada desde </a:t>
            </a:r>
            <a:r>
              <a:rPr lang="es-ES" sz="2400" dirty="0" err="1" smtClean="0"/>
              <a:t>kairos</a:t>
            </a:r>
            <a:r>
              <a:rPr lang="es-ES" sz="2400" dirty="0" smtClean="0"/>
              <a:t> (cómo)</a:t>
            </a:r>
          </a:p>
          <a:p>
            <a:pPr marL="1714500" lvl="3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400" dirty="0" err="1" smtClean="0"/>
              <a:t>Kairos</a:t>
            </a:r>
            <a:r>
              <a:rPr lang="es-ES" sz="2400" dirty="0" smtClean="0"/>
              <a:t> en las infraestructuras: el tiempo del parque</a:t>
            </a:r>
          </a:p>
          <a:p>
            <a:pPr marL="1714500" lvl="3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400" dirty="0" smtClean="0"/>
              <a:t>Apuntes para la construcción del WIGI</a:t>
            </a:r>
            <a:endParaRPr lang="es-ES" sz="2400" dirty="0"/>
          </a:p>
        </p:txBody>
      </p:sp>
      <p:sp>
        <p:nvSpPr>
          <p:cNvPr id="9" name="Rectángulo 8"/>
          <p:cNvSpPr/>
          <p:nvPr/>
        </p:nvSpPr>
        <p:spPr>
          <a:xfrm>
            <a:off x="483326" y="331317"/>
            <a:ext cx="51712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i="1" dirty="0" smtClean="0"/>
              <a:t>Los tiempos del cuidado. Una mirada cualitativa</a:t>
            </a:r>
          </a:p>
        </p:txBody>
      </p:sp>
    </p:spTree>
    <p:extLst>
      <p:ext uri="{BB962C8B-B14F-4D97-AF65-F5344CB8AC3E}">
        <p14:creationId xmlns:p14="http://schemas.microsoft.com/office/powerpoint/2010/main" val="51512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20</a:t>
            </a:fld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496389" y="1335385"/>
            <a:ext cx="11103428" cy="52322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El </a:t>
            </a:r>
            <a:r>
              <a:rPr lang="es-ES" sz="2200" dirty="0"/>
              <a:t>cuidado es un valor humano fundamental </a:t>
            </a:r>
            <a:r>
              <a:rPr lang="es-ES" sz="2000" dirty="0"/>
              <a:t>(</a:t>
            </a:r>
            <a:r>
              <a:rPr lang="es-ES" sz="2000" dirty="0" err="1"/>
              <a:t>Engster</a:t>
            </a:r>
            <a:r>
              <a:rPr lang="es-ES" sz="2000" dirty="0"/>
              <a:t>, 2005). </a:t>
            </a:r>
            <a:r>
              <a:rPr lang="es-ES" sz="2200" dirty="0"/>
              <a:t>Cuidar </a:t>
            </a:r>
            <a:r>
              <a:rPr lang="es-ES" sz="2200" dirty="0" smtClean="0"/>
              <a:t>significa aportar lo </a:t>
            </a:r>
            <a:r>
              <a:rPr lang="es-ES" sz="2200" dirty="0"/>
              <a:t>necesario para cubrir las necesidades biológicas y el desarrollo de los seres </a:t>
            </a:r>
            <a:r>
              <a:rPr lang="es-ES" sz="2200" dirty="0" smtClean="0"/>
              <a:t>humanos en su entorno.</a:t>
            </a:r>
            <a:endParaRPr lang="es-ES" sz="2200" dirty="0"/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s-ES" sz="2200" dirty="0"/>
              <a:t>Nos necesitamos unos a otros desde muy pronto y hasta muy tarde y esto, lejos de ser un defecto es nuestra fortaleza </a:t>
            </a:r>
            <a:r>
              <a:rPr lang="es-ES" sz="2000" dirty="0"/>
              <a:t>(</a:t>
            </a:r>
            <a:r>
              <a:rPr lang="es-ES" sz="2000" dirty="0" err="1"/>
              <a:t>Martinón</a:t>
            </a:r>
            <a:r>
              <a:rPr lang="es-ES" sz="2000" dirty="0"/>
              <a:t>-Torres, 2022)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/>
              <a:t>Cuidar, significa reconocer al ser humano como vulnerable y dependiente </a:t>
            </a:r>
            <a:r>
              <a:rPr lang="es-ES" sz="2000" dirty="0"/>
              <a:t>(Martín Palomo, 2016)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Cuidar </a:t>
            </a:r>
            <a:r>
              <a:rPr lang="es-ES" sz="2200" dirty="0" smtClean="0"/>
              <a:t>que </a:t>
            </a:r>
            <a:r>
              <a:rPr lang="es-ES" sz="2200" b="1" dirty="0" smtClean="0"/>
              <a:t>no tiene </a:t>
            </a:r>
            <a:r>
              <a:rPr lang="es-ES" sz="2200" b="1" dirty="0"/>
              <a:t>límites temporales precisos</a:t>
            </a:r>
            <a:r>
              <a:rPr lang="es-ES" sz="2200" dirty="0"/>
              <a:t>, ni una extensión ni una magnitud </a:t>
            </a:r>
            <a:r>
              <a:rPr lang="es-ES" sz="2200" dirty="0" smtClean="0"/>
              <a:t>definidas. Cicerón dice de </a:t>
            </a:r>
            <a:r>
              <a:rPr lang="es-ES" sz="2200" dirty="0" err="1" smtClean="0"/>
              <a:t>Kairós</a:t>
            </a:r>
            <a:r>
              <a:rPr lang="es-ES" sz="2200" dirty="0" smtClean="0"/>
              <a:t>: </a:t>
            </a:r>
            <a:r>
              <a:rPr lang="es-ES" sz="2200" dirty="0"/>
              <a:t>“tiene su propia </a:t>
            </a:r>
            <a:r>
              <a:rPr lang="es-ES" sz="2200" dirty="0" smtClean="0"/>
              <a:t>medida”.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/>
              <a:t>Es un tiempo procesual (</a:t>
            </a:r>
            <a:r>
              <a:rPr lang="es-ES" dirty="0" err="1"/>
              <a:t>Tronto</a:t>
            </a:r>
            <a:r>
              <a:rPr lang="es-ES" sz="2200" dirty="0"/>
              <a:t>), donde “las cosas toman el tiempo que necesitan” (</a:t>
            </a:r>
            <a:r>
              <a:rPr lang="es-ES" sz="2000" dirty="0"/>
              <a:t>Davies, 1994</a:t>
            </a:r>
            <a:r>
              <a:rPr lang="es-ES" sz="2200" dirty="0" smtClean="0"/>
              <a:t>).</a:t>
            </a:r>
            <a:endParaRPr lang="es-ES" sz="22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El </a:t>
            </a:r>
            <a:r>
              <a:rPr lang="es-ES" sz="2200" dirty="0"/>
              <a:t>trabajo de cuidado incluye tareas no previsibles, difícilmente cuantificables por su duración, como escuchar, hablar o jugar, las cuales requieren de un “tiempo lento” (</a:t>
            </a:r>
            <a:r>
              <a:rPr lang="es-ES" sz="2200" dirty="0" err="1"/>
              <a:t>Wajcman</a:t>
            </a:r>
            <a:r>
              <a:rPr lang="es-ES" sz="2200" dirty="0"/>
              <a:t>, </a:t>
            </a:r>
            <a:r>
              <a:rPr lang="es-ES" sz="2200" dirty="0" smtClean="0"/>
              <a:t>2017).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27324" y="109804"/>
            <a:ext cx="10149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2"/>
            <a:r>
              <a:rPr lang="es-ES" sz="2000" i="1" dirty="0"/>
              <a:t>Los tiempos del cuidado, la mirada desde </a:t>
            </a:r>
            <a:r>
              <a:rPr lang="es-ES" sz="2000" i="1" dirty="0" err="1" smtClean="0"/>
              <a:t>kairos</a:t>
            </a:r>
            <a:r>
              <a:rPr lang="es-ES" sz="2000" i="1" dirty="0" smtClean="0"/>
              <a:t> </a:t>
            </a:r>
            <a:r>
              <a:rPr lang="es-ES" sz="2000" i="1" dirty="0"/>
              <a:t>(cómo)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547799" y="691817"/>
            <a:ext cx="6722738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s-ES" sz="2400" dirty="0" smtClean="0"/>
              <a:t>El tiempo de </a:t>
            </a:r>
            <a:r>
              <a:rPr lang="es-ES" sz="2400" dirty="0" err="1" smtClean="0"/>
              <a:t>kairos</a:t>
            </a:r>
            <a:r>
              <a:rPr lang="es-ES" sz="2400" dirty="0" smtClean="0"/>
              <a:t> y </a:t>
            </a:r>
            <a:r>
              <a:rPr lang="es-ES" sz="2400" dirty="0"/>
              <a:t>las temporalidades del cuidado</a:t>
            </a:r>
          </a:p>
        </p:txBody>
      </p:sp>
    </p:spTree>
    <p:extLst>
      <p:ext uri="{BB962C8B-B14F-4D97-AF65-F5344CB8AC3E}">
        <p14:creationId xmlns:p14="http://schemas.microsoft.com/office/powerpoint/2010/main" val="3218637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538509" y="1425835"/>
            <a:ext cx="10780279" cy="50475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 smtClean="0"/>
              <a:t> </a:t>
            </a:r>
            <a:endParaRPr lang="es-ES" sz="2200" dirty="0" smtClean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Además de cuanto y cuando, la dimensión temporal que merece la pena destacar es el cómo: Heidegger (1924) dice que “</a:t>
            </a:r>
            <a:r>
              <a:rPr lang="es-ES" sz="2200" b="1" dirty="0" smtClean="0"/>
              <a:t>el tiempo es el cómo</a:t>
            </a:r>
            <a:r>
              <a:rPr lang="es-ES" sz="2200" dirty="0" smtClean="0"/>
              <a:t>”. Es el tiempo de </a:t>
            </a:r>
            <a:r>
              <a:rPr lang="es-ES" sz="2200" dirty="0" err="1" smtClean="0"/>
              <a:t>kairos</a:t>
            </a:r>
            <a:r>
              <a:rPr lang="es-ES" sz="2200" dirty="0" smtClean="0"/>
              <a:t>, de la interacción, de la relación con los demás.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Las </a:t>
            </a:r>
            <a:r>
              <a:rPr lang="es-ES" sz="2200" dirty="0"/>
              <a:t>acciones humanas en la perspectiva de </a:t>
            </a:r>
            <a:r>
              <a:rPr lang="es-ES" sz="2200" dirty="0" err="1"/>
              <a:t>kairós</a:t>
            </a:r>
            <a:r>
              <a:rPr lang="es-ES" sz="2200" dirty="0"/>
              <a:t> desafían al reloj y al calendario.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/>
              <a:t>El tiempo del cuidado escapa a las operaciones estadísticas (Encuestas de Uso del Tiempo). Los datos de estas encuestas solo reflejan una pequeña parte de lo que significa cuidar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/>
              <a:t>La dedicación puede ser de 24 horas (CIS, 2023). No hay un comienzo y un final precisos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200" dirty="0" smtClean="0"/>
              <a:t>El tiempo del cuidado visto desde </a:t>
            </a:r>
            <a:r>
              <a:rPr lang="es-ES" sz="2200" dirty="0" err="1" smtClean="0"/>
              <a:t>kairos</a:t>
            </a:r>
            <a:r>
              <a:rPr lang="es-ES" sz="2200" dirty="0" smtClean="0"/>
              <a:t> presenta distintas propiedades que nos acercan sus cualidades temporales. Investigar sobre ellas obliga a </a:t>
            </a:r>
            <a:r>
              <a:rPr lang="es-ES" sz="2200" b="1" dirty="0" smtClean="0"/>
              <a:t>preguntarse por</a:t>
            </a:r>
            <a:r>
              <a:rPr lang="es-ES" sz="2200" dirty="0" smtClean="0"/>
              <a:t>: el por qué (antecedentes, causas), el para qué (objetivos y finalidad), el cuándo (en qué momento), el dónde </a:t>
            </a:r>
            <a:r>
              <a:rPr lang="es-ES" sz="2200" dirty="0"/>
              <a:t>(</a:t>
            </a:r>
            <a:r>
              <a:rPr lang="es-ES" sz="2200" dirty="0" err="1" smtClean="0"/>
              <a:t>cronotopía</a:t>
            </a:r>
            <a:r>
              <a:rPr lang="es-ES" sz="2200" dirty="0" smtClean="0"/>
              <a:t>) y con quién (contexto y relaciones sociales).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22422" y="185351"/>
            <a:ext cx="10136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2"/>
            <a:r>
              <a:rPr lang="es-ES" sz="2000" i="1" dirty="0"/>
              <a:t>Los tiempos del cuidado, la mirada desde </a:t>
            </a:r>
            <a:r>
              <a:rPr lang="es-ES" sz="2000" i="1" dirty="0" err="1" smtClean="0"/>
              <a:t>kairos</a:t>
            </a:r>
            <a:r>
              <a:rPr lang="es-ES" sz="2000" i="1" dirty="0" smtClean="0"/>
              <a:t> </a:t>
            </a:r>
            <a:r>
              <a:rPr lang="es-ES" sz="2000" i="1" dirty="0"/>
              <a:t>(cómo)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567279" y="774815"/>
            <a:ext cx="672273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s-ES" sz="2400" dirty="0" smtClean="0"/>
              <a:t>El tiempo de </a:t>
            </a:r>
            <a:r>
              <a:rPr lang="es-ES" sz="2400" dirty="0" err="1" smtClean="0"/>
              <a:t>kairos</a:t>
            </a:r>
            <a:r>
              <a:rPr lang="es-ES" sz="2400" dirty="0" smtClean="0"/>
              <a:t> y </a:t>
            </a:r>
            <a:r>
              <a:rPr lang="es-ES" sz="2400" dirty="0"/>
              <a:t>las temporalidades del cuidado</a:t>
            </a:r>
          </a:p>
        </p:txBody>
      </p:sp>
    </p:spTree>
    <p:extLst>
      <p:ext uri="{BB962C8B-B14F-4D97-AF65-F5344CB8AC3E}">
        <p14:creationId xmlns:p14="http://schemas.microsoft.com/office/powerpoint/2010/main" val="3684075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36023" y="782782"/>
            <a:ext cx="10631048" cy="59400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Por qué: es un espacio público para uso comunitario. A priori sin presiones de tiempo del trabajo contratado y del comprometido doméstico, aunque a veces este tiempo está “contaminado”, (porosidad) con responsabilidades de cuidados.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Para qué: salir del espacio del empleo </a:t>
            </a:r>
            <a:r>
              <a:rPr lang="es-ES" sz="2200" dirty="0"/>
              <a:t>o del espacio doméstico; se vincula al tiempo libre</a:t>
            </a:r>
            <a:r>
              <a:rPr lang="es-ES" sz="2200" dirty="0" smtClean="0"/>
              <a:t>. En el parque se encuentra un </a:t>
            </a:r>
            <a:r>
              <a:rPr lang="es-ES" sz="2200" dirty="0"/>
              <a:t>tiempo para cuidar, para caminar, para hacer </a:t>
            </a:r>
            <a:r>
              <a:rPr lang="es-ES" sz="2200" dirty="0" smtClean="0"/>
              <a:t>deporte, </a:t>
            </a:r>
            <a:r>
              <a:rPr lang="es-ES" sz="2200" dirty="0"/>
              <a:t>para </a:t>
            </a:r>
            <a:r>
              <a:rPr lang="es-ES" sz="2200" dirty="0" smtClean="0"/>
              <a:t>disfrutar, para relajarse (bienestar).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Cuándo: momentos del día y de la semana que se vinculan al desarrollo de actividades diferentes y a la participación de grupos diferentes: mujeres adultas (gimnasia por la mañana); cuidados y paseos con mayores y niños/as; jóvenes  en distintos deportes…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Dónde: espacio abierto, próximo al domicilio (deseable), con acceso peatonal (importancia de las aceras en buen estado), en contacto con la naturaleza…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Con quién: en soledad, en compañía, con otras personas dependiendo de la actividad.</a:t>
            </a:r>
            <a:endParaRPr lang="es-ES" sz="2200" dirty="0"/>
          </a:p>
          <a:p>
            <a:pPr>
              <a:spcAft>
                <a:spcPts val="1200"/>
              </a:spcAft>
            </a:pPr>
            <a:r>
              <a:rPr lang="es-ES" sz="2200" dirty="0" smtClean="0"/>
              <a:t>El tiempo vivido en el parque posibilita la relación con el medio natural; anima a cuidar del entorno, y facilita construir y vivir el tiempo desde </a:t>
            </a:r>
            <a:r>
              <a:rPr lang="es-ES" sz="2200" dirty="0" err="1" smtClean="0"/>
              <a:t>kairos</a:t>
            </a:r>
            <a:r>
              <a:rPr lang="es-ES" sz="2200" dirty="0" smtClean="0"/>
              <a:t>, un tiempo para la comunicación…, con sentido de comunidad.</a:t>
            </a:r>
            <a:endParaRPr lang="es-ES" sz="2200" dirty="0"/>
          </a:p>
        </p:txBody>
      </p:sp>
      <p:sp>
        <p:nvSpPr>
          <p:cNvPr id="4" name="Rectángulo 3"/>
          <p:cNvSpPr/>
          <p:nvPr/>
        </p:nvSpPr>
        <p:spPr>
          <a:xfrm>
            <a:off x="1112108" y="160636"/>
            <a:ext cx="9127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2" algn="ctr"/>
            <a:r>
              <a:rPr lang="es-ES" sz="2400" i="1" dirty="0" err="1" smtClean="0"/>
              <a:t>Kairos</a:t>
            </a:r>
            <a:r>
              <a:rPr lang="es-ES" sz="2400" i="1" dirty="0" smtClean="0"/>
              <a:t> en las infraestructuras: el tiempo “del” parque</a:t>
            </a:r>
            <a:endParaRPr lang="es-ES" sz="2400" i="1" dirty="0"/>
          </a:p>
        </p:txBody>
      </p:sp>
    </p:spTree>
    <p:extLst>
      <p:ext uri="{BB962C8B-B14F-4D97-AF65-F5344CB8AC3E}">
        <p14:creationId xmlns:p14="http://schemas.microsoft.com/office/powerpoint/2010/main" val="1419771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36290" y="856141"/>
            <a:ext cx="10631048" cy="31700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2000" dirty="0" smtClean="0"/>
              <a:t>La cuestión es Cómo </a:t>
            </a:r>
            <a:r>
              <a:rPr lang="es-ES" sz="2000" b="1" dirty="0" smtClean="0"/>
              <a:t>articular</a:t>
            </a:r>
            <a:r>
              <a:rPr lang="es-ES" sz="2000" dirty="0" smtClean="0"/>
              <a:t> un tiempo de cuidar: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 smtClean="0"/>
              <a:t>Cualitativo,  (escapa a la medición, tiene su propia medida)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 smtClean="0"/>
              <a:t>Que se construye en relación con otros (con palabras y comunicación)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 err="1" smtClean="0"/>
              <a:t>Kairológico</a:t>
            </a:r>
            <a:r>
              <a:rPr lang="es-ES" sz="2000" dirty="0" smtClean="0"/>
              <a:t> (momentos, ocasiones, tiempo vivido)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N</a:t>
            </a:r>
            <a:r>
              <a:rPr lang="es-ES" sz="2000" dirty="0" smtClean="0"/>
              <a:t>ecesario para el bienestar</a:t>
            </a:r>
          </a:p>
          <a:p>
            <a:pPr>
              <a:spcAft>
                <a:spcPts val="1200"/>
              </a:spcAft>
            </a:pPr>
            <a:r>
              <a:rPr lang="es-ES" sz="2000" dirty="0" smtClean="0"/>
              <a:t>En un índice cuantitativo (WIGI),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 smtClean="0"/>
              <a:t>Que se elabora con cifras y precisa y aporta resultados numéricos </a:t>
            </a:r>
            <a:endParaRPr lang="es-ES" sz="2000" dirty="0"/>
          </a:p>
        </p:txBody>
      </p:sp>
      <p:sp>
        <p:nvSpPr>
          <p:cNvPr id="4" name="Rectángulo 3"/>
          <p:cNvSpPr/>
          <p:nvPr/>
        </p:nvSpPr>
        <p:spPr>
          <a:xfrm>
            <a:off x="1177422" y="147573"/>
            <a:ext cx="9127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2" algn="ctr"/>
            <a:r>
              <a:rPr lang="es-ES" sz="2400" i="1" dirty="0" smtClean="0"/>
              <a:t>Apuntes para la construcción del WIGI</a:t>
            </a:r>
            <a:endParaRPr lang="es-ES" sz="2400" i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936290" y="4416834"/>
            <a:ext cx="10646229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s-ES" sz="2000" dirty="0" smtClean="0"/>
              <a:t>Sugerencia: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 smtClean="0"/>
              <a:t>Traducir a cifras la información cualitativa reduciría la riqueza de su </a:t>
            </a:r>
            <a:r>
              <a:rPr lang="es-ES" sz="2000" dirty="0" smtClean="0"/>
              <a:t>contenido (el porqué, para qué, cuando, con quién, el </a:t>
            </a:r>
            <a:r>
              <a:rPr lang="es-ES" sz="2000" b="1" dirty="0" smtClean="0"/>
              <a:t>cómo</a:t>
            </a:r>
            <a:r>
              <a:rPr lang="es-ES" sz="2000" dirty="0" smtClean="0"/>
              <a:t>).</a:t>
            </a:r>
            <a:endParaRPr lang="es-ES" sz="2000" dirty="0" smtClean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b="1" dirty="0" smtClean="0"/>
              <a:t>Incorporar </a:t>
            </a:r>
            <a:r>
              <a:rPr lang="es-ES" sz="2000" dirty="0" smtClean="0"/>
              <a:t>información procedente de </a:t>
            </a:r>
            <a:r>
              <a:rPr lang="es-ES" sz="2000" b="1" dirty="0" smtClean="0"/>
              <a:t>metodologías </a:t>
            </a:r>
            <a:r>
              <a:rPr lang="es-ES" sz="2000" b="1" dirty="0" smtClean="0"/>
              <a:t>cualitativas </a:t>
            </a:r>
            <a:r>
              <a:rPr lang="es-ES" sz="2000" dirty="0" smtClean="0"/>
              <a:t>que precedan o complementen el WIGI con </a:t>
            </a:r>
            <a:r>
              <a:rPr lang="es-ES" sz="2000" dirty="0" smtClean="0"/>
              <a:t>datos obtenidos </a:t>
            </a:r>
            <a:r>
              <a:rPr lang="es-ES" sz="2000" dirty="0" smtClean="0"/>
              <a:t>mediante </a:t>
            </a:r>
            <a:r>
              <a:rPr lang="es-ES" sz="2000" smtClean="0"/>
              <a:t>técnicas </a:t>
            </a:r>
            <a:r>
              <a:rPr lang="es-ES" sz="2000" smtClean="0"/>
              <a:t>de </a:t>
            </a:r>
            <a:r>
              <a:rPr lang="es-ES" sz="2000" dirty="0" smtClean="0"/>
              <a:t>entrevistas, grupos de discusión, talleres de investigación-acción participativa.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906652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>
          <a:xfrm>
            <a:off x="7604760" y="6247735"/>
            <a:ext cx="4114800" cy="365125"/>
          </a:xfrm>
        </p:spPr>
        <p:txBody>
          <a:bodyPr/>
          <a:lstStyle/>
          <a:p>
            <a:r>
              <a:rPr lang="es-ES" sz="2400" dirty="0" smtClean="0"/>
              <a:t>Cristina.garcia@uam.es</a:t>
            </a:r>
            <a:endParaRPr lang="es-ES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5690259" y="4034790"/>
            <a:ext cx="3971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Muchas gracias.</a:t>
            </a:r>
            <a:endParaRPr lang="es-ES" sz="3200" dirty="0"/>
          </a:p>
        </p:txBody>
      </p:sp>
      <p:sp>
        <p:nvSpPr>
          <p:cNvPr id="5" name="CuadroTexto 4"/>
          <p:cNvSpPr txBox="1"/>
          <p:nvPr/>
        </p:nvSpPr>
        <p:spPr>
          <a:xfrm>
            <a:off x="5212080" y="2991395"/>
            <a:ext cx="3842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err="1" smtClean="0"/>
              <a:t>Thank</a:t>
            </a:r>
            <a:r>
              <a:rPr lang="es-ES" sz="3200" dirty="0" smtClean="0"/>
              <a:t> </a:t>
            </a:r>
            <a:r>
              <a:rPr lang="es-ES" sz="3200" dirty="0" err="1" smtClean="0"/>
              <a:t>you</a:t>
            </a:r>
            <a:r>
              <a:rPr lang="es-ES" sz="3200" dirty="0" smtClean="0"/>
              <a:t>.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966561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3</a:t>
            </a:fld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378823" y="274319"/>
            <a:ext cx="91701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2"/>
            <a:r>
              <a:rPr lang="es-ES" sz="2000" i="1" dirty="0" smtClean="0"/>
              <a:t>Introducción: el trabajo y el tiempo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953589" y="1110343"/>
            <a:ext cx="10162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Trabajo con perspectiva de género</a:t>
            </a:r>
            <a:endParaRPr lang="es-ES" sz="2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587829" y="1959429"/>
            <a:ext cx="10998925" cy="415498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 smtClean="0"/>
              <a:t>Trabajo no es sólo empleo formal, remunerado. Es también empleo informal (sumergido), trabajo para la subsistencia, trabajo voluntario y trabajo doméstico y cuidados (</a:t>
            </a:r>
            <a:r>
              <a:rPr lang="es-ES" sz="2400" dirty="0" err="1" smtClean="0"/>
              <a:t>Benería</a:t>
            </a:r>
            <a:r>
              <a:rPr lang="es-ES" sz="2400" dirty="0" smtClean="0"/>
              <a:t>, 2005).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 smtClean="0"/>
              <a:t>Para analizarlo simplificamos estas dimensiones en dos principales: trabajo remunerado (TR) y no remunerado (TNR) (Durán, 2012).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 smtClean="0"/>
              <a:t>La perspectiva de género del trabajo lleva a considerar que la dedicación al trabajo debe contemplar ambos tipos de actividad, el empleo y los cuidados y atender a la Carga Global de Trabajo (TR+TNR).</a:t>
            </a:r>
            <a:endParaRPr lang="es-ES" sz="240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171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4</a:t>
            </a:fld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378823" y="274319"/>
            <a:ext cx="91701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2"/>
            <a:r>
              <a:rPr lang="es-ES" sz="2000" i="1" dirty="0" smtClean="0"/>
              <a:t>Introducción: el trabajo y el tiempo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953589" y="1306286"/>
            <a:ext cx="10162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Trabajo con perspectiva de género</a:t>
            </a:r>
            <a:endParaRPr lang="es-ES" sz="2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796835" y="1959429"/>
            <a:ext cx="10222773" cy="430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200" b="1" dirty="0" smtClean="0"/>
              <a:t>El trabajo de cuidados</a:t>
            </a:r>
            <a:endParaRPr lang="es-ES" sz="2200" b="1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796835" y="2908663"/>
            <a:ext cx="10750731" cy="278537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s-ES" sz="2200" dirty="0"/>
              <a:t>A nivel más general, sugerimos que el </a:t>
            </a:r>
            <a:r>
              <a:rPr lang="es-ES" sz="2400" dirty="0"/>
              <a:t>“</a:t>
            </a:r>
            <a:r>
              <a:rPr lang="es-ES" sz="2400" b="1" dirty="0"/>
              <a:t>cuidar</a:t>
            </a:r>
            <a:r>
              <a:rPr lang="es-ES" sz="2400" dirty="0"/>
              <a:t>” (</a:t>
            </a:r>
            <a:r>
              <a:rPr lang="es-ES" sz="2400" dirty="0" err="1"/>
              <a:t>caring</a:t>
            </a:r>
            <a:r>
              <a:rPr lang="es-ES" sz="2400" dirty="0"/>
              <a:t>) sea considerado una actividad genérica que comprende </a:t>
            </a:r>
            <a:r>
              <a:rPr lang="es-ES" sz="2400" b="1" dirty="0"/>
              <a:t>todo aquello que hacemos para mantener, perpetuar y </a:t>
            </a:r>
            <a:r>
              <a:rPr lang="es-ES" sz="2400" b="1" dirty="0" smtClean="0"/>
              <a:t>reparar </a:t>
            </a:r>
            <a:r>
              <a:rPr lang="es-ES" sz="2400" b="1" dirty="0"/>
              <a:t>nuestro “mundo”</a:t>
            </a:r>
            <a:r>
              <a:rPr lang="es-ES" sz="2400" dirty="0"/>
              <a:t>, de forma tal que podamos vivir lo mejor posible. </a:t>
            </a:r>
            <a:endParaRPr lang="es-ES" sz="2400" dirty="0" smtClean="0"/>
          </a:p>
          <a:p>
            <a:pPr>
              <a:lnSpc>
                <a:spcPts val="3500"/>
              </a:lnSpc>
            </a:pPr>
            <a:r>
              <a:rPr lang="es-ES" sz="2400" dirty="0" smtClean="0"/>
              <a:t>Ese </a:t>
            </a:r>
            <a:r>
              <a:rPr lang="es-ES" sz="2400" dirty="0"/>
              <a:t>mundo abarca </a:t>
            </a:r>
            <a:r>
              <a:rPr lang="es-ES" sz="2400" b="1" dirty="0"/>
              <a:t>nuestros cuerpos</a:t>
            </a:r>
            <a:r>
              <a:rPr lang="es-ES" sz="2400" dirty="0"/>
              <a:t>, </a:t>
            </a:r>
            <a:r>
              <a:rPr lang="es-ES" sz="2400" b="1" dirty="0"/>
              <a:t>a nosotros mismos y nuestro medioambiente</a:t>
            </a:r>
            <a:r>
              <a:rPr lang="es-ES" sz="2400" dirty="0"/>
              <a:t>, todos ellos elementos que buscamos religar en una compleja red, como sostén de la vida. </a:t>
            </a:r>
            <a:r>
              <a:rPr lang="es-ES" sz="1400" dirty="0"/>
              <a:t>(Fisher y </a:t>
            </a:r>
            <a:r>
              <a:rPr lang="es-ES" sz="1400" dirty="0" err="1"/>
              <a:t>Tronto</a:t>
            </a:r>
            <a:r>
              <a:rPr lang="es-ES" sz="1400" dirty="0"/>
              <a:t>, 1990, p. 40).</a:t>
            </a:r>
          </a:p>
        </p:txBody>
      </p:sp>
    </p:spTree>
    <p:extLst>
      <p:ext uri="{BB962C8B-B14F-4D97-AF65-F5344CB8AC3E}">
        <p14:creationId xmlns:p14="http://schemas.microsoft.com/office/powerpoint/2010/main" val="325277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ie de pá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Cristina García Sainz. UAM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00" y="0"/>
            <a:ext cx="59055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 flipH="1">
            <a:off x="7576454" y="2083832"/>
            <a:ext cx="1440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Trabajo remunerado</a:t>
            </a:r>
          </a:p>
          <a:p>
            <a:r>
              <a:rPr lang="es-ES" b="1" dirty="0" smtClean="0"/>
              <a:t>Empleo</a:t>
            </a:r>
            <a:endParaRPr lang="es-ES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3592286" y="4165600"/>
            <a:ext cx="19068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Trabajo no remunerado</a:t>
            </a:r>
            <a:r>
              <a:rPr lang="es-ES" dirty="0" smtClean="0"/>
              <a:t>: Doméstico…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139700" y="2798465"/>
            <a:ext cx="32385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000" b="1" dirty="0" smtClean="0"/>
              <a:t>El trabajo con perspectiva de género</a:t>
            </a:r>
            <a:endParaRPr lang="es-ES" sz="2000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9497786" y="1028700"/>
            <a:ext cx="2171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Economía mercantil: el tiempo cuenta, tiene valor de mercado.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9497786" y="4627265"/>
            <a:ext cx="2349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Economía no mercantil: el valor del tiempo no cuenta, lo mismo que las actividades. </a:t>
            </a:r>
            <a:endParaRPr lang="es-ES" dirty="0"/>
          </a:p>
        </p:txBody>
      </p:sp>
      <p:sp>
        <p:nvSpPr>
          <p:cNvPr id="8" name="CuadroTexto 3"/>
          <p:cNvSpPr txBox="1"/>
          <p:nvPr/>
        </p:nvSpPr>
        <p:spPr>
          <a:xfrm>
            <a:off x="4641850" y="6519446"/>
            <a:ext cx="3378200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600" dirty="0" smtClean="0"/>
              <a:t>la metáfora del iceberg</a:t>
            </a:r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87418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Cristina García Sainz. UAM</a:t>
            </a:r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6</a:t>
            </a:fld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422365" y="188165"/>
            <a:ext cx="88261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2"/>
            <a:r>
              <a:rPr lang="es-ES" sz="2000" i="1" dirty="0" smtClean="0"/>
              <a:t>Introducción: el trabajo y el tiempo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821576" y="588275"/>
            <a:ext cx="6113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Dimensiones temporales del trabajo</a:t>
            </a:r>
            <a:endParaRPr lang="es-ES" sz="2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692331" y="1148020"/>
            <a:ext cx="11181806" cy="26776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/>
              <a:t>Orígenes de la representación del tiempo: la mitología griega: </a:t>
            </a:r>
            <a:r>
              <a:rPr lang="es-ES" sz="2400" dirty="0" err="1" smtClean="0"/>
              <a:t>Aión</a:t>
            </a:r>
            <a:r>
              <a:rPr lang="es-ES" sz="2400" dirty="0" smtClean="0"/>
              <a:t> (plenitud</a:t>
            </a:r>
            <a:r>
              <a:rPr lang="es-ES" sz="2400" dirty="0"/>
              <a:t>, vida sin muerte, </a:t>
            </a:r>
            <a:r>
              <a:rPr lang="es-ES" sz="2400" dirty="0" smtClean="0"/>
              <a:t>eternidad); </a:t>
            </a:r>
            <a:r>
              <a:rPr lang="es-ES" sz="2400" b="1" dirty="0" smtClean="0"/>
              <a:t>Cronos</a:t>
            </a:r>
            <a:r>
              <a:rPr lang="es-ES" sz="2400" dirty="0" smtClean="0"/>
              <a:t> (sucesión, intervalo, número, medición. Tiempo del reloj y el calendario) y </a:t>
            </a:r>
            <a:r>
              <a:rPr lang="es-ES" sz="2400" b="1" dirty="0" err="1" smtClean="0"/>
              <a:t>Kairos</a:t>
            </a:r>
            <a:r>
              <a:rPr lang="es-ES" sz="2400" dirty="0" smtClean="0"/>
              <a:t> (ocasión, oportunidad, momento oportuno, un tiempo y un lugar. Tiempo de los acontecimientos, de las relaciones con los demás).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/>
              <a:t>Dimensiones temporales: duración (cuánto), como distribución (cuándo), como contexto y relación con los demás (</a:t>
            </a:r>
            <a:r>
              <a:rPr lang="es-ES" sz="2400" b="1" dirty="0" smtClean="0"/>
              <a:t>cómo</a:t>
            </a:r>
            <a:r>
              <a:rPr lang="es-ES" sz="2400" dirty="0" smtClean="0"/>
              <a:t>), y quién </a:t>
            </a:r>
            <a:r>
              <a:rPr lang="es-ES" sz="2000" dirty="0" smtClean="0"/>
              <a:t>(Heidegger, 1924)</a:t>
            </a:r>
            <a:endParaRPr lang="es-ES" sz="2000" dirty="0"/>
          </a:p>
        </p:txBody>
      </p:sp>
      <p:sp>
        <p:nvSpPr>
          <p:cNvPr id="8" name="CuadroTexto 7"/>
          <p:cNvSpPr txBox="1"/>
          <p:nvPr/>
        </p:nvSpPr>
        <p:spPr>
          <a:xfrm>
            <a:off x="692331" y="4094192"/>
            <a:ext cx="11181806" cy="261610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400" dirty="0" smtClean="0"/>
              <a:t>El tiempo del empleo y el tiempo del cuidado se articulan en la vida cotidiana, aunque parten de </a:t>
            </a:r>
            <a:r>
              <a:rPr lang="es-ES" sz="2400" b="1" dirty="0" smtClean="0"/>
              <a:t>lógicas temporales distintas</a:t>
            </a:r>
            <a:r>
              <a:rPr lang="es-ES" sz="2400" dirty="0" smtClean="0"/>
              <a:t>:</a:t>
            </a:r>
          </a:p>
          <a:p>
            <a:pPr marL="54000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400" dirty="0" smtClean="0"/>
              <a:t>el mundo laboral y nuestros ritmos diarios siguen la lógica de cronos: un tiempo productivo (cuantitativo, mercantil): las jornadas laborales, los horarios, las prisas…. </a:t>
            </a:r>
          </a:p>
          <a:p>
            <a:pPr marL="540000" lvl="1" indent="-352425">
              <a:buFont typeface="Arial" panose="020B0604020202020204" pitchFamily="34" charset="0"/>
              <a:buChar char="•"/>
            </a:pPr>
            <a:r>
              <a:rPr lang="es-ES" sz="2400" dirty="0" smtClean="0"/>
              <a:t>el trabajo de cuidados se orienta en la perspectiva temporal de </a:t>
            </a:r>
            <a:r>
              <a:rPr lang="es-ES" sz="2400" dirty="0" err="1" smtClean="0"/>
              <a:t>kairos</a:t>
            </a:r>
            <a:r>
              <a:rPr lang="es-ES" sz="2400" dirty="0" smtClean="0"/>
              <a:t> (cualitativa): momentos impredecibles, procesos, “preocuparse por” y “ocuparse de”.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840922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7</a:t>
            </a:fld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435" y="3538719"/>
            <a:ext cx="3381375" cy="3238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70" y="864644"/>
            <a:ext cx="5327144" cy="486934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7777" y="176192"/>
            <a:ext cx="3709849" cy="3306783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27213" y="255780"/>
            <a:ext cx="30828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 smtClean="0"/>
              <a:t>El tiempo, mitología griega</a:t>
            </a:r>
            <a:endParaRPr lang="es-ES" sz="2000" i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2580657" y="6004415"/>
            <a:ext cx="1229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 smtClean="0"/>
              <a:t>Aión</a:t>
            </a:r>
            <a:endParaRPr lang="es-ES" sz="2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7761514" y="5333875"/>
            <a:ext cx="849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 smtClean="0"/>
              <a:t>Kairós</a:t>
            </a:r>
            <a:endParaRPr lang="es-ES" sz="20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9744889" y="1058091"/>
            <a:ext cx="1136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 smtClean="0"/>
              <a:t>Chrónos</a:t>
            </a:r>
            <a:endParaRPr lang="es-ES" sz="200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Cristina García Sainz. UAM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2749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Cristina García Sainz. UAM</a:t>
            </a:r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C76D-0B4E-4809-8EAB-E06C394ABF07}" type="slidenum">
              <a:rPr lang="es-ES" smtClean="0"/>
              <a:t>8</a:t>
            </a:fld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187234" y="152736"/>
            <a:ext cx="7297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2"/>
            <a:r>
              <a:rPr lang="es-ES" sz="2000" b="1" i="1" dirty="0"/>
              <a:t>La duración del </a:t>
            </a:r>
            <a:r>
              <a:rPr lang="es-ES" sz="2000" b="1" i="1" dirty="0" smtClean="0"/>
              <a:t>trabajo, mirada cuantitativa (cronos)</a:t>
            </a:r>
            <a:endParaRPr lang="es-ES" sz="2000" b="1" i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1171303" y="1075048"/>
            <a:ext cx="984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Duración (cuánto): la jornada laboral</a:t>
            </a:r>
            <a:endParaRPr lang="es-ES" sz="2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613953" y="2167883"/>
            <a:ext cx="11403874" cy="35240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Tiempo trabajado: </a:t>
            </a:r>
          </a:p>
          <a:p>
            <a:pPr marL="742950" lvl="1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Tiempo trabajado por semana (jornada habitual): Jornada completa y </a:t>
            </a:r>
          </a:p>
          <a:p>
            <a:pPr marL="742950" lvl="1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Trabajo a tiempo parcial </a:t>
            </a:r>
          </a:p>
          <a:p>
            <a:pPr marL="742950" lvl="1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200" dirty="0"/>
              <a:t>J</a:t>
            </a:r>
            <a:r>
              <a:rPr lang="es-ES" sz="2200" dirty="0" smtClean="0"/>
              <a:t>ornadas </a:t>
            </a:r>
            <a:r>
              <a:rPr lang="es-ES" sz="2200" dirty="0"/>
              <a:t>largas en empleo </a:t>
            </a:r>
            <a:r>
              <a:rPr lang="es-ES" sz="2200" dirty="0" smtClean="0"/>
              <a:t>principal </a:t>
            </a:r>
          </a:p>
          <a:p>
            <a:pPr marL="742950" lvl="1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Personas </a:t>
            </a:r>
            <a:r>
              <a:rPr lang="es-ES" sz="2200" dirty="0"/>
              <a:t>con más de un </a:t>
            </a:r>
            <a:r>
              <a:rPr lang="es-ES" sz="2200" dirty="0" smtClean="0"/>
              <a:t>empleo</a:t>
            </a:r>
          </a:p>
          <a:p>
            <a:pPr marL="742950" lvl="1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200" dirty="0" smtClean="0"/>
              <a:t>Baja intensidad de empleo</a:t>
            </a:r>
            <a:endParaRPr lang="es-ES" sz="2200" dirty="0"/>
          </a:p>
        </p:txBody>
      </p:sp>
    </p:spTree>
    <p:extLst>
      <p:ext uri="{BB962C8B-B14F-4D97-AF65-F5344CB8AC3E}">
        <p14:creationId xmlns:p14="http://schemas.microsoft.com/office/powerpoint/2010/main" val="3209904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Cristina García Sainz. UAM</a:t>
            </a:r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9355183" y="6450786"/>
            <a:ext cx="2743200" cy="365125"/>
          </a:xfrm>
        </p:spPr>
        <p:txBody>
          <a:bodyPr/>
          <a:lstStyle/>
          <a:p>
            <a:fld id="{663EC76D-0B4E-4809-8EAB-E06C394ABF07}" type="slidenum">
              <a:rPr lang="es-ES" smtClean="0"/>
              <a:t>9</a:t>
            </a:fld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187234" y="152736"/>
            <a:ext cx="7297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2"/>
            <a:r>
              <a:rPr lang="es-ES" sz="2000" i="1" dirty="0"/>
              <a:t>La duración del trabajo, mirada cuantitativa (</a:t>
            </a:r>
            <a:r>
              <a:rPr lang="es-ES" sz="2000" i="1" dirty="0" smtClean="0"/>
              <a:t>cronos</a:t>
            </a:r>
            <a:r>
              <a:rPr lang="es-ES" sz="2000" i="1" dirty="0"/>
              <a:t>)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129244" y="639434"/>
            <a:ext cx="7981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Indicadores de la duración del tiempo del empleo</a:t>
            </a:r>
            <a:endParaRPr lang="es-ES" sz="2000" b="1" dirty="0"/>
          </a:p>
        </p:txBody>
      </p:sp>
      <p:sp>
        <p:nvSpPr>
          <p:cNvPr id="6" name="Rectángulo 5"/>
          <p:cNvSpPr/>
          <p:nvPr/>
        </p:nvSpPr>
        <p:spPr>
          <a:xfrm>
            <a:off x="615142" y="5534137"/>
            <a:ext cx="11228514" cy="10541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s-ES" sz="2000" dirty="0"/>
              <a:t>En el trabajo remunerado (empleo) </a:t>
            </a:r>
            <a:r>
              <a:rPr lang="es-ES" sz="2000" dirty="0" smtClean="0"/>
              <a:t>la duración del tiempo de trabajo entre los </a:t>
            </a:r>
            <a:r>
              <a:rPr lang="es-ES" sz="2000" dirty="0"/>
              <a:t>varones </a:t>
            </a:r>
            <a:r>
              <a:rPr lang="es-ES" sz="2000" dirty="0" smtClean="0"/>
              <a:t>presenta </a:t>
            </a:r>
            <a:r>
              <a:rPr lang="es-ES" sz="2000" dirty="0"/>
              <a:t>jornadas laborales </a:t>
            </a:r>
            <a:r>
              <a:rPr lang="es-ES" sz="2000" dirty="0" smtClean="0"/>
              <a:t>más </a:t>
            </a:r>
            <a:r>
              <a:rPr lang="es-ES" sz="2000" b="1" dirty="0" smtClean="0"/>
              <a:t>largas </a:t>
            </a:r>
            <a:r>
              <a:rPr lang="es-ES" sz="2000" dirty="0" smtClean="0"/>
              <a:t>que entre las mujeres. La </a:t>
            </a:r>
            <a:r>
              <a:rPr lang="es-ES" sz="2000" dirty="0"/>
              <a:t>característica más destacada </a:t>
            </a:r>
            <a:r>
              <a:rPr lang="es-ES" sz="2000" dirty="0" smtClean="0"/>
              <a:t>entre </a:t>
            </a:r>
            <a:r>
              <a:rPr lang="es-ES" sz="2000" dirty="0"/>
              <a:t>las mujeres no es el exceso de horas sino </a:t>
            </a:r>
            <a:r>
              <a:rPr lang="es-ES" sz="2000" b="1" dirty="0"/>
              <a:t>las jornadas cortas</a:t>
            </a:r>
            <a:r>
              <a:rPr lang="es-ES" sz="2000" dirty="0"/>
              <a:t>: jornada a tiempo parcial, insuficiencia de horas</a:t>
            </a:r>
            <a:r>
              <a:rPr lang="es-ES" sz="2000" dirty="0" smtClean="0"/>
              <a:t>. </a:t>
            </a:r>
            <a:endParaRPr lang="es-ES" sz="2000" dirty="0"/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5836933"/>
              </p:ext>
            </p:extLst>
          </p:nvPr>
        </p:nvGraphicFramePr>
        <p:xfrm>
          <a:off x="615142" y="1222107"/>
          <a:ext cx="11228514" cy="41698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27067"/>
                <a:gridCol w="2774863"/>
                <a:gridCol w="3226584"/>
              </a:tblGrid>
              <a:tr h="354151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</a:rPr>
                        <a:t> 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000" b="1" u="none" strike="noStrike">
                          <a:effectLst/>
                        </a:rPr>
                        <a:t>Hombres</a:t>
                      </a:r>
                      <a:endParaRPr lang="es-E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000" b="1" u="none" strike="noStrike" dirty="0">
                          <a:effectLst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696877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2000" b="1" u="none" strike="noStrike" dirty="0">
                          <a:effectLst/>
                        </a:rPr>
                        <a:t>Horas trabajadas a tiempo completo </a:t>
                      </a:r>
                      <a:r>
                        <a:rPr lang="es-ES" sz="2000" u="none" strike="noStrike" dirty="0">
                          <a:effectLst/>
                        </a:rPr>
                        <a:t>(semana) (2023)</a:t>
                      </a:r>
                      <a:endParaRPr lang="es-E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u="none" strike="noStrike">
                          <a:effectLst/>
                        </a:rPr>
                        <a:t>41,2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u="none" strike="noStrike">
                          <a:effectLst/>
                        </a:rPr>
                        <a:t>39,3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039603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2000" b="1" u="none" strike="noStrike" dirty="0">
                          <a:effectLst/>
                        </a:rPr>
                        <a:t>Personas con </a:t>
                      </a:r>
                      <a:r>
                        <a:rPr lang="es-ES" sz="2000" b="1" u="none" strike="noStrike" dirty="0" smtClean="0">
                          <a:effectLst/>
                        </a:rPr>
                        <a:t>un segundo empleo </a:t>
                      </a:r>
                      <a:r>
                        <a:rPr lang="es-ES" sz="2000" u="none" strike="noStrike" dirty="0">
                          <a:effectLst/>
                        </a:rPr>
                        <a:t>(2025) </a:t>
                      </a:r>
                      <a:r>
                        <a:rPr lang="es-ES" sz="2000" u="none" strike="noStrike" dirty="0" smtClean="0">
                          <a:effectLst/>
                        </a:rPr>
                        <a:t>(</a:t>
                      </a:r>
                      <a:r>
                        <a:rPr lang="es-ES" sz="2000" u="none" strike="noStrike" dirty="0" err="1" smtClean="0">
                          <a:effectLst/>
                        </a:rPr>
                        <a:t>Eurostat</a:t>
                      </a:r>
                      <a:r>
                        <a:rPr lang="es-ES" sz="2000" u="none" strike="noStrike" dirty="0" smtClean="0">
                          <a:effectLst/>
                        </a:rPr>
                        <a:t>, % </a:t>
                      </a:r>
                      <a:r>
                        <a:rPr lang="es-ES" sz="2000" u="none" strike="noStrike" dirty="0">
                          <a:effectLst/>
                        </a:rPr>
                        <a:t>sobre total de ocupación ambos sexos; % ocupadas: 46,6)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u="none" strike="noStrike">
                          <a:effectLst/>
                        </a:rPr>
                        <a:t>48,7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u="none" strike="noStrike">
                          <a:effectLst/>
                        </a:rPr>
                        <a:t>51,3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039603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2000" u="none" strike="noStrike" dirty="0">
                          <a:effectLst/>
                        </a:rPr>
                        <a:t>Viviendo en hogares</a:t>
                      </a:r>
                      <a:r>
                        <a:rPr lang="es-ES" sz="2000" b="1" u="none" strike="noStrike" dirty="0">
                          <a:effectLst/>
                        </a:rPr>
                        <a:t> con baja intensidad de empleo </a:t>
                      </a:r>
                      <a:r>
                        <a:rPr lang="es-ES" sz="2000" u="none" strike="noStrike" dirty="0">
                          <a:effectLst/>
                        </a:rPr>
                        <a:t>(2025) (por debajo del 20% de su potencial de trabajo; INE, ECV)</a:t>
                      </a:r>
                      <a:endParaRPr lang="es-E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u="none" strike="noStrike">
                          <a:effectLst/>
                        </a:rPr>
                        <a:t>7,5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u="none" strike="noStrike">
                          <a:effectLst/>
                        </a:rPr>
                        <a:t>8,4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039603">
                <a:tc>
                  <a:txBody>
                    <a:bodyPr/>
                    <a:lstStyle/>
                    <a:p>
                      <a:pPr algn="l" rtl="0" fontAlgn="t"/>
                      <a:endParaRPr lang="es-ES" sz="2000" b="1" u="none" strike="noStrike" dirty="0" smtClean="0">
                        <a:effectLst/>
                      </a:endParaRPr>
                    </a:p>
                    <a:p>
                      <a:pPr algn="l" rtl="0" fontAlgn="t"/>
                      <a:r>
                        <a:rPr lang="es-ES" sz="2000" b="1" u="none" strike="noStrike" dirty="0" smtClean="0">
                          <a:effectLst/>
                        </a:rPr>
                        <a:t>Trabajo </a:t>
                      </a:r>
                      <a:r>
                        <a:rPr lang="es-ES" sz="2000" b="1" u="none" strike="noStrike" dirty="0">
                          <a:effectLst/>
                        </a:rPr>
                        <a:t>a tiempo parcial </a:t>
                      </a:r>
                      <a:r>
                        <a:rPr lang="es-ES" sz="2000" u="none" strike="noStrike" dirty="0">
                          <a:effectLst/>
                        </a:rPr>
                        <a:t>(2025)                     </a:t>
                      </a:r>
                      <a:r>
                        <a:rPr lang="es-ES" sz="2000" u="none" strike="noStrike" dirty="0" smtClean="0">
                          <a:effectLst/>
                        </a:rPr>
                        <a:t>          (% </a:t>
                      </a:r>
                      <a:r>
                        <a:rPr lang="es-ES" sz="2000" u="none" strike="noStrike" dirty="0">
                          <a:effectLst/>
                        </a:rPr>
                        <a:t>sobre total de la ocupación de cada sexo)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u="none" strike="noStrike" dirty="0">
                          <a:effectLst/>
                        </a:rPr>
                        <a:t>6,9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u="none" strike="noStrike" dirty="0">
                          <a:effectLst/>
                        </a:rPr>
                        <a:t>21,4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89033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1788</TotalTime>
  <Words>2661</Words>
  <Application>Microsoft Office PowerPoint</Application>
  <PresentationFormat>Panorámica</PresentationFormat>
  <Paragraphs>306</Paragraphs>
  <Slides>24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Tema de Office</vt:lpstr>
      <vt:lpstr>Los tiempos del cuidado.  Una mirada cualitativa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tiempos sociales del trabajo con perspectiva de género</dc:title>
  <dc:creator>cristina.garcia</dc:creator>
  <cp:lastModifiedBy>cristina.garcia</cp:lastModifiedBy>
  <cp:revision>175</cp:revision>
  <cp:lastPrinted>2026-06-08T16:04:45Z</cp:lastPrinted>
  <dcterms:created xsi:type="dcterms:W3CDTF">2024-03-28T11:42:50Z</dcterms:created>
  <dcterms:modified xsi:type="dcterms:W3CDTF">2026-06-08T18:42:58Z</dcterms:modified>
</cp:coreProperties>
</file>