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26"/>
  </p:notesMasterIdLst>
  <p:sldIdLst>
    <p:sldId id="256" r:id="rId2"/>
    <p:sldId id="257" r:id="rId3"/>
    <p:sldId id="277" r:id="rId4"/>
    <p:sldId id="259" r:id="rId5"/>
    <p:sldId id="282" r:id="rId6"/>
    <p:sldId id="261" r:id="rId7"/>
    <p:sldId id="267" r:id="rId8"/>
    <p:sldId id="275" r:id="rId9"/>
    <p:sldId id="276" r:id="rId10"/>
    <p:sldId id="268" r:id="rId11"/>
    <p:sldId id="270" r:id="rId12"/>
    <p:sldId id="271" r:id="rId13"/>
    <p:sldId id="272" r:id="rId14"/>
    <p:sldId id="273" r:id="rId15"/>
    <p:sldId id="274" r:id="rId16"/>
    <p:sldId id="278" r:id="rId17"/>
    <p:sldId id="262" r:id="rId18"/>
    <p:sldId id="279" r:id="rId19"/>
    <p:sldId id="281" r:id="rId20"/>
    <p:sldId id="280" r:id="rId21"/>
    <p:sldId id="283" r:id="rId22"/>
    <p:sldId id="285" r:id="rId23"/>
    <p:sldId id="2501" r:id="rId24"/>
    <p:sldId id="24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10"/>
  </p:normalViewPr>
  <p:slideViewPr>
    <p:cSldViewPr snapToGrid="0" snapToObjects="1">
      <p:cViewPr varScale="1">
        <p:scale>
          <a:sx n="104" d="100"/>
          <a:sy n="104" d="100"/>
        </p:scale>
        <p:origin x="232" y="7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837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for the 1st International Symposium.</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9F482-C9D4-149E-8A39-3AE2D05CC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94A99-B279-FE34-5CA9-B1BAE71A64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8D978-D95F-1C18-1705-98BF9DFD58EE}"/>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E12EE22B-805F-EAAC-1B6D-C82F9A5CB4A5}"/>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218400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97005-359A-518E-35B9-8A270C510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92714-48DC-FDA7-9A97-BEFC72283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A3E53-D565-9D36-8B34-6733516E19AF}"/>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1D9B1424-EB89-82CF-648A-8A85974883CD}"/>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069339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727CA-D97F-9D06-7C3F-67E6BE621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7433C-27D2-B390-F7B7-996F1AC30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30907-9DDF-28B7-5006-F9E45FD79288}"/>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6935558B-7C57-E750-9A77-F72D8E94C5C5}"/>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94024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FE03-44BE-7C6C-B957-8ECB670A8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D4EF8-8618-7FB1-285E-9EA3B996C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8A152C-92A6-50D7-5939-7651167AD233}"/>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F8648C1F-D36A-A647-7C12-D01F761EAAB5}"/>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357386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B1BB9-0BAE-B834-A686-2FAEDF6D31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9EDFB-0A0A-7FC3-33E6-CFCFCE192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CC1C8F-BE59-09C0-063B-EE987719934D}"/>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005E30CD-16E8-062E-D712-C301F4EBE4E9}"/>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727136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0B568-3F3F-265F-37B2-23E0A66F9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8376C-5788-8401-B7F5-0251AA54C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E5049-CF63-C3BB-CD22-F07880859B3A}"/>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33A8D665-D1A0-1F62-D56F-91CC46E5CC4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04145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444DC-3AE5-BCD5-100C-75599E7FE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E9CB3-2D95-1207-31FE-758C09B6F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7415C2-5AE7-179A-BB3C-813DE8BB4E2B}"/>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843D7A30-1002-0D3D-4BA1-BAB3538B9DDD}"/>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119533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5C1D5-1DE2-05CE-5AF6-964C7A511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83D70-AE2D-D733-BB12-1943ADCBA1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E8A268-3243-3D51-D417-FB29E915D15A}"/>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03D88BF0-8634-3EFB-B161-9B70C5550D7B}"/>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830930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97695-52F4-91C0-A146-7338350DED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B18A3-4855-2BE8-6470-DBA29F12E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925C7-6860-2360-A88E-23F6222FA479}"/>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C4BDD67C-98D0-39AF-8847-0B05CF2F28DB}"/>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349703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B0C75-1516-60CF-96C0-8E56651F5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F8F04-E19B-9810-AB37-D4987E6CE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249A8-69C3-AFE9-6539-F53730B70772}"/>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26C00B0E-42F0-B513-A910-BF76B10331AD}"/>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527989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content slide. Footer text is editable.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7B148-AADF-8F47-8BA1-6F3B3423B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6DC39-AEC5-27E3-661A-EA0BD533F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13CCF-BB47-6FD8-AE57-CA84166B6287}"/>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6559CD61-7EC5-7D19-2C01-87D2194FFB78}"/>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688242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FD34C-E337-CECB-E4DE-DA062C3AE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3671B-20E2-4C94-6B49-4D87AC089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C7F59-BAFC-EB08-5885-1094FC8A0E49}"/>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5D2171E9-77A0-0166-9AD9-664A659B1E10}"/>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361640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ED736-6759-D12A-B17C-640576916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48753C-2782-C05B-751E-BE6B3EB28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7CB6B-3EDC-AABF-AD64-D257491D2084}"/>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50572518-532B-8BB0-BA4A-3EBCFC68CAA3}"/>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377808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3D48FA-38F5-4948-A706-DEC89152EE7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034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396B-98D1-D9F3-E51E-796003A42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DA05A-5660-7E91-0518-FE46977A4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49BC18-9588-75D7-CDE7-46B592C017E3}"/>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80AAD862-DEE8-B847-2439-018ECF76BC06}"/>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846056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4227F-DCB6-D61F-8485-8BD78E2BC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BCE8B-D637-6812-3944-A230DFC27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42798-1A45-ADE7-57E2-5E38F950BB4F}"/>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978708E7-C9E8-D045-7452-201EBEB6FACC}"/>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256808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8F664-4B19-AC69-312D-09E2DE306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77D986-5546-67B4-73B0-24CEF926F9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467E2-B0DB-8310-EC68-039F41553B37}"/>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09B0846D-6EFE-49A6-06F9-09BE5664950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190842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7CC74-2F76-0290-B460-062CD6B9A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3EECF-61DD-8758-DD63-8D47C99B6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BD273-31C2-6D23-046F-DB57182E9C8E}"/>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9D81BA5F-7D19-CAE4-3292-8ADCD9E2FFF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132370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15B9B-CB84-0FDD-1953-F3BB12C66B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9101B-2B9E-1BDA-8C9D-FE88AD389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43CF6-FD7A-F0D0-54C5-8247E18B5724}"/>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3AC98353-612E-D3EC-9F6A-A178CF0AED5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8482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0D08B-2F9B-F739-C1FE-ABCBB9BEC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B072B-FC13-49DC-038C-34FF6090A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4044F-B37B-F71A-74BB-3079783C72A0}"/>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99D2CF27-15B0-6E05-8645-D94C96C663A8}"/>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82273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E28A8-B1FC-E0D2-7C57-D4E4A39FF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BF3AB-5433-3458-B988-4188A1C8F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55FD9B-1C49-13ED-B8F4-77F343E1909A}"/>
              </a:ext>
            </a:extLst>
          </p:cNvPr>
          <p:cNvSpPr>
            <a:spLocks noGrp="1"/>
          </p:cNvSpPr>
          <p:nvPr>
            <p:ph type="body" idx="1"/>
          </p:nvPr>
        </p:nvSpPr>
        <p:spPr/>
        <p:txBody>
          <a:bodyPr/>
          <a:lstStyle/>
          <a:p>
            <a:r>
              <a:rPr lang="en-US" dirty="0"/>
              <a:t>Standard content slide. Footer text is editable.</a:t>
            </a:r>
          </a:p>
        </p:txBody>
      </p:sp>
      <p:sp>
        <p:nvSpPr>
          <p:cNvPr id="4" name="Slide Number Placeholder 3">
            <a:extLst>
              <a:ext uri="{FF2B5EF4-FFF2-40B4-BE49-F238E27FC236}">
                <a16:creationId xmlns:a16="http://schemas.microsoft.com/office/drawing/2014/main" id="{38208AD0-1DD4-C98F-E90E-16C2CD3AC8E1}"/>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862333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71303820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9299485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35803538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381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344524489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764DE79-268F-4C1A-8933-263129D2AF90}" type="datetimeFigureOut">
              <a:rPr lang="en-US" dirty="0"/>
              <a:t>6/12/26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00772452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19569347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05798523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9195718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3680454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dirty="0"/>
              <a:t>6/12/26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18348625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dirty="0"/>
              <a:t>6/12/26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46218913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6/12/26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dirty="0"/>
          </a:p>
        </p:txBody>
      </p:sp>
    </p:spTree>
    <p:extLst>
      <p:ext uri="{BB962C8B-B14F-4D97-AF65-F5344CB8AC3E}">
        <p14:creationId xmlns:p14="http://schemas.microsoft.com/office/powerpoint/2010/main" val="104667340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mailto:tindara.addabbo@unimore.i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ghostwriter_images/generated/a_clean_conference_slide_poster_graphic_white_bac_1.png"/>
          <p:cNvPicPr>
            <a:picLocks noChangeAspect="1"/>
          </p:cNvPicPr>
          <p:nvPr/>
        </p:nvPicPr>
        <p:blipFill>
          <a:blip r:embed="rId3">
            <a:clrChange>
              <a:clrFrom>
                <a:srgbClr val="FEFEFE"/>
              </a:clrFrom>
              <a:clrTo>
                <a:srgbClr val="FEFEFE">
                  <a:alpha val="0"/>
                </a:srgbClr>
              </a:clrTo>
            </a:clrChange>
          </a:blip>
          <a:srcRect l="1453" t="1635" r="1453" b="1006"/>
          <a:stretch>
            <a:fillRect/>
          </a:stretch>
        </p:blipFill>
        <p:spPr>
          <a:xfrm>
            <a:off x="190356" y="0"/>
            <a:ext cx="9272821" cy="6676846"/>
          </a:xfrm>
          <a:prstGeom prst="rect">
            <a:avLst/>
          </a:prstGeom>
        </p:spPr>
      </p:pic>
      <p:pic>
        <p:nvPicPr>
          <p:cNvPr id="4" name="Image 0" descr="/mnt/data/ghostwriter_images/generated/a_clean_conference_slide_poster_graphic_white_bac_1.png">
            <a:extLst>
              <a:ext uri="{FF2B5EF4-FFF2-40B4-BE49-F238E27FC236}">
                <a16:creationId xmlns:a16="http://schemas.microsoft.com/office/drawing/2014/main" id="{D319CF6A-2726-B15C-909A-B91527155740}"/>
              </a:ext>
            </a:extLst>
          </p:cNvPr>
          <p:cNvPicPr>
            <a:picLocks noChangeAspect="1"/>
          </p:cNvPicPr>
          <p:nvPr/>
        </p:nvPicPr>
        <p:blipFill>
          <a:blip r:embed="rId3"/>
          <a:srcRect l="26182" t="16394" r="52892" b="74858"/>
          <a:stretch>
            <a:fillRect/>
          </a:stretch>
        </p:blipFill>
        <p:spPr>
          <a:xfrm>
            <a:off x="1972574" y="1360098"/>
            <a:ext cx="3674852" cy="3479321"/>
          </a:xfrm>
          <a:prstGeom prst="rect">
            <a:avLst/>
          </a:prstGeom>
        </p:spPr>
      </p:pic>
      <p:pic>
        <p:nvPicPr>
          <p:cNvPr id="3" name="Image 0" descr="/mnt/data/ghostwriter_images/generated/a_clean_conference_slide_poster_graphic_white_bac_1.png">
            <a:extLst>
              <a:ext uri="{FF2B5EF4-FFF2-40B4-BE49-F238E27FC236}">
                <a16:creationId xmlns:a16="http://schemas.microsoft.com/office/drawing/2014/main" id="{745EE46E-EE11-A91C-D345-4BCEAEB7E5A9}"/>
              </a:ext>
            </a:extLst>
          </p:cNvPr>
          <p:cNvPicPr>
            <a:picLocks noChangeAspect="1"/>
          </p:cNvPicPr>
          <p:nvPr/>
        </p:nvPicPr>
        <p:blipFill>
          <a:blip r:embed="rId3"/>
          <a:srcRect l="8994" t="16394" r="52892" b="26499"/>
          <a:stretch>
            <a:fillRect/>
          </a:stretch>
        </p:blipFill>
        <p:spPr>
          <a:xfrm>
            <a:off x="632606" y="1153064"/>
            <a:ext cx="2679938" cy="3479321"/>
          </a:xfrm>
          <a:prstGeom prst="rect">
            <a:avLst/>
          </a:prstGeom>
        </p:spPr>
      </p:pic>
      <p:sp>
        <p:nvSpPr>
          <p:cNvPr id="5" name="Text 0">
            <a:extLst>
              <a:ext uri="{FF2B5EF4-FFF2-40B4-BE49-F238E27FC236}">
                <a16:creationId xmlns:a16="http://schemas.microsoft.com/office/drawing/2014/main" id="{CDEEAA29-2CEA-F4E2-E453-E00694F8F87E}"/>
              </a:ext>
            </a:extLst>
          </p:cNvPr>
          <p:cNvSpPr/>
          <p:nvPr/>
        </p:nvSpPr>
        <p:spPr>
          <a:xfrm>
            <a:off x="5780273" y="2513737"/>
            <a:ext cx="4754880" cy="502920"/>
          </a:xfrm>
          <a:prstGeom prst="rect">
            <a:avLst/>
          </a:prstGeom>
          <a:noFill/>
          <a:ln/>
        </p:spPr>
        <p:txBody>
          <a:bodyPr wrap="square" lIns="0" tIns="0" rIns="0" bIns="0" rtlCol="0" anchor="ctr">
            <a:noAutofit/>
          </a:bodyPr>
          <a:lstStyle/>
          <a:p>
            <a:r>
              <a:rPr lang="en-US" sz="3200" b="1" dirty="0">
                <a:solidFill>
                  <a:srgbClr val="7A0C7C"/>
                </a:solidFill>
                <a:latin typeface="Arial Narrow" pitchFamily="34" charset="0"/>
                <a:ea typeface="Arial Narrow" pitchFamily="34" charset="-122"/>
                <a:cs typeface="Arial Narrow" pitchFamily="34" charset="-120"/>
              </a:rPr>
              <a:t>Promoting well being through a gender vision on infrastructures</a:t>
            </a:r>
          </a:p>
          <a:p>
            <a:endParaRPr lang="en-US" sz="3200" b="1" dirty="0">
              <a:solidFill>
                <a:srgbClr val="7A0C7C"/>
              </a:solidFill>
              <a:latin typeface="Arial Narrow" pitchFamily="34" charset="0"/>
              <a:cs typeface="Arial Narrow" pitchFamily="34" charset="-120"/>
            </a:endParaRPr>
          </a:p>
          <a:p>
            <a:r>
              <a:rPr lang="en-US" sz="2800" dirty="0">
                <a:solidFill>
                  <a:srgbClr val="FA81F8"/>
                </a:solidFill>
                <a:latin typeface="Arial Narrow" pitchFamily="34" charset="0"/>
                <a:cs typeface="Arial Narrow" pitchFamily="34" charset="-120"/>
              </a:rPr>
              <a:t>Tindara Addabbo – Department of Economics Marco Biagi - University of Modena &amp; Reggio Emilia - </a:t>
            </a:r>
            <a:r>
              <a:rPr lang="en-US" sz="2800" dirty="0" err="1">
                <a:solidFill>
                  <a:srgbClr val="FA81F8"/>
                </a:solidFill>
                <a:latin typeface="Arial Narrow" pitchFamily="34" charset="0"/>
                <a:cs typeface="Arial Narrow" pitchFamily="34" charset="-120"/>
              </a:rPr>
              <a:t>EuWIGeN</a:t>
            </a:r>
            <a:endParaRPr lang="en-US" sz="2800" dirty="0">
              <a:solidFill>
                <a:srgbClr val="FA81F8"/>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A9FB2-CEB5-169D-CB48-7F51A39A7402}"/>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DFB4C01F-F03F-CDAE-4477-FA5A71B1A08E}"/>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DABFDA28-F6BB-66FC-76AD-F80E74610DE1}"/>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B7BE7710-4C0B-40A2-9E51-78B21C011B0C}"/>
              </a:ext>
            </a:extLst>
          </p:cNvPr>
          <p:cNvSpPr/>
          <p:nvPr/>
        </p:nvSpPr>
        <p:spPr>
          <a:xfrm>
            <a:off x="1017563" y="1069373"/>
            <a:ext cx="4849803" cy="502920"/>
          </a:xfrm>
          <a:prstGeom prst="rect">
            <a:avLst/>
          </a:prstGeom>
          <a:noFill/>
          <a:ln/>
        </p:spPr>
        <p:txBody>
          <a:bodyPr wrap="square" lIns="0" tIns="0" rIns="0" bIns="0" rtlCol="0" anchor="ctr">
            <a:normAutofit fontScale="62500" lnSpcReduction="20000"/>
          </a:bodyPr>
          <a:lstStyle/>
          <a:p>
            <a:r>
              <a:rPr lang="en-US" sz="3000" b="1" dirty="0">
                <a:solidFill>
                  <a:srgbClr val="7A0C7C"/>
                </a:solidFill>
                <a:latin typeface="Arial Narrow" pitchFamily="34" charset="0"/>
                <a:cs typeface="Arial Narrow" pitchFamily="34" charset="-120"/>
              </a:rPr>
              <a:t>Living and working in adequate and secure places and in an eco-compatible environment</a:t>
            </a:r>
          </a:p>
        </p:txBody>
      </p:sp>
      <p:sp>
        <p:nvSpPr>
          <p:cNvPr id="5" name="Shape 1">
            <a:extLst>
              <a:ext uri="{FF2B5EF4-FFF2-40B4-BE49-F238E27FC236}">
                <a16:creationId xmlns:a16="http://schemas.microsoft.com/office/drawing/2014/main" id="{0D5AFE5D-3113-9F3B-80DB-45CEAC820622}"/>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364A6B04-FCB8-B117-B735-D292F0AE5D0D}"/>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This capability regards the adequacy and security of all the private and public spaces in which human life goes on, whether in relation to working, personal or family life, to the acquisition of knowledge, or to travel between different places.</a:t>
            </a:r>
          </a:p>
          <a:p>
            <a:pPr marL="457200" indent="-457200">
              <a:buClr>
                <a:srgbClr val="7030A0"/>
              </a:buClr>
              <a:buFont typeface="Arial" panose="020B0604020202020204" pitchFamily="34" charset="0"/>
              <a:buChar char="•"/>
            </a:pPr>
            <a:r>
              <a:rPr lang="en-US" sz="2400" dirty="0">
                <a:solidFill>
                  <a:srgbClr val="7030A0"/>
                </a:solidFill>
              </a:rPr>
              <a:t>Housing, investments in the environment, transport infrastructures affect this capability</a:t>
            </a: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DA47DBBD-4DED-707B-C132-5E7A1DE7968D}"/>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1CC7CBC8-8CC9-9B31-BD11-996CF9F46645}"/>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D3DCCB92-9D16-8246-F7AD-DD379FAB41E3}"/>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9B58F97F-FEA9-F520-9CF8-C201A318714D}"/>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392EF2A9-E4AD-4DC2-7DCB-356F9A0485C1}"/>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26828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CB948-A95B-6C6B-08AC-C7BAF37DAA8B}"/>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AEF226A2-7B82-1BDE-9A80-0B408CFBF0A0}"/>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10A88ED3-E95F-A4E6-7B19-6C21834B592E}"/>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51F16335-31AF-2024-72CC-93F35FA4764B}"/>
              </a:ext>
            </a:extLst>
          </p:cNvPr>
          <p:cNvSpPr/>
          <p:nvPr/>
        </p:nvSpPr>
        <p:spPr>
          <a:xfrm>
            <a:off x="1017563" y="1069373"/>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Living a healthy space</a:t>
            </a:r>
          </a:p>
        </p:txBody>
      </p:sp>
      <p:sp>
        <p:nvSpPr>
          <p:cNvPr id="5" name="Shape 1">
            <a:extLst>
              <a:ext uri="{FF2B5EF4-FFF2-40B4-BE49-F238E27FC236}">
                <a16:creationId xmlns:a16="http://schemas.microsoft.com/office/drawing/2014/main" id="{0E2D72DF-75B6-245B-5868-04BB27AD54CB}"/>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77BBF3AA-28A6-4FF1-E6AA-ECC37C2A0883}"/>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All the functions linked with the environment, road safety, and some social services, directly sustain this capability, which is also indirectly influenced by all the policies and infrastructures dealing with sport, school buildings, etc.. </a:t>
            </a: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219F3DC8-4687-B3F7-4737-C22BA6FD3C6E}"/>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9FF3A78F-D91C-4A49-8965-2922199CF8EC}"/>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F4C0FEF3-DF4F-9628-A7B0-E4FB60F39924}"/>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64C282DB-1FFA-AD84-A28C-F995DDF09679}"/>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77F0EFA8-B6C9-F945-99C8-CBB42C650CD9}"/>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83765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139C3-082A-E057-FA86-2506B77E6D9B}"/>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0F43D9DB-3E73-3065-1407-5D0CA8582AAE}"/>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B88A9769-D2E2-A548-50A9-3C2AAAF959D9}"/>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967570B9-995C-C4EA-A55E-9EE31F35B20A}"/>
              </a:ext>
            </a:extLst>
          </p:cNvPr>
          <p:cNvSpPr/>
          <p:nvPr/>
        </p:nvSpPr>
        <p:spPr>
          <a:xfrm>
            <a:off x="1017563" y="1069373"/>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Travel</a:t>
            </a:r>
          </a:p>
        </p:txBody>
      </p:sp>
      <p:sp>
        <p:nvSpPr>
          <p:cNvPr id="5" name="Shape 1">
            <a:extLst>
              <a:ext uri="{FF2B5EF4-FFF2-40B4-BE49-F238E27FC236}">
                <a16:creationId xmlns:a16="http://schemas.microsoft.com/office/drawing/2014/main" id="{D16C3582-25F7-5FC9-4F0F-92D220906085}"/>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4CF804B7-E647-1497-728F-F18B6962ABAC}"/>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Individual’s ability to move it regards many infrastructures that can develop this capability or convert it into </a:t>
            </a:r>
            <a:r>
              <a:rPr lang="en-US" sz="2400" dirty="0" err="1">
                <a:solidFill>
                  <a:srgbClr val="7030A0"/>
                </a:solidFill>
              </a:rPr>
              <a:t>functionings</a:t>
            </a:r>
            <a:r>
              <a:rPr lang="en-US" sz="2400" dirty="0">
                <a:solidFill>
                  <a:srgbClr val="7030A0"/>
                </a:solidFill>
              </a:rPr>
              <a:t> through transport, roads and territorial planning. The same capability interacts with other important ones (like the ability to work, to be educated and trained, to care for oneself and others) by allowing and facilitating movements in daily life, with due care for their security and adequacy. In the interlinking of different capabilities one can see the different </a:t>
            </a:r>
            <a:r>
              <a:rPr lang="en-US" sz="2400" dirty="0" err="1">
                <a:solidFill>
                  <a:srgbClr val="7030A0"/>
                </a:solidFill>
              </a:rPr>
              <a:t>behaviours</a:t>
            </a:r>
            <a:r>
              <a:rPr lang="en-US" sz="2400" dirty="0">
                <a:solidFill>
                  <a:srgbClr val="7030A0"/>
                </a:solidFill>
              </a:rPr>
              <a:t> of women and men, their movements and motivations.</a:t>
            </a:r>
          </a:p>
          <a:p>
            <a:pPr marL="457200" indent="-457200">
              <a:buClr>
                <a:srgbClr val="7030A0"/>
              </a:buClr>
              <a:buFont typeface="Arial" panose="020B0604020202020204" pitchFamily="34" charset="0"/>
              <a:buChar char="•"/>
            </a:pPr>
            <a:endParaRPr lang="en-US" sz="24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13B2347E-3D0B-DC9E-F94A-3E862F414F66}"/>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177CB34B-00C1-D3C9-7FCF-6839D359AF49}"/>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20ECC674-AE27-2791-EB26-804AAE459697}"/>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0526386C-21C4-DD98-31CA-49624D738603}"/>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39E228F4-3824-61C8-34D1-1C7BF636C0AC}"/>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29943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B85B6-A29B-1039-D005-37FEDE037653}"/>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BB9E6189-9888-2D83-8156-719BAEE334E8}"/>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DD881235-5E85-9882-951A-E59536A83C01}"/>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82C17BF0-7C38-6969-F505-4B337298250B}"/>
              </a:ext>
            </a:extLst>
          </p:cNvPr>
          <p:cNvSpPr/>
          <p:nvPr/>
        </p:nvSpPr>
        <p:spPr>
          <a:xfrm>
            <a:off x="1017563" y="1069373"/>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Caring for others</a:t>
            </a:r>
          </a:p>
        </p:txBody>
      </p:sp>
      <p:sp>
        <p:nvSpPr>
          <p:cNvPr id="5" name="Shape 1">
            <a:extLst>
              <a:ext uri="{FF2B5EF4-FFF2-40B4-BE49-F238E27FC236}">
                <a16:creationId xmlns:a16="http://schemas.microsoft.com/office/drawing/2014/main" id="{60E91D96-1493-0FCF-E858-3BEE2FE23284}"/>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D91BAF21-1811-F8C6-CF01-BA18CE2A4E0F}"/>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This capability includes the care work done both for one’s relatives residing in the nuclear family or outside it, and for others as unpaid voluntary work.</a:t>
            </a:r>
          </a:p>
          <a:p>
            <a:pPr marL="457200" indent="-457200">
              <a:buClr>
                <a:srgbClr val="7030A0"/>
              </a:buClr>
              <a:buFont typeface="Arial" panose="020B0604020202020204" pitchFamily="34" charset="0"/>
              <a:buChar char="•"/>
            </a:pPr>
            <a:r>
              <a:rPr lang="en-US" sz="2400" dirty="0">
                <a:solidFill>
                  <a:srgbClr val="7030A0"/>
                </a:solidFill>
              </a:rPr>
              <a:t>Social and physical infrastructures can impact on caring for others</a:t>
            </a: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B9E1A3A6-E4CC-4088-D9A3-F5FAB8829721}"/>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FA1728FE-45DA-E7F1-ED33-374A15BF5603}"/>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DEBB2517-97AB-7141-6370-6500C9F58902}"/>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B5015406-E842-E5FF-E5A3-73FE74D356A3}"/>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8AA0477B-0443-4B59-30C9-90F7C79A44FC}"/>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366463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D35A6-E94C-249C-F688-1C6DF1ECB185}"/>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C47BBD3B-0E4F-3394-FE80-71F2CD015F12}"/>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8F76B610-5EBD-E812-6BD5-5C1BCAA94075}"/>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7F953C95-27D3-8A57-58FB-737E465C7A0B}"/>
              </a:ext>
            </a:extLst>
          </p:cNvPr>
          <p:cNvSpPr/>
          <p:nvPr/>
        </p:nvSpPr>
        <p:spPr>
          <a:xfrm>
            <a:off x="1017563" y="1069373"/>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Caring for oneself</a:t>
            </a:r>
          </a:p>
        </p:txBody>
      </p:sp>
      <p:sp>
        <p:nvSpPr>
          <p:cNvPr id="5" name="Shape 1">
            <a:extLst>
              <a:ext uri="{FF2B5EF4-FFF2-40B4-BE49-F238E27FC236}">
                <a16:creationId xmlns:a16="http://schemas.microsoft.com/office/drawing/2014/main" id="{3B5E79C3-26EB-D78D-D06A-2CDC0D55CFA8}"/>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BF84042A-69BE-7ACD-34CD-14E0D4910CD7}"/>
              </a:ext>
            </a:extLst>
          </p:cNvPr>
          <p:cNvSpPr/>
          <p:nvPr/>
        </p:nvSpPr>
        <p:spPr>
          <a:xfrm>
            <a:off x="974690" y="1883147"/>
            <a:ext cx="10232888" cy="4850627"/>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Time, culture, sport and recreation. This capability includes both the possibility of having time for oneself, and the ability to use the time in recreational, cultural and sporting activities. </a:t>
            </a:r>
          </a:p>
          <a:p>
            <a:pPr marL="457200" indent="-457200">
              <a:buClr>
                <a:srgbClr val="7030A0"/>
              </a:buClr>
              <a:buFont typeface="Arial" panose="020B0604020202020204" pitchFamily="34" charset="0"/>
              <a:buChar char="•"/>
            </a:pPr>
            <a:r>
              <a:rPr lang="en-US" sz="2400" dirty="0">
                <a:solidFill>
                  <a:srgbClr val="7030A0"/>
                </a:solidFill>
              </a:rPr>
              <a:t>All the infrastructures and policies dealing with sport, free time, tourism and culture, can enable people to improve their lives. Indirectly they can give people more free time to spend on these activities through territorial planning, constructing roads and regulating road traffic to shorten both the time and length of journeys, and facilitating in different ways access to structures (sports halls, theatres, museums). </a:t>
            </a:r>
          </a:p>
          <a:p>
            <a:pPr>
              <a:buClr>
                <a:srgbClr val="7030A0"/>
              </a:buClr>
            </a:pPr>
            <a:endParaRPr lang="en-US" sz="24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26B63A5B-556B-7BC4-CF55-5BBDE7C00088}"/>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4258BC54-F3FA-E949-C67A-0ED83CEEC5DD}"/>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3CFBC1FF-1995-3D58-5FC6-5238EA32B079}"/>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92F654CA-C75B-B115-E4B6-425EB4A5B1B0}"/>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474E0E8E-4BA1-C776-F415-E6328FDC2848}"/>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3544445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EB38E-00D4-F496-E941-229060149A41}"/>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EAC2BF01-978E-7607-6CCA-865C07D0C8B5}"/>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86DDA9ED-2CE0-99AB-98EF-B61C26CC00AC}"/>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B3B8D444-9CEE-2013-A2DF-8782A13AA184}"/>
              </a:ext>
            </a:extLst>
          </p:cNvPr>
          <p:cNvSpPr/>
          <p:nvPr/>
        </p:nvSpPr>
        <p:spPr>
          <a:xfrm>
            <a:off x="1017563" y="1069373"/>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Caring for oneself</a:t>
            </a:r>
          </a:p>
        </p:txBody>
      </p:sp>
      <p:sp>
        <p:nvSpPr>
          <p:cNvPr id="5" name="Shape 1">
            <a:extLst>
              <a:ext uri="{FF2B5EF4-FFF2-40B4-BE49-F238E27FC236}">
                <a16:creationId xmlns:a16="http://schemas.microsoft.com/office/drawing/2014/main" id="{58A865A2-90EB-577C-1CAF-9091021581B3}"/>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96A90836-5D02-9EB5-207C-26295BE678A0}"/>
              </a:ext>
            </a:extLst>
          </p:cNvPr>
          <p:cNvSpPr/>
          <p:nvPr/>
        </p:nvSpPr>
        <p:spPr>
          <a:xfrm>
            <a:off x="974690" y="1883147"/>
            <a:ext cx="10232888" cy="4850627"/>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There is a clear nexus between this capability and others, such as living a healthy life (consider the positive impact that sport can have on this). Needless to say, cultural activities directly affect knowledge, and possibly impact on employment and business activity.</a:t>
            </a:r>
          </a:p>
          <a:p>
            <a:pPr marL="457200" indent="-457200">
              <a:buClr>
                <a:srgbClr val="7030A0"/>
              </a:buClr>
              <a:buFont typeface="Arial" panose="020B0604020202020204" pitchFamily="34" charset="0"/>
              <a:buChar char="•"/>
            </a:pPr>
            <a:endParaRPr lang="en-US" sz="24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BA768F30-3527-BB2D-82E4-4E74A3AEECB3}"/>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559F909B-E4AF-6C6C-205D-1D1EAF934CF7}"/>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C3052F27-E383-F2A8-E458-ED4A1EF096B7}"/>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3499179B-EB21-8D5F-D223-81E5280F7ACC}"/>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A7A84B1B-694F-A52C-92AB-DC4B786F346F}"/>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554440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AF10F-C62A-B27A-5D50-0B4C330D3250}"/>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F27C18F3-A666-E292-EBDC-41DD441483E4}"/>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8BDC7ECB-ADC8-6BD6-BA71-3E53D09CC44F}"/>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0F57B73D-BD26-076D-0D5C-3DA5989376F4}"/>
              </a:ext>
            </a:extLst>
          </p:cNvPr>
          <p:cNvSpPr/>
          <p:nvPr/>
        </p:nvSpPr>
        <p:spPr>
          <a:xfrm>
            <a:off x="1045029" y="1059324"/>
            <a:ext cx="4849803" cy="502920"/>
          </a:xfrm>
          <a:prstGeom prst="rect">
            <a:avLst/>
          </a:prstGeom>
          <a:noFill/>
          <a:ln/>
        </p:spPr>
        <p:txBody>
          <a:bodyPr wrap="square" lIns="0" tIns="0" rIns="0" bIns="0" rtlCol="0" anchor="ctr">
            <a:normAutofit fontScale="62500" lnSpcReduction="20000"/>
          </a:bodyPr>
          <a:lstStyle/>
          <a:p>
            <a:r>
              <a:rPr lang="en-US" sz="3000" b="1" dirty="0">
                <a:solidFill>
                  <a:srgbClr val="7A0C7C"/>
                </a:solidFill>
                <a:latin typeface="Arial Narrow" pitchFamily="34" charset="0"/>
                <a:cs typeface="Arial Narrow" pitchFamily="34" charset="-120"/>
              </a:rPr>
              <a:t>Promoting well being through a gender vision on infrastructures – Outline </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B6628C0E-4C58-EBA8-E177-B529840C3C18}"/>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E8821ACA-5F65-AE9B-6C7A-4A3565827C65}"/>
              </a:ext>
            </a:extLst>
          </p:cNvPr>
          <p:cNvSpPr/>
          <p:nvPr/>
        </p:nvSpPr>
        <p:spPr>
          <a:xfrm>
            <a:off x="1045029" y="2007367"/>
            <a:ext cx="7857811" cy="182530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3200" dirty="0">
                <a:solidFill>
                  <a:srgbClr val="FA81F8"/>
                </a:solidFill>
                <a:latin typeface="Arial Narrow" pitchFamily="34" charset="0"/>
                <a:cs typeface="Arial Narrow" pitchFamily="34" charset="-120"/>
              </a:rPr>
              <a:t>A gender vision on infrastructures and their impact on well-being</a:t>
            </a: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C4E63C5B-C7A8-3A88-4B50-A0486056AC09}"/>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78C22489-635A-E77A-4E38-A5ECFEBFEDC8}"/>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C3730706-1579-B04B-D353-0B385442823B}"/>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44B8CD18-0D85-5369-483A-BFF55257DB32}"/>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2A79DDC2-F510-7CC3-E086-7FC63B279566}"/>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3540316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C0B1C-4F00-A4FD-0015-11C4D7DC2798}"/>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39005791-3498-B15F-39BE-FC1DA6864B81}"/>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B4DC08BA-68EC-F9E6-8331-6C28DDF4CD2C}"/>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D50F2A0D-C841-C3E7-01CA-912AEFF416CF}"/>
              </a:ext>
            </a:extLst>
          </p:cNvPr>
          <p:cNvSpPr/>
          <p:nvPr/>
        </p:nvSpPr>
        <p:spPr>
          <a:xfrm>
            <a:off x="1045029" y="904692"/>
            <a:ext cx="4849803" cy="657552"/>
          </a:xfrm>
          <a:prstGeom prst="rect">
            <a:avLst/>
          </a:prstGeom>
          <a:noFill/>
          <a:ln/>
        </p:spPr>
        <p:txBody>
          <a:bodyPr wrap="square" lIns="0" tIns="0" rIns="0" bIns="0" rtlCol="0" anchor="ctr">
            <a:normAutofit fontScale="85000" lnSpcReduction="20000"/>
          </a:bodyPr>
          <a:lstStyle/>
          <a:p>
            <a:r>
              <a:rPr lang="en-US" sz="3000" b="1" dirty="0">
                <a:solidFill>
                  <a:srgbClr val="7A0C7C"/>
                </a:solidFill>
                <a:latin typeface="Arial Narrow" pitchFamily="34" charset="0"/>
                <a:cs typeface="Arial Narrow" pitchFamily="34" charset="-120"/>
              </a:rPr>
              <a:t>Urban mobility infrastructures in a gender perspective</a:t>
            </a:r>
          </a:p>
        </p:txBody>
      </p:sp>
      <p:sp>
        <p:nvSpPr>
          <p:cNvPr id="5" name="Shape 1">
            <a:extLst>
              <a:ext uri="{FF2B5EF4-FFF2-40B4-BE49-F238E27FC236}">
                <a16:creationId xmlns:a16="http://schemas.microsoft.com/office/drawing/2014/main" id="{FFAB9854-184A-546C-2F7A-DA4ED4E26978}"/>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BAE23797-25E5-B064-0CF9-E6C901D98E3B}"/>
              </a:ext>
            </a:extLst>
          </p:cNvPr>
          <p:cNvSpPr/>
          <p:nvPr/>
        </p:nvSpPr>
        <p:spPr>
          <a:xfrm>
            <a:off x="1216727" y="2102260"/>
            <a:ext cx="10225630" cy="293194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Public transport</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Pavements and footpaths</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Street lights</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Parks</a:t>
            </a:r>
          </a:p>
          <a:p>
            <a:pPr>
              <a:buClr>
                <a:srgbClr val="7030A0"/>
              </a:buClr>
            </a:pPr>
            <a:r>
              <a:rPr lang="en-GB" altLang="it-IT" sz="2400" dirty="0">
                <a:solidFill>
                  <a:srgbClr val="7030A0"/>
                </a:solidFill>
                <a:ea typeface="ＭＳ Ｐゴシック" panose="020B0600070205080204" pitchFamily="34" charset="-128"/>
              </a:rPr>
              <a:t>EIGE’ survey on the benefits of gender-sensitive infrastructures with the conceptual framework developed by Gloria Alarcón García &amp; her research team</a:t>
            </a:r>
          </a:p>
          <a:p>
            <a:pPr>
              <a:buClr>
                <a:srgbClr val="7030A0"/>
              </a:buClr>
            </a:pPr>
            <a:r>
              <a:rPr lang="en-GB" altLang="it-IT" sz="2400" dirty="0">
                <a:solidFill>
                  <a:srgbClr val="7030A0"/>
                </a:solidFill>
                <a:ea typeface="ＭＳ Ｐゴシック" panose="020B0600070205080204" pitchFamily="34" charset="-128"/>
              </a:rPr>
              <a:t>shows that women have a higher perception of the impact of those infrastructures in enabling different activities connected to the development of capabilities</a:t>
            </a:r>
            <a:endParaRPr lang="en-GB" altLang="it-IT" sz="3200" dirty="0">
              <a:solidFill>
                <a:srgbClr val="7030A0"/>
              </a:solidFill>
              <a:ea typeface="ＭＳ Ｐゴシック" panose="020B0600070205080204" pitchFamily="34" charset="-128"/>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68F75E5F-6F71-5F4E-B0DB-62F8A0189DE2}"/>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E6728AF2-5997-9E18-BDEE-0789982E4BC0}"/>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0FD3E968-E2D0-9CCE-7A1C-F6E99B5B90BE}"/>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63158C2A-7BC9-A4A3-FD1D-091D955A0118}"/>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B54637A9-4024-1AD6-D730-7D0391EFBFAE}"/>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446815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7CD01-6DFE-7CD4-C819-FF5C995CA428}"/>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B8AD7073-6017-3CD8-396D-2156E8736568}"/>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C929E7FF-C574-6C7D-363E-67EABF344253}"/>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FA0E9972-AB7C-A563-1703-7AA233F204C6}"/>
              </a:ext>
            </a:extLst>
          </p:cNvPr>
          <p:cNvSpPr/>
          <p:nvPr/>
        </p:nvSpPr>
        <p:spPr>
          <a:xfrm>
            <a:off x="2125361" y="730140"/>
            <a:ext cx="5795319" cy="1153004"/>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Urban mobility infrastructures impact on capabilities in a gender perspective</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197A3DA5-D2F0-4B4F-4222-BB0F0E96479E}"/>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21974F92-A72E-2BCB-3827-1620E4184A61}"/>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FA81F8"/>
                </a:solidFill>
              </a:rPr>
              <a:t>Women are more likely to use public transport than men therefore public transport infrastructures matter in developing mobility and related capabilities</a:t>
            </a:r>
          </a:p>
          <a:p>
            <a:pPr marL="457200" indent="-457200">
              <a:buClr>
                <a:srgbClr val="7030A0"/>
              </a:buClr>
              <a:buFont typeface="Arial" panose="020B0604020202020204" pitchFamily="34" charset="0"/>
              <a:buChar char="•"/>
            </a:pPr>
            <a:r>
              <a:rPr lang="en-US" sz="2400" dirty="0">
                <a:solidFill>
                  <a:srgbClr val="FA81F8"/>
                </a:solidFill>
              </a:rPr>
              <a:t>Women are more likely to be involved in transporting prams for children and wheelchairs for people with mobility impairments [pavements, quality of public transport…do matter in caring for others]</a:t>
            </a: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B7824D47-6E84-3B80-C0F5-0C69A4C5855C}"/>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4CC5958D-3AE3-137F-83E6-05AFAFF07445}"/>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7DAA77E2-B54D-345E-51BB-B01539C70178}"/>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31D1C975-E42E-DA7D-B879-19E596CD8B6A}"/>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54A385D1-34F6-D580-E748-01BFCA4E29A7}"/>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3493501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B530B-2035-48ED-C7FA-A798239169F2}"/>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FD6DC526-8C4B-8B07-9B7A-652EB71D02F5}"/>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933ED892-38BC-239C-7143-FF4AA80872E4}"/>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A6D2697E-CFBC-48BC-93FA-4FF2E9D318C8}"/>
              </a:ext>
            </a:extLst>
          </p:cNvPr>
          <p:cNvSpPr/>
          <p:nvPr/>
        </p:nvSpPr>
        <p:spPr>
          <a:xfrm>
            <a:off x="1045029" y="1059324"/>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A list of capabilities</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A6AD3CCF-21EE-6499-2F91-B607881125D2}"/>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44439D65-90E2-806E-E2BB-1631C2909CA1}"/>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Access to knowledge</a:t>
            </a:r>
          </a:p>
          <a:p>
            <a:pPr marL="457200" indent="-457200">
              <a:buClr>
                <a:srgbClr val="7030A0"/>
              </a:buClr>
              <a:buFont typeface="Arial" panose="020B0604020202020204" pitchFamily="34" charset="0"/>
              <a:buChar char="•"/>
            </a:pPr>
            <a:r>
              <a:rPr lang="en-US" sz="2400" dirty="0">
                <a:solidFill>
                  <a:srgbClr val="7030A0"/>
                </a:solidFill>
              </a:rPr>
              <a:t>Living a healthy life</a:t>
            </a:r>
          </a:p>
          <a:p>
            <a:pPr marL="457200" indent="-457200">
              <a:buClr>
                <a:srgbClr val="7030A0"/>
              </a:buClr>
              <a:buFont typeface="Arial" panose="020B0604020202020204" pitchFamily="34" charset="0"/>
              <a:buChar char="•"/>
            </a:pPr>
            <a:r>
              <a:rPr lang="en-US" sz="2400" dirty="0">
                <a:solidFill>
                  <a:srgbClr val="7030A0"/>
                </a:solidFill>
              </a:rPr>
              <a:t>Working and carrying on business </a:t>
            </a:r>
          </a:p>
          <a:p>
            <a:pPr marL="457200" indent="-457200">
              <a:buClr>
                <a:srgbClr val="7030A0"/>
              </a:buClr>
              <a:buFont typeface="Arial" panose="020B0604020202020204" pitchFamily="34" charset="0"/>
              <a:buChar char="•"/>
            </a:pPr>
            <a:r>
              <a:rPr lang="en-US" sz="2400" dirty="0">
                <a:solidFill>
                  <a:srgbClr val="7030A0"/>
                </a:solidFill>
              </a:rPr>
              <a:t>Access to public resources (services and transfers)</a:t>
            </a:r>
          </a:p>
          <a:p>
            <a:pPr marL="457200" indent="-457200">
              <a:buClr>
                <a:srgbClr val="7030A0"/>
              </a:buClr>
              <a:buFont typeface="Arial" panose="020B0604020202020204" pitchFamily="34" charset="0"/>
              <a:buChar char="•"/>
            </a:pPr>
            <a:r>
              <a:rPr lang="en-US" sz="2400" dirty="0">
                <a:solidFill>
                  <a:srgbClr val="FA81F8"/>
                </a:solidFill>
              </a:rPr>
              <a:t>Living and working in adequate and secure places and in an eco-compatible environment</a:t>
            </a:r>
          </a:p>
          <a:p>
            <a:pPr marL="457200" indent="-457200">
              <a:buClr>
                <a:srgbClr val="7030A0"/>
              </a:buClr>
              <a:buFont typeface="Arial" panose="020B0604020202020204" pitchFamily="34" charset="0"/>
              <a:buChar char="•"/>
            </a:pPr>
            <a:r>
              <a:rPr lang="en-US" sz="2400" dirty="0">
                <a:solidFill>
                  <a:srgbClr val="7030A0"/>
                </a:solidFill>
              </a:rPr>
              <a:t>Travel</a:t>
            </a:r>
          </a:p>
          <a:p>
            <a:pPr marL="457200" indent="-457200">
              <a:buClr>
                <a:srgbClr val="7030A0"/>
              </a:buClr>
              <a:buFont typeface="Arial" panose="020B0604020202020204" pitchFamily="34" charset="0"/>
              <a:buChar char="•"/>
            </a:pPr>
            <a:r>
              <a:rPr lang="en-US" sz="2400" dirty="0">
                <a:solidFill>
                  <a:srgbClr val="FA81F8"/>
                </a:solidFill>
              </a:rPr>
              <a:t>Caring for others</a:t>
            </a:r>
          </a:p>
          <a:p>
            <a:pPr marL="457200" indent="-457200">
              <a:buClr>
                <a:srgbClr val="7030A0"/>
              </a:buClr>
              <a:buFont typeface="Arial" panose="020B0604020202020204" pitchFamily="34" charset="0"/>
              <a:buChar char="•"/>
            </a:pPr>
            <a:r>
              <a:rPr lang="en-US" sz="2400" dirty="0">
                <a:solidFill>
                  <a:srgbClr val="FA81F8"/>
                </a:solidFill>
              </a:rPr>
              <a:t>Caring for oneself (time, culture, sport, recreation)</a:t>
            </a:r>
          </a:p>
          <a:p>
            <a:pPr marL="457200" indent="-457200">
              <a:buClr>
                <a:srgbClr val="7030A0"/>
              </a:buClr>
              <a:buFont typeface="Arial" panose="020B0604020202020204" pitchFamily="34" charset="0"/>
              <a:buChar char="•"/>
            </a:pPr>
            <a:r>
              <a:rPr lang="en-US" sz="2400" dirty="0">
                <a:solidFill>
                  <a:srgbClr val="7030A0"/>
                </a:solidFill>
              </a:rPr>
              <a:t>Participating in public life and living in an equitable society</a:t>
            </a:r>
          </a:p>
          <a:p>
            <a:pPr marL="457200" indent="-457200">
              <a:buClr>
                <a:srgbClr val="7030A0"/>
              </a:buClr>
              <a:buFont typeface="Arial" panose="020B0604020202020204" pitchFamily="34" charset="0"/>
              <a:buChar char="•"/>
            </a:pP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D14525DF-7F8F-80D4-E4F3-03CCE498590B}"/>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17DD1ACE-D935-6AD6-B77D-48E7F07EC865}"/>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44C5983C-0C7C-0521-B27E-2C0D5A2952C5}"/>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8411CC82-4F30-9A49-802A-402026FF60D1}"/>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606675B0-8789-0708-F195-067795C94373}"/>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3564629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mnt/data/extracted_docx/word/media/image1.jpeg"/>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p:cNvSpPr/>
          <p:nvPr/>
        </p:nvSpPr>
        <p:spPr>
          <a:xfrm>
            <a:off x="1045029" y="1059324"/>
            <a:ext cx="4849803" cy="502920"/>
          </a:xfrm>
          <a:prstGeom prst="rect">
            <a:avLst/>
          </a:prstGeom>
          <a:noFill/>
          <a:ln/>
        </p:spPr>
        <p:txBody>
          <a:bodyPr wrap="square" lIns="0" tIns="0" rIns="0" bIns="0" rtlCol="0" anchor="ctr">
            <a:normAutofit fontScale="62500" lnSpcReduction="20000"/>
          </a:bodyPr>
          <a:lstStyle/>
          <a:p>
            <a:r>
              <a:rPr lang="en-US" sz="3000" b="1" dirty="0">
                <a:solidFill>
                  <a:srgbClr val="7A0C7C"/>
                </a:solidFill>
                <a:latin typeface="Arial Narrow" pitchFamily="34" charset="0"/>
                <a:cs typeface="Arial Narrow" pitchFamily="34" charset="-120"/>
              </a:rPr>
              <a:t>Promoting well being through a gender vision on infrastructures – Outline </a:t>
            </a:r>
          </a:p>
          <a:p>
            <a:endParaRPr lang="en-US" sz="3000" b="1" dirty="0">
              <a:solidFill>
                <a:srgbClr val="7A0C7C"/>
              </a:solidFill>
              <a:latin typeface="Arial Narrow" pitchFamily="34" charset="0"/>
              <a:cs typeface="Arial Narrow" pitchFamily="34" charset="-120"/>
            </a:endParaRPr>
          </a:p>
        </p:txBody>
      </p:sp>
      <p:sp>
        <p:nvSpPr>
          <p:cNvPr id="5" name="Shape 1"/>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p:cNvSpPr/>
          <p:nvPr/>
        </p:nvSpPr>
        <p:spPr>
          <a:xfrm>
            <a:off x="1045029" y="2007367"/>
            <a:ext cx="7857811" cy="182530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3200" dirty="0">
                <a:solidFill>
                  <a:srgbClr val="FA81F8"/>
                </a:solidFill>
                <a:latin typeface="Arial Narrow" pitchFamily="34" charset="0"/>
                <a:ea typeface="Arial Narrow" pitchFamily="34" charset="-122"/>
                <a:cs typeface="Arial Narrow" pitchFamily="34" charset="-120"/>
              </a:rPr>
              <a:t>The concept of Well-being and the theoretical approach</a:t>
            </a:r>
          </a:p>
          <a:p>
            <a:pPr marL="457200" indent="-457200">
              <a:buClr>
                <a:srgbClr val="7030A0"/>
              </a:buClr>
              <a:buFont typeface="Arial" panose="020B0604020202020204" pitchFamily="34" charset="0"/>
              <a:buChar char="•"/>
            </a:pPr>
            <a:r>
              <a:rPr lang="en-US" sz="3200" dirty="0">
                <a:solidFill>
                  <a:srgbClr val="FA81F8"/>
                </a:solidFill>
                <a:latin typeface="Arial Narrow" pitchFamily="34" charset="0"/>
                <a:cs typeface="Arial Narrow" pitchFamily="34" charset="-120"/>
              </a:rPr>
              <a:t>A gender vision on infrastructures and their impact on well-being</a:t>
            </a:r>
            <a:endParaRPr lang="en-US" sz="3200" dirty="0">
              <a:solidFill>
                <a:srgbClr val="FA81F8"/>
              </a:solidFill>
            </a:endParaRPr>
          </a:p>
        </p:txBody>
      </p:sp>
      <p:pic>
        <p:nvPicPr>
          <p:cNvPr id="7" name="Image 2" descr="/mnt/data/ppt_lower_band_clean.png"/>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A84CD9AB-1F0F-AFA2-D998-BA769C2F86E9}"/>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67E21-07A6-A84B-1315-C804EAA57B70}"/>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9E2BE6E9-80BB-C935-4EE1-315359DAFA2A}"/>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7D9848A0-A5BE-5F92-08B3-AB5147D997DD}"/>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4B5FAB4F-2619-2C2D-8459-F68743B6FABC}"/>
              </a:ext>
            </a:extLst>
          </p:cNvPr>
          <p:cNvSpPr/>
          <p:nvPr/>
        </p:nvSpPr>
        <p:spPr>
          <a:xfrm>
            <a:off x="2125361" y="730140"/>
            <a:ext cx="5795319" cy="1153004"/>
          </a:xfrm>
          <a:prstGeom prst="rect">
            <a:avLst/>
          </a:prstGeom>
          <a:noFill/>
          <a:ln/>
        </p:spPr>
        <p:txBody>
          <a:bodyPr wrap="square" lIns="0" tIns="0" rIns="0" bIns="0" rtlCol="0" anchor="ctr">
            <a:normAutofit fontScale="92500" lnSpcReduction="10000"/>
          </a:bodyPr>
          <a:lstStyle/>
          <a:p>
            <a:r>
              <a:rPr lang="en-US" sz="3000" b="1" dirty="0">
                <a:solidFill>
                  <a:srgbClr val="7A0C7C"/>
                </a:solidFill>
                <a:latin typeface="Arial Narrow" pitchFamily="34" charset="0"/>
                <a:cs typeface="Arial Narrow" pitchFamily="34" charset="-120"/>
              </a:rPr>
              <a:t>Urban mobility infrastructures impact on capabilities in a gender intersectional perspective</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86523737-FB87-26C8-64CC-6D8B3D7E176C}"/>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1B372940-D6D8-21EA-BC1A-F5AF86EE1F55}"/>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endParaRPr lang="en-US" sz="2400" dirty="0">
              <a:solidFill>
                <a:srgbClr val="FA81F8"/>
              </a:solidFill>
            </a:endParaRPr>
          </a:p>
          <a:p>
            <a:pPr marL="342900" indent="-342900">
              <a:buClr>
                <a:srgbClr val="7030A0"/>
              </a:buClr>
              <a:buFont typeface="Courier New" panose="02070309020205020404" pitchFamily="49" charset="0"/>
              <a:buChar char="o"/>
            </a:pPr>
            <a:r>
              <a:rPr lang="en-US" sz="2400" dirty="0">
                <a:solidFill>
                  <a:srgbClr val="FA81F8"/>
                </a:solidFill>
              </a:rPr>
              <a:t>Lower income women &amp; men + older women are more likely to use public transports</a:t>
            </a:r>
          </a:p>
          <a:p>
            <a:pPr marL="342900" indent="-342900">
              <a:buClr>
                <a:srgbClr val="7030A0"/>
              </a:buClr>
              <a:buFont typeface="Courier New" panose="02070309020205020404" pitchFamily="49" charset="0"/>
              <a:buChar char="o"/>
            </a:pPr>
            <a:r>
              <a:rPr lang="en-US" sz="2400" dirty="0">
                <a:solidFill>
                  <a:srgbClr val="FA81F8"/>
                </a:solidFill>
              </a:rPr>
              <a:t>Public transports availability, accessibility and affordability have a higher potential impact on developing capabilities and their conversion into functioning</a:t>
            </a:r>
          </a:p>
          <a:p>
            <a:pPr>
              <a:buClr>
                <a:srgbClr val="7030A0"/>
              </a:buClr>
            </a:pPr>
            <a:endParaRPr lang="en-US" sz="2400" dirty="0">
              <a:solidFill>
                <a:srgbClr val="FA81F8"/>
              </a:solidFill>
            </a:endParaRPr>
          </a:p>
          <a:p>
            <a:pPr>
              <a:buClr>
                <a:srgbClr val="7030A0"/>
              </a:buClr>
            </a:pPr>
            <a:r>
              <a:rPr lang="en-US" sz="2400" dirty="0">
                <a:solidFill>
                  <a:srgbClr val="7030A0"/>
                </a:solidFill>
              </a:rPr>
              <a:t>European Parliament study on Social Inclusion in EU Public</a:t>
            </a:r>
          </a:p>
          <a:p>
            <a:pPr>
              <a:buClr>
                <a:srgbClr val="7030A0"/>
              </a:buClr>
            </a:pPr>
            <a:r>
              <a:rPr lang="en-US" sz="2400" dirty="0">
                <a:solidFill>
                  <a:srgbClr val="7030A0"/>
                </a:solidFill>
              </a:rPr>
              <a:t>Transport (2015)</a:t>
            </a:r>
            <a:endParaRPr lang="en-US" sz="3200" dirty="0">
              <a:solidFill>
                <a:srgbClr val="7030A0"/>
              </a:solidFill>
            </a:endParaRPr>
          </a:p>
        </p:txBody>
      </p:sp>
      <p:pic>
        <p:nvPicPr>
          <p:cNvPr id="7" name="Image 2" descr="/mnt/data/ppt_lower_band_clean.png">
            <a:extLst>
              <a:ext uri="{FF2B5EF4-FFF2-40B4-BE49-F238E27FC236}">
                <a16:creationId xmlns:a16="http://schemas.microsoft.com/office/drawing/2014/main" id="{C275E8B9-7ED2-0EBE-B734-B3D82AC33FC8}"/>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D7770CD6-DE65-65DF-E48F-60203D0DF102}"/>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2EE10A60-CB6A-DE0E-0EB9-2BD0DE04D4E6}"/>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6C695EA6-88AC-2AE2-63CA-0A5A4FA51EEC}"/>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388185E9-9E9D-AF92-233B-2A1F9D8A97B0}"/>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2467957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517E-5B55-A73F-2CDA-759BEF30CC91}"/>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DE6071E1-6570-C294-66AB-343240E04AFE}"/>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351C9858-255B-03BE-BB50-3A98EB926DA9}"/>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9A3BBDFC-4D12-80CF-5A06-31CD78703589}"/>
              </a:ext>
            </a:extLst>
          </p:cNvPr>
          <p:cNvSpPr/>
          <p:nvPr/>
        </p:nvSpPr>
        <p:spPr>
          <a:xfrm>
            <a:off x="1045029" y="904692"/>
            <a:ext cx="4849803" cy="657552"/>
          </a:xfrm>
          <a:prstGeom prst="rect">
            <a:avLst/>
          </a:prstGeom>
          <a:noFill/>
          <a:ln/>
        </p:spPr>
        <p:txBody>
          <a:bodyPr wrap="square" lIns="0" tIns="0" rIns="0" bIns="0" rtlCol="0" anchor="ctr">
            <a:normAutofit fontScale="85000" lnSpcReduction="20000"/>
          </a:bodyPr>
          <a:lstStyle/>
          <a:p>
            <a:r>
              <a:rPr lang="en-US" sz="3000" b="1" dirty="0">
                <a:solidFill>
                  <a:srgbClr val="7A0C7C"/>
                </a:solidFill>
                <a:latin typeface="Arial Narrow" pitchFamily="34" charset="0"/>
                <a:cs typeface="Arial Narrow" pitchFamily="34" charset="-120"/>
              </a:rPr>
              <a:t>Need of gender disaggregated infrastructures data</a:t>
            </a:r>
          </a:p>
        </p:txBody>
      </p:sp>
      <p:sp>
        <p:nvSpPr>
          <p:cNvPr id="5" name="Shape 1">
            <a:extLst>
              <a:ext uri="{FF2B5EF4-FFF2-40B4-BE49-F238E27FC236}">
                <a16:creationId xmlns:a16="http://schemas.microsoft.com/office/drawing/2014/main" id="{ED154394-99C2-9F3F-ECC2-A370F73348EC}"/>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8EE51590-3E02-1A51-B98B-9030B50037B9}"/>
              </a:ext>
            </a:extLst>
          </p:cNvPr>
          <p:cNvSpPr/>
          <p:nvPr/>
        </p:nvSpPr>
        <p:spPr>
          <a:xfrm>
            <a:off x="1216727" y="2102260"/>
            <a:ext cx="10225630" cy="293194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Improve the knowledge of different women and men needs in terms of infrastructures</a:t>
            </a:r>
          </a:p>
          <a:p>
            <a:pPr marL="457200" indent="-457200">
              <a:buClr>
                <a:srgbClr val="7030A0"/>
              </a:buClr>
              <a:buFont typeface="Arial" panose="020B0604020202020204" pitchFamily="34" charset="0"/>
              <a:buChar cha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Gender gaps in access to infrastructure</a:t>
            </a:r>
          </a:p>
          <a:p>
            <a:pPr marL="457200" indent="-457200">
              <a:buClr>
                <a:srgbClr val="7030A0"/>
              </a:buClr>
              <a:buFont typeface="Arial" panose="020B0604020202020204" pitchFamily="34" charset="0"/>
              <a:buChar cha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Different patterns of use and preferences between women and men, </a:t>
            </a:r>
          </a:p>
          <a:p>
            <a:pPr marL="457200" indent="-457200">
              <a:buClr>
                <a:srgbClr val="7030A0"/>
              </a:buClr>
              <a:buFont typeface="Arial" panose="020B0604020202020204" pitchFamily="34" charset="0"/>
              <a:buChar cha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Measurable benefits and risks that infrastructure poses to women and girls.</a:t>
            </a:r>
          </a:p>
          <a:p>
            <a:pPr marL="457200" indent="-457200">
              <a:buClr>
                <a:srgbClr val="7030A0"/>
              </a:buClr>
              <a:buFont typeface="Arial" panose="020B0604020202020204" pitchFamily="34" charset="0"/>
              <a:buChar char="•"/>
            </a:pPr>
            <a:endPar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endParaRPr>
          </a:p>
          <a:p>
            <a:pPr>
              <a:buClr>
                <a:srgbClr val="7030A0"/>
              </a:buCl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The case of Iceland in including gender-disaggregated data in its strategic planning of infrastructure and Canada Infrastructure Statistics Hub- Infrastructure Economic Account (INFEA)</a:t>
            </a: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6AE939B2-0FD7-609E-9FA1-066B765C3EB6}"/>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241167BE-4EAA-87CC-131F-561DEAF8C0DD}"/>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3F8024C0-5761-849D-47D7-AEF438DCB0CC}"/>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BC5987A3-EFD1-EBF9-8AEF-14F848BA88EE}"/>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7F8C02CA-B261-DD0E-D555-050D803DA850}"/>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3165559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72D51-A6A2-0D22-EFB1-23ADB79D7155}"/>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5E5D1253-FAEC-AA70-B36C-9DA26FF3CFAD}"/>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E0D03D5C-1B33-AD89-4138-712A61CC79A6}"/>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2FED7392-0C81-31B6-C1FB-849EBA0EE11B}"/>
              </a:ext>
            </a:extLst>
          </p:cNvPr>
          <p:cNvSpPr/>
          <p:nvPr/>
        </p:nvSpPr>
        <p:spPr>
          <a:xfrm>
            <a:off x="1045029" y="904692"/>
            <a:ext cx="4849803" cy="657552"/>
          </a:xfrm>
          <a:prstGeom prst="rect">
            <a:avLst/>
          </a:prstGeom>
          <a:noFill/>
          <a:ln/>
        </p:spPr>
        <p:txBody>
          <a:bodyPr wrap="square" lIns="0" tIns="0" rIns="0" bIns="0" rtlCol="0" anchor="ctr">
            <a:normAutofit fontScale="85000" lnSpcReduction="20000"/>
          </a:bodyPr>
          <a:lstStyle/>
          <a:p>
            <a:r>
              <a:rPr lang="en-US" sz="3000" b="1" dirty="0">
                <a:solidFill>
                  <a:srgbClr val="7A0C7C"/>
                </a:solidFill>
                <a:latin typeface="Arial Narrow" pitchFamily="34" charset="0"/>
                <a:cs typeface="Arial Narrow" pitchFamily="34" charset="-120"/>
              </a:rPr>
              <a:t>Participatory approach in planning infrastructures</a:t>
            </a:r>
          </a:p>
        </p:txBody>
      </p:sp>
      <p:sp>
        <p:nvSpPr>
          <p:cNvPr id="5" name="Shape 1">
            <a:extLst>
              <a:ext uri="{FF2B5EF4-FFF2-40B4-BE49-F238E27FC236}">
                <a16:creationId xmlns:a16="http://schemas.microsoft.com/office/drawing/2014/main" id="{45F3DC33-F7FE-611C-2175-FE76D1AE5337}"/>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C5C7204A-C294-A236-6318-385638F7C9DB}"/>
              </a:ext>
            </a:extLst>
          </p:cNvPr>
          <p:cNvSpPr/>
          <p:nvPr/>
        </p:nvSpPr>
        <p:spPr>
          <a:xfrm>
            <a:off x="1216727" y="2102260"/>
            <a:ext cx="10225630" cy="293194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rPr>
              <a:t>Include a gender vision on infrastructures in participatory planning </a:t>
            </a:r>
          </a:p>
          <a:p>
            <a:pPr marL="457200" indent="-457200">
              <a:buClr>
                <a:srgbClr val="7030A0"/>
              </a:buClr>
              <a:buFont typeface="Arial" panose="020B0604020202020204" pitchFamily="34" charset="0"/>
              <a:buChar char="•"/>
            </a:pPr>
            <a:endParaRPr lang="en-GB" altLang="it-IT" sz="2400" dirty="0">
              <a:solidFill>
                <a:srgbClr val="7030A0"/>
              </a:solidFill>
              <a:latin typeface="Arial" panose="020B0604020202020204" pitchFamily="34" charset="0"/>
              <a:ea typeface="ＭＳ Ｐゴシック" panose="020B0600070205080204" pitchFamily="34" charset="-128"/>
              <a:cs typeface="Arial" panose="020B0604020202020204" pitchFamily="34" charset="0"/>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4106CDF5-4BF0-194E-4741-51C9252E3494}"/>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B7C62E9A-4639-0A74-1A90-CACF1FE60E74}"/>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FD867038-37A8-FC6A-693B-0A92128DE839}"/>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62164C8D-8F20-F697-0CDC-A3C1DA500B5C}"/>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8233D500-C312-0D05-4B04-15DD3C26A4DF}"/>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014659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DE17F-BE59-37EE-5A22-514C0CF687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4FECF8B-DBAD-A60B-51B1-BA4CCD524CD4}"/>
              </a:ext>
            </a:extLst>
          </p:cNvPr>
          <p:cNvSpPr>
            <a:spLocks noGrp="1"/>
          </p:cNvSpPr>
          <p:nvPr>
            <p:ph type="title"/>
          </p:nvPr>
        </p:nvSpPr>
        <p:spPr>
          <a:xfrm>
            <a:off x="480839" y="117495"/>
            <a:ext cx="5615159" cy="1583764"/>
          </a:xfrm>
        </p:spPr>
        <p:txBody>
          <a:bodyPr anchor="ctr">
            <a:normAutofit fontScale="90000"/>
          </a:bodyPr>
          <a:lstStyle/>
          <a:p>
            <a:br>
              <a:rPr lang="it-IT" sz="3999" dirty="0"/>
            </a:br>
            <a:r>
              <a:rPr lang="en-US" sz="4000" b="1" dirty="0">
                <a:solidFill>
                  <a:srgbClr val="7A0C7C"/>
                </a:solidFill>
                <a:latin typeface="Arial Narrow" pitchFamily="34" charset="0"/>
                <a:cs typeface="Arial Narrow" pitchFamily="34" charset="-120"/>
              </a:rPr>
              <a:t>Promoting well being through a gender vision on infrastructures</a:t>
            </a:r>
            <a:endParaRPr lang="it-IT" sz="3999" dirty="0">
              <a:solidFill>
                <a:srgbClr val="7030A0"/>
              </a:solidFill>
              <a:latin typeface="Arial" panose="020B0604020202020204" pitchFamily="34" charset="0"/>
              <a:cs typeface="Arial" panose="020B0604020202020204" pitchFamily="34" charset="0"/>
            </a:endParaRPr>
          </a:p>
        </p:txBody>
      </p:sp>
      <p:sp>
        <p:nvSpPr>
          <p:cNvPr id="3" name="Segnaposto contenuto 2">
            <a:extLst>
              <a:ext uri="{FF2B5EF4-FFF2-40B4-BE49-F238E27FC236}">
                <a16:creationId xmlns:a16="http://schemas.microsoft.com/office/drawing/2014/main" id="{62A3CBF3-320F-3D3B-1E45-98D2158F5AAB}"/>
              </a:ext>
            </a:extLst>
          </p:cNvPr>
          <p:cNvSpPr>
            <a:spLocks noGrp="1"/>
          </p:cNvSpPr>
          <p:nvPr>
            <p:ph idx="1"/>
          </p:nvPr>
        </p:nvSpPr>
        <p:spPr>
          <a:xfrm>
            <a:off x="408850" y="2061205"/>
            <a:ext cx="6910967" cy="4391343"/>
          </a:xfrm>
        </p:spPr>
        <p:txBody>
          <a:bodyPr anchor="ctr">
            <a:noAutofit/>
          </a:bodyPr>
          <a:lstStyle/>
          <a:p>
            <a:endParaRPr lang="it-IT" sz="2799" dirty="0">
              <a:solidFill>
                <a:srgbClr val="7030A0"/>
              </a:solidFill>
              <a:latin typeface="Arial" panose="020B0604020202020204" pitchFamily="34" charset="0"/>
              <a:cs typeface="Arial" panose="020B0604020202020204" pitchFamily="34" charset="0"/>
            </a:endParaRPr>
          </a:p>
          <a:p>
            <a:endParaRPr lang="it-IT" sz="2799" dirty="0">
              <a:solidFill>
                <a:srgbClr val="7030A0"/>
              </a:solidFill>
              <a:latin typeface="Arial" panose="020B0604020202020204" pitchFamily="34" charset="0"/>
              <a:cs typeface="Arial" panose="020B0604020202020204" pitchFamily="34" charset="0"/>
            </a:endParaRPr>
          </a:p>
          <a:p>
            <a:r>
              <a:rPr lang="it-IT" sz="2799" dirty="0">
                <a:solidFill>
                  <a:srgbClr val="7030A0"/>
                </a:solidFill>
                <a:latin typeface="Arial" panose="020B0604020202020204" pitchFamily="34" charset="0"/>
                <a:cs typeface="Arial" panose="020B0604020202020204" pitchFamily="34" charset="0"/>
              </a:rPr>
              <a:t>Need of gender </a:t>
            </a:r>
            <a:r>
              <a:rPr lang="it-IT" sz="2799" dirty="0" err="1">
                <a:solidFill>
                  <a:srgbClr val="7030A0"/>
                </a:solidFill>
                <a:latin typeface="Arial" panose="020B0604020202020204" pitchFamily="34" charset="0"/>
                <a:cs typeface="Arial" panose="020B0604020202020204" pitchFamily="34" charset="0"/>
              </a:rPr>
              <a:t>disaggregated</a:t>
            </a:r>
            <a:r>
              <a:rPr lang="it-IT" sz="2799" dirty="0">
                <a:solidFill>
                  <a:srgbClr val="7030A0"/>
                </a:solidFill>
                <a:latin typeface="Arial" panose="020B0604020202020204" pitchFamily="34" charset="0"/>
                <a:cs typeface="Arial" panose="020B0604020202020204" pitchFamily="34" charset="0"/>
              </a:rPr>
              <a:t> data on the use and </a:t>
            </a:r>
            <a:r>
              <a:rPr lang="it-IT" sz="2799" dirty="0" err="1">
                <a:solidFill>
                  <a:srgbClr val="7030A0"/>
                </a:solidFill>
                <a:latin typeface="Arial" panose="020B0604020202020204" pitchFamily="34" charset="0"/>
                <a:cs typeface="Arial" panose="020B0604020202020204" pitchFamily="34" charset="0"/>
              </a:rPr>
              <a:t>needs</a:t>
            </a:r>
            <a:r>
              <a:rPr lang="it-IT" sz="2799" dirty="0">
                <a:solidFill>
                  <a:srgbClr val="7030A0"/>
                </a:solidFill>
                <a:latin typeface="Arial" panose="020B0604020202020204" pitchFamily="34" charset="0"/>
                <a:cs typeface="Arial" panose="020B0604020202020204" pitchFamily="34" charset="0"/>
              </a:rPr>
              <a:t> </a:t>
            </a:r>
            <a:r>
              <a:rPr lang="it-IT" sz="2799" dirty="0" err="1">
                <a:solidFill>
                  <a:srgbClr val="7030A0"/>
                </a:solidFill>
                <a:latin typeface="Arial" panose="020B0604020202020204" pitchFamily="34" charset="0"/>
                <a:cs typeface="Arial" panose="020B0604020202020204" pitchFamily="34" charset="0"/>
              </a:rPr>
              <a:t>related</a:t>
            </a:r>
            <a:r>
              <a:rPr lang="it-IT" sz="2799" dirty="0">
                <a:solidFill>
                  <a:srgbClr val="7030A0"/>
                </a:solidFill>
                <a:latin typeface="Arial" panose="020B0604020202020204" pitchFamily="34" charset="0"/>
                <a:cs typeface="Arial" panose="020B0604020202020204" pitchFamily="34" charset="0"/>
              </a:rPr>
              <a:t> to </a:t>
            </a:r>
            <a:r>
              <a:rPr lang="it-IT" sz="2799" dirty="0" err="1">
                <a:solidFill>
                  <a:srgbClr val="7030A0"/>
                </a:solidFill>
                <a:latin typeface="Arial" panose="020B0604020202020204" pitchFamily="34" charset="0"/>
                <a:cs typeface="Arial" panose="020B0604020202020204" pitchFamily="34" charset="0"/>
              </a:rPr>
              <a:t>infrastructures</a:t>
            </a:r>
            <a:endParaRPr lang="it-IT" sz="2799" dirty="0">
              <a:solidFill>
                <a:srgbClr val="FF3399"/>
              </a:solidFill>
              <a:latin typeface="Arial" panose="020B0604020202020204" pitchFamily="34" charset="0"/>
              <a:cs typeface="Arial" panose="020B0604020202020204" pitchFamily="34" charset="0"/>
            </a:endParaRPr>
          </a:p>
          <a:p>
            <a:r>
              <a:rPr lang="it-IT" sz="2799" dirty="0">
                <a:solidFill>
                  <a:srgbClr val="7030A0"/>
                </a:solidFill>
                <a:latin typeface="Arial" panose="020B0604020202020204" pitchFamily="34" charset="0"/>
                <a:cs typeface="Arial" panose="020B0604020202020204" pitchFamily="34" charset="0"/>
              </a:rPr>
              <a:t>Include a gender vision on </a:t>
            </a:r>
            <a:r>
              <a:rPr lang="it-IT" sz="2799" dirty="0" err="1">
                <a:solidFill>
                  <a:srgbClr val="7030A0"/>
                </a:solidFill>
                <a:latin typeface="Arial" panose="020B0604020202020204" pitchFamily="34" charset="0"/>
                <a:cs typeface="Arial" panose="020B0604020202020204" pitchFamily="34" charset="0"/>
              </a:rPr>
              <a:t>infrastructures</a:t>
            </a:r>
            <a:r>
              <a:rPr lang="it-IT" sz="2799" dirty="0">
                <a:solidFill>
                  <a:srgbClr val="7030A0"/>
                </a:solidFill>
                <a:latin typeface="Arial" panose="020B0604020202020204" pitchFamily="34" charset="0"/>
                <a:cs typeface="Arial" panose="020B0604020202020204" pitchFamily="34" charset="0"/>
              </a:rPr>
              <a:t> in </a:t>
            </a:r>
            <a:r>
              <a:rPr lang="it-IT" sz="2799" dirty="0" err="1">
                <a:solidFill>
                  <a:srgbClr val="7030A0"/>
                </a:solidFill>
                <a:latin typeface="Arial" panose="020B0604020202020204" pitchFamily="34" charset="0"/>
                <a:cs typeface="Arial" panose="020B0604020202020204" pitchFamily="34" charset="0"/>
              </a:rPr>
              <a:t>participatory</a:t>
            </a:r>
            <a:r>
              <a:rPr lang="it-IT" sz="2799" dirty="0">
                <a:solidFill>
                  <a:srgbClr val="7030A0"/>
                </a:solidFill>
                <a:latin typeface="Arial" panose="020B0604020202020204" pitchFamily="34" charset="0"/>
                <a:cs typeface="Arial" panose="020B0604020202020204" pitchFamily="34" charset="0"/>
              </a:rPr>
              <a:t> planning and in the policies design</a:t>
            </a:r>
          </a:p>
          <a:p>
            <a:r>
              <a:rPr lang="it-IT" sz="2799" dirty="0">
                <a:solidFill>
                  <a:srgbClr val="7030A0"/>
                </a:solidFill>
                <a:latin typeface="Arial" panose="020B0604020202020204" pitchFamily="34" charset="0"/>
                <a:cs typeface="Arial" panose="020B0604020202020204" pitchFamily="34" charset="0"/>
              </a:rPr>
              <a:t>Special focus on </a:t>
            </a:r>
            <a:r>
              <a:rPr lang="it-IT" sz="2799" dirty="0" err="1">
                <a:solidFill>
                  <a:srgbClr val="7030A0"/>
                </a:solidFill>
                <a:latin typeface="Arial" panose="020B0604020202020204" pitchFamily="34" charset="0"/>
                <a:cs typeface="Arial" panose="020B0604020202020204" pitchFamily="34" charset="0"/>
              </a:rPr>
              <a:t>infrastructures</a:t>
            </a:r>
            <a:r>
              <a:rPr lang="it-IT" sz="2799" dirty="0">
                <a:solidFill>
                  <a:srgbClr val="7030A0"/>
                </a:solidFill>
                <a:latin typeface="Arial" panose="020B0604020202020204" pitchFamily="34" charset="0"/>
                <a:cs typeface="Arial" panose="020B0604020202020204" pitchFamily="34" charset="0"/>
              </a:rPr>
              <a:t> in gender budgeting and policies gender impact </a:t>
            </a:r>
            <a:r>
              <a:rPr lang="it-IT" sz="2799" dirty="0" err="1">
                <a:solidFill>
                  <a:srgbClr val="7030A0"/>
                </a:solidFill>
                <a:latin typeface="Arial" panose="020B0604020202020204" pitchFamily="34" charset="0"/>
                <a:cs typeface="Arial" panose="020B0604020202020204" pitchFamily="34" charset="0"/>
              </a:rPr>
              <a:t>assessment</a:t>
            </a:r>
            <a:r>
              <a:rPr lang="it-IT" sz="2799" dirty="0">
                <a:solidFill>
                  <a:srgbClr val="7030A0"/>
                </a:solidFill>
                <a:latin typeface="Arial" panose="020B0604020202020204" pitchFamily="34" charset="0"/>
                <a:cs typeface="Arial" panose="020B0604020202020204" pitchFamily="34" charset="0"/>
              </a:rPr>
              <a:t> with a focus on </a:t>
            </a:r>
            <a:r>
              <a:rPr lang="it-IT" sz="2799" dirty="0" err="1">
                <a:solidFill>
                  <a:srgbClr val="7030A0"/>
                </a:solidFill>
                <a:latin typeface="Arial" panose="020B0604020202020204" pitchFamily="34" charset="0"/>
                <a:cs typeface="Arial" panose="020B0604020202020204" pitchFamily="34" charset="0"/>
              </a:rPr>
              <a:t>well-being</a:t>
            </a:r>
            <a:endParaRPr lang="it-IT" sz="2799" dirty="0">
              <a:solidFill>
                <a:srgbClr val="7030A0"/>
              </a:solidFill>
              <a:latin typeface="Arial" panose="020B0604020202020204" pitchFamily="34" charset="0"/>
              <a:cs typeface="Arial" panose="020B0604020202020204" pitchFamily="34" charset="0"/>
            </a:endParaRPr>
          </a:p>
          <a:p>
            <a:endParaRPr lang="it-IT" sz="2799" dirty="0">
              <a:solidFill>
                <a:srgbClr val="7030A0"/>
              </a:solidFill>
              <a:latin typeface="Arial" panose="020B0604020202020204" pitchFamily="34" charset="0"/>
              <a:cs typeface="Arial" panose="020B0604020202020204" pitchFamily="34" charset="0"/>
            </a:endParaRPr>
          </a:p>
          <a:p>
            <a:pPr marL="0" indent="0">
              <a:buNone/>
            </a:pPr>
            <a:endParaRPr lang="it-IT" sz="2799" dirty="0">
              <a:solidFill>
                <a:srgbClr val="7030A0"/>
              </a:solidFill>
              <a:latin typeface="Arial" panose="020B0604020202020204" pitchFamily="34" charset="0"/>
              <a:cs typeface="Arial" panose="020B0604020202020204" pitchFamily="34" charset="0"/>
            </a:endParaRPr>
          </a:p>
        </p:txBody>
      </p:sp>
      <p:pic>
        <p:nvPicPr>
          <p:cNvPr id="5" name="Picture 4" descr="Oggetto da gioco">
            <a:extLst>
              <a:ext uri="{FF2B5EF4-FFF2-40B4-BE49-F238E27FC236}">
                <a16:creationId xmlns:a16="http://schemas.microsoft.com/office/drawing/2014/main" id="{73D13DA0-C378-6178-91BD-55A44A4B6A7A}"/>
              </a:ext>
            </a:extLst>
          </p:cNvPr>
          <p:cNvPicPr>
            <a:picLocks noChangeAspect="1"/>
          </p:cNvPicPr>
          <p:nvPr/>
        </p:nvPicPr>
        <p:blipFill>
          <a:blip r:embed="rId2"/>
          <a:srcRect l="28168" r="20382" b="-1"/>
          <a:stretch>
            <a:fillRect/>
          </a:stretch>
        </p:blipFill>
        <p:spPr>
          <a:xfrm>
            <a:off x="7463795" y="117495"/>
            <a:ext cx="4728206" cy="674040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03362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ersona con in mano un mouse">
            <a:extLst>
              <a:ext uri="{FF2B5EF4-FFF2-40B4-BE49-F238E27FC236}">
                <a16:creationId xmlns:a16="http://schemas.microsoft.com/office/drawing/2014/main" id="{F2F9CC43-3312-E08F-F309-1F23E7F5CF0B}"/>
              </a:ext>
            </a:extLst>
          </p:cNvPr>
          <p:cNvPicPr>
            <a:picLocks noChangeAspect="1"/>
          </p:cNvPicPr>
          <p:nvPr/>
        </p:nvPicPr>
        <p:blipFill>
          <a:blip r:embed="rId3"/>
          <a:srcRect t="5056" b="5056"/>
          <a:stretch>
            <a:fillRect/>
          </a:stretch>
        </p:blipFill>
        <p:spPr>
          <a:xfrm>
            <a:off x="1524152" y="109"/>
            <a:ext cx="9143715" cy="5486231"/>
          </a:xfrm>
          <a:prstGeom prst="rect">
            <a:avLst/>
          </a:prstGeom>
          <a:noFill/>
          <a:effectLst>
            <a:outerShdw blurRad="596900" dist="330200" dir="8820000" sx="87000" sy="87000" algn="ctr" rotWithShape="0">
              <a:srgbClr val="000000">
                <a:alpha val="29000"/>
              </a:srgbClr>
            </a:outerShdw>
          </a:effectLst>
        </p:spPr>
      </p:pic>
      <p:sp>
        <p:nvSpPr>
          <p:cNvPr id="2" name="Titolo 1">
            <a:extLst>
              <a:ext uri="{FF2B5EF4-FFF2-40B4-BE49-F238E27FC236}">
                <a16:creationId xmlns:a16="http://schemas.microsoft.com/office/drawing/2014/main" id="{A38A118F-764B-704A-B0C4-7C59F2C741F0}"/>
              </a:ext>
            </a:extLst>
          </p:cNvPr>
          <p:cNvSpPr>
            <a:spLocks noGrp="1"/>
          </p:cNvSpPr>
          <p:nvPr>
            <p:ph type="title"/>
          </p:nvPr>
        </p:nvSpPr>
        <p:spPr>
          <a:xfrm>
            <a:off x="1966286" y="5746005"/>
            <a:ext cx="5261472" cy="852235"/>
          </a:xfrm>
        </p:spPr>
        <p:txBody>
          <a:bodyPr vert="horz" lIns="91437" tIns="45719" rIns="91437" bIns="45719" rtlCol="0" anchor="ctr">
            <a:normAutofit/>
          </a:bodyPr>
          <a:lstStyle/>
          <a:p>
            <a:r>
              <a:rPr lang="en-US" sz="3100" b="1" dirty="0">
                <a:solidFill>
                  <a:srgbClr val="FA81F8"/>
                </a:solidFill>
              </a:rPr>
              <a:t>Thank for your attention!!!</a:t>
            </a:r>
          </a:p>
        </p:txBody>
      </p:sp>
      <p:sp>
        <p:nvSpPr>
          <p:cNvPr id="3" name="Segnaposto contenuto 2">
            <a:extLst>
              <a:ext uri="{FF2B5EF4-FFF2-40B4-BE49-F238E27FC236}">
                <a16:creationId xmlns:a16="http://schemas.microsoft.com/office/drawing/2014/main" id="{7F3F817E-A284-6B41-BB1A-B7882F1C1F97}"/>
              </a:ext>
            </a:extLst>
          </p:cNvPr>
          <p:cNvSpPr>
            <a:spLocks noGrp="1"/>
          </p:cNvSpPr>
          <p:nvPr>
            <p:ph idx="1"/>
          </p:nvPr>
        </p:nvSpPr>
        <p:spPr>
          <a:xfrm>
            <a:off x="7227759" y="5746005"/>
            <a:ext cx="3086010" cy="852235"/>
          </a:xfrm>
        </p:spPr>
        <p:txBody>
          <a:bodyPr vert="horz" lIns="91437" tIns="45719" rIns="91437" bIns="45719" rtlCol="0" anchor="ctr">
            <a:normAutofit/>
          </a:bodyPr>
          <a:lstStyle/>
          <a:p>
            <a:pPr marL="0" indent="0" algn="r">
              <a:buNone/>
            </a:pPr>
            <a:r>
              <a:rPr lang="en-US" sz="1699" dirty="0">
                <a:solidFill>
                  <a:srgbClr val="FA81F8"/>
                </a:solidFill>
              </a:rPr>
              <a:t>Tindara Addabbo </a:t>
            </a:r>
            <a:r>
              <a:rPr lang="en-US" sz="1699" dirty="0">
                <a:solidFill>
                  <a:srgbClr val="7030A0"/>
                </a:solidFill>
                <a:hlinkClick r:id="rId4">
                  <a:extLst>
                    <a:ext uri="{A12FA001-AC4F-418D-AE19-62706E023703}">
                      <ahyp:hlinkClr xmlns:ahyp="http://schemas.microsoft.com/office/drawing/2018/hyperlinkcolor" val="tx"/>
                    </a:ext>
                  </a:extLst>
                </a:hlinkClick>
              </a:rPr>
              <a:t>tindara.addabbo@unimore.it</a:t>
            </a:r>
            <a:endParaRPr lang="en-US" sz="1699" dirty="0">
              <a:solidFill>
                <a:srgbClr val="7030A0"/>
              </a:solidFill>
            </a:endParaRPr>
          </a:p>
        </p:txBody>
      </p:sp>
    </p:spTree>
    <p:extLst>
      <p:ext uri="{BB962C8B-B14F-4D97-AF65-F5344CB8AC3E}">
        <p14:creationId xmlns:p14="http://schemas.microsoft.com/office/powerpoint/2010/main" val="131972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0C54A-2063-3758-9FBA-E723C8DB50FB}"/>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0EDF0852-D5E8-475C-9674-057D334BA3CF}"/>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EC3148AD-AFEB-EA4D-A957-BBB09462A680}"/>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B36F0935-3041-CFBF-10B5-37355AA8213F}"/>
              </a:ext>
            </a:extLst>
          </p:cNvPr>
          <p:cNvSpPr/>
          <p:nvPr/>
        </p:nvSpPr>
        <p:spPr>
          <a:xfrm>
            <a:off x="1045029" y="1059324"/>
            <a:ext cx="4849803" cy="502920"/>
          </a:xfrm>
          <a:prstGeom prst="rect">
            <a:avLst/>
          </a:prstGeom>
          <a:noFill/>
          <a:ln/>
        </p:spPr>
        <p:txBody>
          <a:bodyPr wrap="square" lIns="0" tIns="0" rIns="0" bIns="0" rtlCol="0" anchor="ctr">
            <a:normAutofit fontScale="62500" lnSpcReduction="20000"/>
          </a:bodyPr>
          <a:lstStyle/>
          <a:p>
            <a:r>
              <a:rPr lang="en-US" sz="3000" b="1" dirty="0">
                <a:solidFill>
                  <a:srgbClr val="7A0C7C"/>
                </a:solidFill>
                <a:latin typeface="Arial Narrow" pitchFamily="34" charset="0"/>
                <a:cs typeface="Arial Narrow" pitchFamily="34" charset="-120"/>
              </a:rPr>
              <a:t>Promoting well being through a gender vision on infrastructures – Outline </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52538DDA-6459-9EEA-48C1-712D58B7F21E}"/>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35849688-F088-210A-1F4E-F63C6CABF268}"/>
              </a:ext>
            </a:extLst>
          </p:cNvPr>
          <p:cNvSpPr/>
          <p:nvPr/>
        </p:nvSpPr>
        <p:spPr>
          <a:xfrm>
            <a:off x="1045029" y="2007367"/>
            <a:ext cx="7857811" cy="1825301"/>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3200" dirty="0">
                <a:solidFill>
                  <a:srgbClr val="FA81F8"/>
                </a:solidFill>
                <a:latin typeface="Arial Narrow" pitchFamily="34" charset="0"/>
                <a:ea typeface="Arial Narrow" pitchFamily="34" charset="-122"/>
                <a:cs typeface="Arial Narrow" pitchFamily="34" charset="-120"/>
              </a:rPr>
              <a:t>The concept of Well-being and the theoretical approach</a:t>
            </a:r>
          </a:p>
        </p:txBody>
      </p:sp>
      <p:pic>
        <p:nvPicPr>
          <p:cNvPr id="7" name="Image 2" descr="/mnt/data/ppt_lower_band_clean.png">
            <a:extLst>
              <a:ext uri="{FF2B5EF4-FFF2-40B4-BE49-F238E27FC236}">
                <a16:creationId xmlns:a16="http://schemas.microsoft.com/office/drawing/2014/main" id="{2ABDCE08-0EEF-D52D-5EBB-61C70AACD213}"/>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E5BBC69B-242E-6569-BFBF-96ACE7C2D6E2}"/>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CA9B69A3-DFD3-1852-BA05-FBFD1EA07315}"/>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3F318DBC-0DE8-08AD-8D0C-A4435E8A8D8C}"/>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829D6AFA-248C-DE2F-D73E-DEA0162386B2}"/>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223162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E266-0791-A33C-071C-9379B462D9A6}"/>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E9F649BB-43F1-D489-0FB1-04DF84291E06}"/>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BA079544-70A6-B5FA-00CB-F4E9F5EC4E27}"/>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8E7302A2-585D-A398-8C15-5DBEE605A448}"/>
              </a:ext>
            </a:extLst>
          </p:cNvPr>
          <p:cNvSpPr/>
          <p:nvPr/>
        </p:nvSpPr>
        <p:spPr>
          <a:xfrm>
            <a:off x="1045029" y="1059324"/>
            <a:ext cx="4849803" cy="502920"/>
          </a:xfrm>
          <a:prstGeom prst="rect">
            <a:avLst/>
          </a:prstGeom>
          <a:noFill/>
          <a:ln/>
        </p:spPr>
        <p:txBody>
          <a:bodyPr wrap="square" lIns="0" tIns="0" rIns="0" bIns="0" rtlCol="0" anchor="ctr">
            <a:normAutofit fontScale="62500" lnSpcReduction="20000"/>
          </a:bodyPr>
          <a:lstStyle/>
          <a:p>
            <a:r>
              <a:rPr lang="en-US" sz="3000" b="1" dirty="0">
                <a:solidFill>
                  <a:srgbClr val="7A0C7C"/>
                </a:solidFill>
                <a:latin typeface="Arial Narrow" pitchFamily="34" charset="0"/>
                <a:cs typeface="Arial Narrow" pitchFamily="34" charset="-120"/>
              </a:rPr>
              <a:t>The concept of well-being in the capability approach</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35C6F859-0937-1BD6-6060-CF9E944DF502}"/>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304D02E8-67C9-2882-AFDD-37E9B20363EE}"/>
              </a:ext>
            </a:extLst>
          </p:cNvPr>
          <p:cNvSpPr/>
          <p:nvPr/>
        </p:nvSpPr>
        <p:spPr>
          <a:xfrm>
            <a:off x="1045029" y="2007367"/>
            <a:ext cx="9334918" cy="222298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3200" dirty="0">
                <a:solidFill>
                  <a:srgbClr val="7030A0"/>
                </a:solidFill>
              </a:rPr>
              <a:t>Well-being defined as a list of capabilities and </a:t>
            </a:r>
            <a:r>
              <a:rPr lang="en-US" sz="3200" dirty="0" err="1">
                <a:solidFill>
                  <a:srgbClr val="7030A0"/>
                </a:solidFill>
              </a:rPr>
              <a:t>functionings</a:t>
            </a:r>
            <a:r>
              <a:rPr lang="en-US" sz="3200" dirty="0">
                <a:solidFill>
                  <a:srgbClr val="7030A0"/>
                </a:solidFill>
              </a:rPr>
              <a:t> (doings and beings) according to Amartya Sen and Martha Nussbaum approach</a:t>
            </a:r>
          </a:p>
          <a:p>
            <a:pPr>
              <a:buClr>
                <a:srgbClr val="7030A0"/>
              </a:buClr>
            </a:pP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58BB6967-56B5-25B6-31D3-7F2305969CAF}"/>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8BF89AF1-6A99-38A6-0655-C42D8E083AC6}"/>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1A954F5A-6976-0134-1B44-B6496183AE8F}"/>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1218B457-ACB4-FB2F-D8CF-7FF3A74E6C99}"/>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900A731C-A0B8-39BC-DF51-8036FBC90BEF}"/>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21206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DE11F-352E-828B-8B4B-F2059EA6EA75}"/>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CF3788F5-8FE4-C931-B3F1-0F09C67A4422}"/>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C57CDF25-6E92-3B6A-8D9E-CBB56906665A}"/>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9AE46BAD-93E4-6A0D-943C-1E972D72A7D9}"/>
              </a:ext>
            </a:extLst>
          </p:cNvPr>
          <p:cNvSpPr/>
          <p:nvPr/>
        </p:nvSpPr>
        <p:spPr>
          <a:xfrm>
            <a:off x="1045029" y="904692"/>
            <a:ext cx="4849803" cy="657552"/>
          </a:xfrm>
          <a:prstGeom prst="rect">
            <a:avLst/>
          </a:prstGeom>
          <a:noFill/>
          <a:ln/>
        </p:spPr>
        <p:txBody>
          <a:bodyPr wrap="square" lIns="0" tIns="0" rIns="0" bIns="0" rtlCol="0" anchor="ctr">
            <a:normAutofit fontScale="85000" lnSpcReduction="20000"/>
          </a:bodyPr>
          <a:lstStyle/>
          <a:p>
            <a:r>
              <a:rPr lang="en-US" sz="3000" b="1" dirty="0">
                <a:solidFill>
                  <a:srgbClr val="7A0C7C"/>
                </a:solidFill>
                <a:latin typeface="Arial Narrow" pitchFamily="34" charset="0"/>
                <a:cs typeface="Arial Narrow" pitchFamily="34" charset="-120"/>
              </a:rPr>
              <a:t>The concept of well-being: A change of focus</a:t>
            </a:r>
          </a:p>
        </p:txBody>
      </p:sp>
      <p:sp>
        <p:nvSpPr>
          <p:cNvPr id="5" name="Shape 1">
            <a:extLst>
              <a:ext uri="{FF2B5EF4-FFF2-40B4-BE49-F238E27FC236}">
                <a16:creationId xmlns:a16="http://schemas.microsoft.com/office/drawing/2014/main" id="{7D541E04-4AAA-C88C-D801-BF11C210D42A}"/>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A2DE03B1-A528-5860-C3B8-FF9E7B338E2E}"/>
              </a:ext>
            </a:extLst>
          </p:cNvPr>
          <p:cNvSpPr/>
          <p:nvPr/>
        </p:nvSpPr>
        <p:spPr>
          <a:xfrm>
            <a:off x="1045029" y="2007367"/>
            <a:ext cx="9334918" cy="222298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GB" altLang="it-IT" sz="3200" dirty="0">
                <a:solidFill>
                  <a:srgbClr val="7030A0"/>
                </a:solidFill>
                <a:ea typeface="ＭＳ Ｐゴシック" panose="020B0600070205080204" pitchFamily="34" charset="-128"/>
              </a:rPr>
              <a:t>Well-being </a:t>
            </a:r>
            <a:r>
              <a:rPr lang="en-GB" altLang="it-IT" sz="3200" dirty="0">
                <a:solidFill>
                  <a:srgbClr val="FA81F8"/>
                </a:solidFill>
                <a:ea typeface="ＭＳ Ｐゴシック" panose="020B0600070205080204" pitchFamily="34" charset="-128"/>
              </a:rPr>
              <a:t>in its multidimensional definition and in its complexity</a:t>
            </a: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706ED16E-3758-AA93-698F-ED5D6ABB099F}"/>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8D384E2D-AF88-0E4D-A185-A4D7C7A8449E}"/>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EEF29365-189E-B818-46BD-EE06AF8A517A}"/>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ECA86879-BD87-9FFA-D98A-B7998B141850}"/>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E8FD3DD9-58AF-FCEF-91C1-2B0B3AAA262E}"/>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2244598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88ECB-5404-E1A6-82FC-F711FC5BEBCB}"/>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F7B39A01-00AF-1EE6-0557-C4EEDEA12343}"/>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4BF05FD7-358A-55C8-5533-54F03C012616}"/>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A70DEBE2-B0CA-D84B-41A4-179DDEB033D0}"/>
              </a:ext>
            </a:extLst>
          </p:cNvPr>
          <p:cNvSpPr/>
          <p:nvPr/>
        </p:nvSpPr>
        <p:spPr>
          <a:xfrm>
            <a:off x="1045029" y="904692"/>
            <a:ext cx="4849803" cy="657552"/>
          </a:xfrm>
          <a:prstGeom prst="rect">
            <a:avLst/>
          </a:prstGeom>
          <a:noFill/>
          <a:ln/>
        </p:spPr>
        <p:txBody>
          <a:bodyPr wrap="square" lIns="0" tIns="0" rIns="0" bIns="0" rtlCol="0" anchor="ctr">
            <a:normAutofit fontScale="77500" lnSpcReduction="20000"/>
          </a:bodyPr>
          <a:lstStyle/>
          <a:p>
            <a:r>
              <a:rPr lang="en-US" sz="3000" b="1" dirty="0">
                <a:solidFill>
                  <a:srgbClr val="7A0C7C"/>
                </a:solidFill>
                <a:latin typeface="Arial Narrow" pitchFamily="34" charset="0"/>
                <a:cs typeface="Arial Narrow" pitchFamily="34" charset="-120"/>
              </a:rPr>
              <a:t>Well-being in the capability approach: Defining the list of well-being dimensions</a:t>
            </a:r>
          </a:p>
        </p:txBody>
      </p:sp>
      <p:sp>
        <p:nvSpPr>
          <p:cNvPr id="5" name="Shape 1">
            <a:extLst>
              <a:ext uri="{FF2B5EF4-FFF2-40B4-BE49-F238E27FC236}">
                <a16:creationId xmlns:a16="http://schemas.microsoft.com/office/drawing/2014/main" id="{6F9E14BC-82F6-6342-0AF6-A9331EF97552}"/>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0077E306-B238-D51C-4238-894CDCF8771E}"/>
              </a:ext>
            </a:extLst>
          </p:cNvPr>
          <p:cNvSpPr/>
          <p:nvPr/>
        </p:nvSpPr>
        <p:spPr>
          <a:xfrm>
            <a:off x="1045029" y="2007367"/>
            <a:ext cx="10189028" cy="2713868"/>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Martha Nussbaum’s Fundamental Capabilities list </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Context-specific by following </a:t>
            </a:r>
            <a:r>
              <a:rPr lang="en-GB" altLang="it-IT" sz="2400" dirty="0" err="1">
                <a:solidFill>
                  <a:srgbClr val="7030A0"/>
                </a:solidFill>
                <a:ea typeface="ＭＳ Ｐゴシック" panose="020B0600070205080204" pitchFamily="34" charset="-128"/>
              </a:rPr>
              <a:t>Robeyns</a:t>
            </a:r>
            <a:r>
              <a:rPr lang="en-GB" altLang="it-IT" sz="2400" dirty="0">
                <a:solidFill>
                  <a:srgbClr val="7030A0"/>
                </a:solidFill>
                <a:ea typeface="ＭＳ Ｐゴシック" panose="020B0600070205080204" pitchFamily="34" charset="-128"/>
              </a:rPr>
              <a:t>’ criteria for the selection of capabilities</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On the basis of the functions and sedimented values of the institutions involved in the analysis</a:t>
            </a:r>
          </a:p>
          <a:p>
            <a:pPr marL="457200" indent="-457200">
              <a:buClr>
                <a:srgbClr val="7030A0"/>
              </a:buClr>
              <a:buFont typeface="Arial" panose="020B0604020202020204" pitchFamily="34" charset="0"/>
              <a:buChar char="•"/>
            </a:pPr>
            <a:r>
              <a:rPr lang="en-GB" altLang="it-IT" sz="2400" dirty="0">
                <a:solidFill>
                  <a:srgbClr val="7030A0"/>
                </a:solidFill>
                <a:ea typeface="ＭＳ Ｐゴシック" panose="020B0600070205080204" pitchFamily="34" charset="-128"/>
              </a:rPr>
              <a:t>By using a participatory definition of the list (this can increase community participation and awareness of gender differences and can lead the government to make commitments to a given list)</a:t>
            </a:r>
          </a:p>
          <a:p>
            <a:pPr marL="457200" indent="-457200">
              <a:buClr>
                <a:srgbClr val="7030A0"/>
              </a:buClr>
              <a:buFont typeface="Arial" panose="020B0604020202020204" pitchFamily="34" charset="0"/>
              <a:buChar char="•"/>
            </a:pPr>
            <a:endParaRPr lang="en-GB" altLang="it-IT" sz="3200" dirty="0">
              <a:solidFill>
                <a:srgbClr val="7030A0"/>
              </a:solidFill>
              <a:ea typeface="ＭＳ Ｐゴシック" panose="020B0600070205080204" pitchFamily="34" charset="-128"/>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E966C7CC-7F0A-3C96-4F3E-22C2F95A0338}"/>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CA32F7C9-EF09-E28C-DBCD-103C7AB82C95}"/>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91B3C7C1-3362-1C26-D269-EF00E7467BF2}"/>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5284C505-6560-5612-45A1-8C60DF87076E}"/>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6A23AB5C-2ACD-B2BF-0DA7-A75CD54145F4}"/>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12154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41B19-742A-A91B-3A6D-3ADDDC12E44B}"/>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A8B84F63-9143-5A2C-47E3-3DA1C158C149}"/>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D7BD69AF-3B2A-8BDA-9363-8D5850580A23}"/>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40D6D3C8-C750-6F19-B548-C3DDAC744366}"/>
              </a:ext>
            </a:extLst>
          </p:cNvPr>
          <p:cNvSpPr/>
          <p:nvPr/>
        </p:nvSpPr>
        <p:spPr>
          <a:xfrm>
            <a:off x="1045029" y="1059324"/>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A list of capabilities</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5C9D15F1-78FF-4F78-6EC5-C6D345F5EFAE}"/>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sp>
        <p:nvSpPr>
          <p:cNvPr id="6" name="Text 2">
            <a:extLst>
              <a:ext uri="{FF2B5EF4-FFF2-40B4-BE49-F238E27FC236}">
                <a16:creationId xmlns:a16="http://schemas.microsoft.com/office/drawing/2014/main" id="{47D96ED9-0097-9A99-B39C-1FA117A20E0A}"/>
              </a:ext>
            </a:extLst>
          </p:cNvPr>
          <p:cNvSpPr/>
          <p:nvPr/>
        </p:nvSpPr>
        <p:spPr>
          <a:xfrm>
            <a:off x="974690" y="1883147"/>
            <a:ext cx="9061165" cy="3816495"/>
          </a:xfrm>
          <a:prstGeom prst="rect">
            <a:avLst/>
          </a:prstGeom>
          <a:noFill/>
          <a:ln/>
        </p:spPr>
        <p:txBody>
          <a:bodyPr wrap="square" lIns="381" tIns="381" rIns="381" bIns="381" rtlCol="0" anchor="t">
            <a:noAutofit/>
          </a:bodyPr>
          <a:lstStyle/>
          <a:p>
            <a:pPr marL="457200" indent="-457200">
              <a:buClr>
                <a:srgbClr val="7030A0"/>
              </a:buClr>
              <a:buFont typeface="Arial" panose="020B0604020202020204" pitchFamily="34" charset="0"/>
              <a:buChar char="•"/>
            </a:pPr>
            <a:r>
              <a:rPr lang="en-US" sz="2400" dirty="0">
                <a:solidFill>
                  <a:srgbClr val="7030A0"/>
                </a:solidFill>
              </a:rPr>
              <a:t>Access to knowledge</a:t>
            </a:r>
          </a:p>
          <a:p>
            <a:pPr marL="457200" indent="-457200">
              <a:buClr>
                <a:srgbClr val="7030A0"/>
              </a:buClr>
              <a:buFont typeface="Arial" panose="020B0604020202020204" pitchFamily="34" charset="0"/>
              <a:buChar char="•"/>
            </a:pPr>
            <a:r>
              <a:rPr lang="en-US" sz="2400" dirty="0">
                <a:solidFill>
                  <a:srgbClr val="7030A0"/>
                </a:solidFill>
              </a:rPr>
              <a:t>Living a healthy life</a:t>
            </a:r>
          </a:p>
          <a:p>
            <a:pPr marL="457200" indent="-457200">
              <a:buClr>
                <a:srgbClr val="7030A0"/>
              </a:buClr>
              <a:buFont typeface="Arial" panose="020B0604020202020204" pitchFamily="34" charset="0"/>
              <a:buChar char="•"/>
            </a:pPr>
            <a:r>
              <a:rPr lang="en-US" sz="2400" dirty="0">
                <a:solidFill>
                  <a:srgbClr val="7030A0"/>
                </a:solidFill>
              </a:rPr>
              <a:t>Working and carrying on business </a:t>
            </a:r>
          </a:p>
          <a:p>
            <a:pPr marL="457200" indent="-457200">
              <a:buClr>
                <a:srgbClr val="7030A0"/>
              </a:buClr>
              <a:buFont typeface="Arial" panose="020B0604020202020204" pitchFamily="34" charset="0"/>
              <a:buChar char="•"/>
            </a:pPr>
            <a:r>
              <a:rPr lang="en-US" sz="2400" dirty="0">
                <a:solidFill>
                  <a:srgbClr val="7030A0"/>
                </a:solidFill>
              </a:rPr>
              <a:t>Access to public resources (services and transfers)</a:t>
            </a:r>
          </a:p>
          <a:p>
            <a:pPr marL="457200" indent="-457200">
              <a:buClr>
                <a:srgbClr val="7030A0"/>
              </a:buClr>
              <a:buFont typeface="Arial" panose="020B0604020202020204" pitchFamily="34" charset="0"/>
              <a:buChar char="•"/>
            </a:pPr>
            <a:r>
              <a:rPr lang="en-US" sz="2400" dirty="0">
                <a:solidFill>
                  <a:srgbClr val="7030A0"/>
                </a:solidFill>
              </a:rPr>
              <a:t>Living and working in adequate and secure places and in an eco-compatible environment</a:t>
            </a:r>
          </a:p>
          <a:p>
            <a:pPr marL="457200" indent="-457200">
              <a:buClr>
                <a:srgbClr val="7030A0"/>
              </a:buClr>
              <a:buFont typeface="Arial" panose="020B0604020202020204" pitchFamily="34" charset="0"/>
              <a:buChar char="•"/>
            </a:pPr>
            <a:r>
              <a:rPr lang="en-US" sz="2400" dirty="0">
                <a:solidFill>
                  <a:srgbClr val="7030A0"/>
                </a:solidFill>
              </a:rPr>
              <a:t>Travel</a:t>
            </a:r>
          </a:p>
          <a:p>
            <a:pPr marL="457200" indent="-457200">
              <a:buClr>
                <a:srgbClr val="7030A0"/>
              </a:buClr>
              <a:buFont typeface="Arial" panose="020B0604020202020204" pitchFamily="34" charset="0"/>
              <a:buChar char="•"/>
            </a:pPr>
            <a:r>
              <a:rPr lang="en-US" sz="2400" dirty="0">
                <a:solidFill>
                  <a:srgbClr val="7030A0"/>
                </a:solidFill>
              </a:rPr>
              <a:t>Caring for others</a:t>
            </a:r>
          </a:p>
          <a:p>
            <a:pPr marL="457200" indent="-457200">
              <a:buClr>
                <a:srgbClr val="7030A0"/>
              </a:buClr>
              <a:buFont typeface="Arial" panose="020B0604020202020204" pitchFamily="34" charset="0"/>
              <a:buChar char="•"/>
            </a:pPr>
            <a:r>
              <a:rPr lang="en-US" sz="2400" dirty="0">
                <a:solidFill>
                  <a:srgbClr val="7030A0"/>
                </a:solidFill>
              </a:rPr>
              <a:t>Caring for oneself (time, culture, sport, recreation)</a:t>
            </a:r>
          </a:p>
          <a:p>
            <a:pPr marL="457200" indent="-457200">
              <a:buClr>
                <a:srgbClr val="7030A0"/>
              </a:buClr>
              <a:buFont typeface="Arial" panose="020B0604020202020204" pitchFamily="34" charset="0"/>
              <a:buChar char="•"/>
            </a:pPr>
            <a:r>
              <a:rPr lang="en-US" sz="2400" dirty="0">
                <a:solidFill>
                  <a:srgbClr val="7030A0"/>
                </a:solidFill>
              </a:rPr>
              <a:t>Participating in public life and living in an equitable society</a:t>
            </a:r>
          </a:p>
          <a:p>
            <a:pPr marL="457200" indent="-457200">
              <a:buClr>
                <a:srgbClr val="7030A0"/>
              </a:buClr>
              <a:buFont typeface="Arial" panose="020B0604020202020204" pitchFamily="34" charset="0"/>
              <a:buChar char="•"/>
            </a:pPr>
            <a:endParaRPr lang="en-US" sz="3200" dirty="0">
              <a:solidFill>
                <a:srgbClr val="7030A0"/>
              </a:solidFill>
            </a:endParaRPr>
          </a:p>
          <a:p>
            <a:pPr marL="457200" indent="-457200">
              <a:buClr>
                <a:srgbClr val="7030A0"/>
              </a:buClr>
              <a:buFont typeface="Arial" panose="020B0604020202020204" pitchFamily="34" charset="0"/>
              <a:buChar char="•"/>
            </a:pPr>
            <a:endParaRPr lang="en-US" sz="3200" dirty="0">
              <a:solidFill>
                <a:srgbClr val="FA81F8"/>
              </a:solidFill>
            </a:endParaRPr>
          </a:p>
          <a:p>
            <a:pPr marL="457200" indent="-457200">
              <a:buClr>
                <a:srgbClr val="7030A0"/>
              </a:buClr>
              <a:buFont typeface="Arial" panose="020B0604020202020204" pitchFamily="34" charset="0"/>
              <a:buChar char="•"/>
            </a:pPr>
            <a:endParaRPr lang="en-US" sz="3200" dirty="0">
              <a:solidFill>
                <a:srgbClr val="FA81F8"/>
              </a:solidFill>
            </a:endParaRPr>
          </a:p>
        </p:txBody>
      </p:sp>
      <p:pic>
        <p:nvPicPr>
          <p:cNvPr id="7" name="Image 2" descr="/mnt/data/ppt_lower_band_clean.png">
            <a:extLst>
              <a:ext uri="{FF2B5EF4-FFF2-40B4-BE49-F238E27FC236}">
                <a16:creationId xmlns:a16="http://schemas.microsoft.com/office/drawing/2014/main" id="{21C5A706-15BA-03DB-314E-F4169000B35F}"/>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CF18BBE9-3606-8924-EEF5-3EDB08F09E09}"/>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66E4D8F3-5588-10EE-82D5-8A084AF29181}"/>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95DE06BD-3794-6E15-722F-FA5A7AC3040D}"/>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7A0D2FAE-2CF9-4019-4B50-12E6A26400AC}"/>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971613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4B41C-470F-89CA-459A-9B2756C5CE05}"/>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DEC0F4E9-34A6-9A9D-639B-106D720F8D4E}"/>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22FF6BDA-3C29-84CA-E293-F4F9EF216F5D}"/>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7A65B290-7698-921B-315A-58C4601DBBDE}"/>
              </a:ext>
            </a:extLst>
          </p:cNvPr>
          <p:cNvSpPr/>
          <p:nvPr/>
        </p:nvSpPr>
        <p:spPr>
          <a:xfrm>
            <a:off x="1045029" y="904692"/>
            <a:ext cx="4849803" cy="657552"/>
          </a:xfrm>
          <a:prstGeom prst="rect">
            <a:avLst/>
          </a:prstGeom>
          <a:noFill/>
          <a:ln/>
        </p:spPr>
        <p:txBody>
          <a:bodyPr wrap="square" lIns="0" tIns="0" rIns="0" bIns="0" rtlCol="0" anchor="ctr">
            <a:normAutofit fontScale="85000" lnSpcReduction="20000"/>
          </a:bodyPr>
          <a:lstStyle/>
          <a:p>
            <a:r>
              <a:rPr lang="en-US" sz="3000" b="1" dirty="0">
                <a:solidFill>
                  <a:srgbClr val="7A0C7C"/>
                </a:solidFill>
                <a:latin typeface="Arial Narrow" pitchFamily="34" charset="0"/>
                <a:cs typeface="Arial Narrow" pitchFamily="34" charset="-120"/>
              </a:rPr>
              <a:t>How policies and infrastructures can impact on well-being</a:t>
            </a:r>
          </a:p>
        </p:txBody>
      </p:sp>
      <p:sp>
        <p:nvSpPr>
          <p:cNvPr id="5" name="Shape 1">
            <a:extLst>
              <a:ext uri="{FF2B5EF4-FFF2-40B4-BE49-F238E27FC236}">
                <a16:creationId xmlns:a16="http://schemas.microsoft.com/office/drawing/2014/main" id="{938F9EED-9E0B-B80B-9F4B-61340F222AFC}"/>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pic>
        <p:nvPicPr>
          <p:cNvPr id="7" name="Image 2" descr="/mnt/data/ppt_lower_band_clean.png">
            <a:extLst>
              <a:ext uri="{FF2B5EF4-FFF2-40B4-BE49-F238E27FC236}">
                <a16:creationId xmlns:a16="http://schemas.microsoft.com/office/drawing/2014/main" id="{15A22FB9-8417-B42E-0A6C-4A4AAFA5A1F7}"/>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302FE967-8F8A-E8F7-FABF-50C382F984F2}"/>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41FF2059-DCDD-9F7E-C148-78679DE0DD5A}"/>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70AC0CB9-E893-995C-5E0C-8F9D7AA0770C}"/>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5F9AB4D3-91C0-BB1E-E171-FDF580018A73}"/>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pic>
        <p:nvPicPr>
          <p:cNvPr id="12" name="Picture 3">
            <a:extLst>
              <a:ext uri="{FF2B5EF4-FFF2-40B4-BE49-F238E27FC236}">
                <a16:creationId xmlns:a16="http://schemas.microsoft.com/office/drawing/2014/main" id="{7B86BC4E-BC12-756D-41F0-C1B124D614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687" y="1854853"/>
            <a:ext cx="8610600" cy="391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49473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94717-EEA4-1E1A-1ADD-6CB431FE7FCE}"/>
            </a:ext>
          </a:extLst>
        </p:cNvPr>
        <p:cNvGrpSpPr/>
        <p:nvPr/>
      </p:nvGrpSpPr>
      <p:grpSpPr>
        <a:xfrm>
          <a:off x="0" y="0"/>
          <a:ext cx="0" cy="0"/>
          <a:chOff x="0" y="0"/>
          <a:chExt cx="0" cy="0"/>
        </a:xfrm>
      </p:grpSpPr>
      <p:pic>
        <p:nvPicPr>
          <p:cNvPr id="2" name="Image 0" descr="/mnt/data/extracted_docx/word/media/image1.jpeg">
            <a:extLst>
              <a:ext uri="{FF2B5EF4-FFF2-40B4-BE49-F238E27FC236}">
                <a16:creationId xmlns:a16="http://schemas.microsoft.com/office/drawing/2014/main" id="{3E20BF58-DBCA-2509-CA74-4871B3E816BB}"/>
              </a:ext>
            </a:extLst>
          </p:cNvPr>
          <p:cNvPicPr>
            <a:picLocks noChangeAspect="1"/>
          </p:cNvPicPr>
          <p:nvPr/>
        </p:nvPicPr>
        <p:blipFill>
          <a:blip r:embed="rId3"/>
          <a:stretch>
            <a:fillRect/>
          </a:stretch>
        </p:blipFill>
        <p:spPr>
          <a:xfrm>
            <a:off x="816698" y="327804"/>
            <a:ext cx="884255" cy="402336"/>
          </a:xfrm>
          <a:prstGeom prst="rect">
            <a:avLst/>
          </a:prstGeom>
        </p:spPr>
      </p:pic>
      <p:pic>
        <p:nvPicPr>
          <p:cNvPr id="3" name="Image 1" descr="/mnt/data/ppt_building_crop.png">
            <a:extLst>
              <a:ext uri="{FF2B5EF4-FFF2-40B4-BE49-F238E27FC236}">
                <a16:creationId xmlns:a16="http://schemas.microsoft.com/office/drawing/2014/main" id="{D508AEC6-62AC-F971-66F1-E78DA1AF05B3}"/>
              </a:ext>
            </a:extLst>
          </p:cNvPr>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10864398" y="406304"/>
            <a:ext cx="884255" cy="1051560"/>
          </a:xfrm>
          <a:prstGeom prst="rect">
            <a:avLst/>
          </a:prstGeom>
        </p:spPr>
      </p:pic>
      <p:sp>
        <p:nvSpPr>
          <p:cNvPr id="4" name="Text 0">
            <a:extLst>
              <a:ext uri="{FF2B5EF4-FFF2-40B4-BE49-F238E27FC236}">
                <a16:creationId xmlns:a16="http://schemas.microsoft.com/office/drawing/2014/main" id="{B899965D-4F55-2D87-6318-B65B2DA8EFFB}"/>
              </a:ext>
            </a:extLst>
          </p:cNvPr>
          <p:cNvSpPr/>
          <p:nvPr/>
        </p:nvSpPr>
        <p:spPr>
          <a:xfrm>
            <a:off x="1045029" y="1059324"/>
            <a:ext cx="4849803" cy="502920"/>
          </a:xfrm>
          <a:prstGeom prst="rect">
            <a:avLst/>
          </a:prstGeom>
          <a:noFill/>
          <a:ln/>
        </p:spPr>
        <p:txBody>
          <a:bodyPr wrap="square" lIns="0" tIns="0" rIns="0" bIns="0" rtlCol="0" anchor="ctr">
            <a:normAutofit/>
          </a:bodyPr>
          <a:lstStyle/>
          <a:p>
            <a:r>
              <a:rPr lang="en-US" sz="3000" b="1" dirty="0">
                <a:solidFill>
                  <a:srgbClr val="7A0C7C"/>
                </a:solidFill>
                <a:latin typeface="Arial Narrow" pitchFamily="34" charset="0"/>
                <a:cs typeface="Arial Narrow" pitchFamily="34" charset="-120"/>
              </a:rPr>
              <a:t>A focus on a set of capabilities</a:t>
            </a:r>
          </a:p>
          <a:p>
            <a:endParaRPr lang="en-US" sz="3000" b="1" dirty="0">
              <a:solidFill>
                <a:srgbClr val="7A0C7C"/>
              </a:solidFill>
              <a:latin typeface="Arial Narrow" pitchFamily="34" charset="0"/>
              <a:cs typeface="Arial Narrow" pitchFamily="34" charset="-120"/>
            </a:endParaRPr>
          </a:p>
        </p:txBody>
      </p:sp>
      <p:sp>
        <p:nvSpPr>
          <p:cNvPr id="5" name="Shape 1">
            <a:extLst>
              <a:ext uri="{FF2B5EF4-FFF2-40B4-BE49-F238E27FC236}">
                <a16:creationId xmlns:a16="http://schemas.microsoft.com/office/drawing/2014/main" id="{BF72A52A-091E-E79B-DB27-0B1B4ECA3B87}"/>
              </a:ext>
            </a:extLst>
          </p:cNvPr>
          <p:cNvSpPr/>
          <p:nvPr/>
        </p:nvSpPr>
        <p:spPr>
          <a:xfrm>
            <a:off x="1158240" y="1708548"/>
            <a:ext cx="438912" cy="0"/>
          </a:xfrm>
          <a:prstGeom prst="line">
            <a:avLst/>
          </a:prstGeom>
          <a:noFill/>
          <a:ln w="25400">
            <a:solidFill>
              <a:srgbClr val="C763BD"/>
            </a:solidFill>
            <a:prstDash val="solid"/>
          </a:ln>
        </p:spPr>
        <p:txBody>
          <a:bodyPr/>
          <a:lstStyle/>
          <a:p>
            <a:endParaRPr lang="es-ES"/>
          </a:p>
        </p:txBody>
      </p:sp>
      <p:pic>
        <p:nvPicPr>
          <p:cNvPr id="7" name="Image 2" descr="/mnt/data/ppt_lower_band_clean.png">
            <a:extLst>
              <a:ext uri="{FF2B5EF4-FFF2-40B4-BE49-F238E27FC236}">
                <a16:creationId xmlns:a16="http://schemas.microsoft.com/office/drawing/2014/main" id="{9ECACDF5-EA5B-78D5-BBBA-28B0FA433ADE}"/>
              </a:ext>
            </a:extLst>
          </p:cNvPr>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10184921" y="5034208"/>
            <a:ext cx="1639019" cy="1524973"/>
          </a:xfrm>
          <a:prstGeom prst="rect">
            <a:avLst/>
          </a:prstGeom>
        </p:spPr>
      </p:pic>
      <p:sp>
        <p:nvSpPr>
          <p:cNvPr id="8" name="Shape 3">
            <a:extLst>
              <a:ext uri="{FF2B5EF4-FFF2-40B4-BE49-F238E27FC236}">
                <a16:creationId xmlns:a16="http://schemas.microsoft.com/office/drawing/2014/main" id="{CC652A4F-8239-FAC8-BD64-FEE67EE8690A}"/>
              </a:ext>
            </a:extLst>
          </p:cNvPr>
          <p:cNvSpPr/>
          <p:nvPr/>
        </p:nvSpPr>
        <p:spPr>
          <a:xfrm>
            <a:off x="576647" y="6559181"/>
            <a:ext cx="640080" cy="0"/>
          </a:xfrm>
          <a:prstGeom prst="line">
            <a:avLst/>
          </a:prstGeom>
          <a:noFill/>
          <a:ln w="12700">
            <a:solidFill>
              <a:srgbClr val="D69AD3"/>
            </a:solidFill>
            <a:prstDash val="solid"/>
          </a:ln>
        </p:spPr>
        <p:txBody>
          <a:bodyPr/>
          <a:lstStyle/>
          <a:p>
            <a:endParaRPr lang="es-ES"/>
          </a:p>
        </p:txBody>
      </p:sp>
      <p:sp>
        <p:nvSpPr>
          <p:cNvPr id="9" name="Text 4">
            <a:extLst>
              <a:ext uri="{FF2B5EF4-FFF2-40B4-BE49-F238E27FC236}">
                <a16:creationId xmlns:a16="http://schemas.microsoft.com/office/drawing/2014/main" id="{B90C0C10-0D21-30CC-A062-1D6B29B1EF02}"/>
              </a:ext>
            </a:extLst>
          </p:cNvPr>
          <p:cNvSpPr/>
          <p:nvPr/>
        </p:nvSpPr>
        <p:spPr>
          <a:xfrm>
            <a:off x="1377696" y="6260362"/>
            <a:ext cx="5448617" cy="597638"/>
          </a:xfrm>
          <a:prstGeom prst="rect">
            <a:avLst/>
          </a:prstGeom>
          <a:noFill/>
          <a:ln/>
        </p:spPr>
        <p:txBody>
          <a:bodyPr wrap="square" lIns="0" tIns="0" rIns="0" bIns="0" rtlCol="0" anchor="ctr">
            <a:normAutofit/>
          </a:bodyPr>
          <a:lstStyle/>
          <a:p>
            <a:r>
              <a:rPr lang="en-US" sz="850" dirty="0">
                <a:solidFill>
                  <a:srgbClr val="10202A"/>
                </a:solidFill>
                <a:latin typeface="Arial Narrow" pitchFamily="34" charset="0"/>
                <a:ea typeface="Arial Narrow" pitchFamily="34" charset="-122"/>
                <a:cs typeface="Arial Narrow" pitchFamily="34" charset="-120"/>
              </a:rPr>
              <a:t>1st International Symposium “Infrastructures for Everyday Life, Social Well-being and New Metrics for Public Decision-Making”</a:t>
            </a:r>
            <a:endParaRPr lang="en-US" sz="850" dirty="0"/>
          </a:p>
        </p:txBody>
      </p:sp>
      <p:sp>
        <p:nvSpPr>
          <p:cNvPr id="10" name="Shape 5">
            <a:extLst>
              <a:ext uri="{FF2B5EF4-FFF2-40B4-BE49-F238E27FC236}">
                <a16:creationId xmlns:a16="http://schemas.microsoft.com/office/drawing/2014/main" id="{B94A5BEE-43C4-D799-C1E1-2060E6906AA9}"/>
              </a:ext>
            </a:extLst>
          </p:cNvPr>
          <p:cNvSpPr/>
          <p:nvPr/>
        </p:nvSpPr>
        <p:spPr>
          <a:xfrm>
            <a:off x="6524389" y="6559181"/>
            <a:ext cx="5448617" cy="0"/>
          </a:xfrm>
          <a:prstGeom prst="line">
            <a:avLst/>
          </a:prstGeom>
          <a:noFill/>
          <a:ln w="12700">
            <a:solidFill>
              <a:srgbClr val="D69AD3"/>
            </a:solidFill>
            <a:prstDash val="solid"/>
          </a:ln>
        </p:spPr>
        <p:txBody>
          <a:bodyPr/>
          <a:lstStyle/>
          <a:p>
            <a:endParaRPr lang="es-ES"/>
          </a:p>
        </p:txBody>
      </p:sp>
      <p:pic>
        <p:nvPicPr>
          <p:cNvPr id="11" name="Image 2" descr="/mnt/data/ppt_lower_band_clean.png">
            <a:extLst>
              <a:ext uri="{FF2B5EF4-FFF2-40B4-BE49-F238E27FC236}">
                <a16:creationId xmlns:a16="http://schemas.microsoft.com/office/drawing/2014/main" id="{F5EB1259-240E-1DCF-6EF1-5B8EB35667F5}"/>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261611" y="5699645"/>
            <a:ext cx="4201064" cy="684938"/>
          </a:xfrm>
          <a:prstGeom prst="rect">
            <a:avLst/>
          </a:prstGeom>
        </p:spPr>
      </p:pic>
    </p:spTree>
    <p:extLst>
      <p:ext uri="{BB962C8B-B14F-4D97-AF65-F5344CB8AC3E}">
        <p14:creationId xmlns:p14="http://schemas.microsoft.com/office/powerpoint/2010/main" val="4284099198"/>
      </p:ext>
    </p:extLst>
  </p:cSld>
  <p:clrMapOvr>
    <a:masterClrMapping/>
  </p:clrMapOvr>
</p:sld>
</file>

<file path=ppt/theme/theme1.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101</TotalTime>
  <Words>1712</Words>
  <Application>Microsoft Macintosh PowerPoint</Application>
  <PresentationFormat>Widescreen</PresentationFormat>
  <Paragraphs>161</Paragraphs>
  <Slides>24</Slides>
  <Notes>23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24</vt:i4>
      </vt:variant>
    </vt:vector>
  </HeadingPairs>
  <TitlesOfParts>
    <vt:vector size="31" baseType="lpstr">
      <vt:lpstr>ＭＳ Ｐゴシック</vt:lpstr>
      <vt:lpstr>Arial</vt:lpstr>
      <vt:lpstr>Arial Narrow</vt:lpstr>
      <vt:lpstr>Calibri</vt:lpstr>
      <vt:lpstr>Calibri Light</vt:lpstr>
      <vt:lpstr>Courier New</vt:lpstr>
      <vt:lpstr>Office 2013 - Tema de 2022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Promoting well being through a gender vision on infrastructures</vt:lpstr>
      <vt:lpstr>Thank for your attention!!!</vt:lpstr>
    </vt:vector>
  </TitlesOfParts>
  <Company>Universidad de Murcia / EuWIGeN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International Symposium - PowerPoint Template</dc:title>
  <dc:subject>1st International Symposium presentation template</dc:subject>
  <dc:creator>OpenAI</dc:creator>
  <cp:lastModifiedBy>Microsoft Office User</cp:lastModifiedBy>
  <cp:revision>13</cp:revision>
  <cp:lastPrinted>2026-06-12T03:22:40Z</cp:lastPrinted>
  <dcterms:created xsi:type="dcterms:W3CDTF">2026-06-08T20:36:33Z</dcterms:created>
  <dcterms:modified xsi:type="dcterms:W3CDTF">2026-06-12T03:22:55Z</dcterms:modified>
</cp:coreProperties>
</file>